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4"/>
    <p:sldMasterId id="2147483883" r:id="rId5"/>
    <p:sldMasterId id="2147483887" r:id="rId6"/>
    <p:sldMasterId id="2147483890" r:id="rId7"/>
    <p:sldMasterId id="2147483902" r:id="rId8"/>
  </p:sldMasterIdLst>
  <p:notesMasterIdLst>
    <p:notesMasterId r:id="rId77"/>
  </p:notesMasterIdLst>
  <p:sldIdLst>
    <p:sldId id="2147376633" r:id="rId9"/>
    <p:sldId id="2147376685" r:id="rId10"/>
    <p:sldId id="2147376634" r:id="rId11"/>
    <p:sldId id="2147376637" r:id="rId12"/>
    <p:sldId id="2147376641" r:id="rId13"/>
    <p:sldId id="2147376642" r:id="rId14"/>
    <p:sldId id="2147376643" r:id="rId15"/>
    <p:sldId id="2147376650" r:id="rId16"/>
    <p:sldId id="2147376651" r:id="rId17"/>
    <p:sldId id="2147376638" r:id="rId18"/>
    <p:sldId id="2147376644" r:id="rId19"/>
    <p:sldId id="2147376645" r:id="rId20"/>
    <p:sldId id="2147376646" r:id="rId21"/>
    <p:sldId id="2147376647" r:id="rId22"/>
    <p:sldId id="2147376648" r:id="rId23"/>
    <p:sldId id="2147376649" r:id="rId24"/>
    <p:sldId id="2147376639" r:id="rId25"/>
    <p:sldId id="2147376652" r:id="rId26"/>
    <p:sldId id="2147376640" r:id="rId27"/>
    <p:sldId id="2147376654" r:id="rId28"/>
    <p:sldId id="2147376655" r:id="rId29"/>
    <p:sldId id="2147376656" r:id="rId30"/>
    <p:sldId id="2147376657" r:id="rId31"/>
    <p:sldId id="2147376658" r:id="rId32"/>
    <p:sldId id="2147376659" r:id="rId33"/>
    <p:sldId id="2147376660" r:id="rId34"/>
    <p:sldId id="2147376661" r:id="rId35"/>
    <p:sldId id="2147376662" r:id="rId36"/>
    <p:sldId id="2147376663" r:id="rId37"/>
    <p:sldId id="2147376664" r:id="rId38"/>
    <p:sldId id="2147376665" r:id="rId39"/>
    <p:sldId id="2147376666" r:id="rId40"/>
    <p:sldId id="2147376667" r:id="rId41"/>
    <p:sldId id="2147376668" r:id="rId42"/>
    <p:sldId id="2147376669" r:id="rId43"/>
    <p:sldId id="2147376670" r:id="rId44"/>
    <p:sldId id="2147376671" r:id="rId45"/>
    <p:sldId id="2147376672" r:id="rId46"/>
    <p:sldId id="2147376673" r:id="rId47"/>
    <p:sldId id="2147376674" r:id="rId48"/>
    <p:sldId id="258" r:id="rId49"/>
    <p:sldId id="259" r:id="rId50"/>
    <p:sldId id="260" r:id="rId51"/>
    <p:sldId id="261" r:id="rId52"/>
    <p:sldId id="262" r:id="rId53"/>
    <p:sldId id="257" r:id="rId54"/>
    <p:sldId id="256" r:id="rId55"/>
    <p:sldId id="2147376675" r:id="rId56"/>
    <p:sldId id="2147376676" r:id="rId57"/>
    <p:sldId id="2147376677" r:id="rId58"/>
    <p:sldId id="3517" r:id="rId59"/>
    <p:sldId id="3521" r:id="rId60"/>
    <p:sldId id="3523" r:id="rId61"/>
    <p:sldId id="3524" r:id="rId62"/>
    <p:sldId id="3497" r:id="rId63"/>
    <p:sldId id="3538" r:id="rId64"/>
    <p:sldId id="3525" r:id="rId65"/>
    <p:sldId id="2147376678" r:id="rId66"/>
    <p:sldId id="263" r:id="rId67"/>
    <p:sldId id="264" r:id="rId68"/>
    <p:sldId id="2147376679" r:id="rId69"/>
    <p:sldId id="2147376680" r:id="rId70"/>
    <p:sldId id="2147376681" r:id="rId71"/>
    <p:sldId id="1408" r:id="rId72"/>
    <p:sldId id="1375" r:id="rId73"/>
    <p:sldId id="2147376682" r:id="rId74"/>
    <p:sldId id="2147376683" r:id="rId75"/>
    <p:sldId id="2147376684" r:id="rId7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23AE99-BC6A-0F42-ACCE-3610FE87D728}" name="Mark Iliffe" initials="MI" userId="S::mark.iliffe@un.org::b4be1994-81ab-42b6-93a8-f5fb8ebe518a" providerId="AD"/>
  <p188:author id="{93FE8FE1-FC45-3FD5-8006-D9740EF73FB5}" name="James Norris" initials="JN" userId="S::James.Norris@os.uk::2e545fa3-7e9f-4560-9575-a230ab46ea7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DB"/>
    <a:srgbClr val="555555"/>
    <a:srgbClr val="00B0F0"/>
    <a:srgbClr val="1F497D"/>
    <a:srgbClr val="D4DFF0"/>
    <a:srgbClr val="3E79AB"/>
    <a:srgbClr val="DE1367"/>
    <a:srgbClr val="0070C0"/>
    <a:srgbClr val="19486A"/>
    <a:srgbClr val="8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2" autoAdjust="0"/>
    <p:restoredTop sz="93657" autoAdjust="0"/>
  </p:normalViewPr>
  <p:slideViewPr>
    <p:cSldViewPr snapToGrid="0">
      <p:cViewPr varScale="1">
        <p:scale>
          <a:sx n="59" d="100"/>
          <a:sy n="59" d="100"/>
        </p:scale>
        <p:origin x="832" y="5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10" d="100"/>
          <a:sy n="110" d="100"/>
        </p:scale>
        <p:origin x="5112" y="27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microsoft.com/office/2018/10/relationships/authors" Target="author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FB1C5B-4AB8-4078-B008-66DBEE1AF0DD}" type="doc">
      <dgm:prSet loTypeId="urn:microsoft.com/office/officeart/2005/8/layout/pyramid4" loCatId="pyramid" qsTypeId="urn:microsoft.com/office/officeart/2005/8/quickstyle/simple1" qsCatId="simple" csTypeId="urn:microsoft.com/office/officeart/2005/8/colors/accent3_4" csCatId="accent3" phldr="1"/>
      <dgm:spPr/>
      <dgm:t>
        <a:bodyPr/>
        <a:lstStyle/>
        <a:p>
          <a:endParaRPr lang="en-ZA"/>
        </a:p>
      </dgm:t>
    </dgm:pt>
    <dgm:pt modelId="{EBE072A6-4779-4BE6-B63A-8A1C00282566}">
      <dgm:prSet phldrT="[Text]" custT="1"/>
      <dgm:spPr>
        <a:xfrm>
          <a:off x="1684133" y="0"/>
          <a:ext cx="2079927" cy="2079927"/>
        </a:xfrm>
        <a:prstGeom prst="triangle">
          <a:avLst/>
        </a:prstGeom>
        <a:solidFill>
          <a:srgbClr val="9BBB59">
            <a:shade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ZA" sz="1400" b="1" dirty="0">
              <a:solidFill>
                <a:sysClr val="window" lastClr="FFFFFF"/>
              </a:solidFill>
              <a:latin typeface="Calibri"/>
              <a:ea typeface="+mn-ea"/>
              <a:cs typeface="+mn-cs"/>
            </a:rPr>
            <a:t>Coastal</a:t>
          </a:r>
        </a:p>
      </dgm:t>
    </dgm:pt>
    <dgm:pt modelId="{1F73E523-0187-47FF-BD65-D604C63F06E5}" type="parTrans" cxnId="{A54D1CBF-B4DF-450C-A3EF-6E47C4561CFC}">
      <dgm:prSet/>
      <dgm:spPr/>
      <dgm:t>
        <a:bodyPr/>
        <a:lstStyle/>
        <a:p>
          <a:endParaRPr lang="en-ZA" sz="1200" b="1">
            <a:solidFill>
              <a:schemeClr val="tx1"/>
            </a:solidFill>
          </a:endParaRPr>
        </a:p>
      </dgm:t>
    </dgm:pt>
    <dgm:pt modelId="{D2D71425-2E4D-443B-9F01-A8D94B88B786}" type="sibTrans" cxnId="{A54D1CBF-B4DF-450C-A3EF-6E47C4561CFC}">
      <dgm:prSet/>
      <dgm:spPr/>
      <dgm:t>
        <a:bodyPr/>
        <a:lstStyle/>
        <a:p>
          <a:endParaRPr lang="en-ZA" sz="1200" b="1">
            <a:solidFill>
              <a:schemeClr val="tx1"/>
            </a:solidFill>
          </a:endParaRPr>
        </a:p>
      </dgm:t>
    </dgm:pt>
    <dgm:pt modelId="{480B0ADB-E895-46CA-869A-9E73AF8A9C31}">
      <dgm:prSet phldrT="[Text]" custT="1"/>
      <dgm:spPr>
        <a:xfrm rot="10800000">
          <a:off x="1658779" y="2079927"/>
          <a:ext cx="2079927" cy="2079927"/>
        </a:xfrm>
        <a:prstGeom prst="triangle">
          <a:avLst/>
        </a:prstGeom>
        <a:solidFill>
          <a:srgbClr val="9BBB59">
            <a:shade val="50000"/>
            <a:hueOff val="267556"/>
            <a:satOff val="-4269"/>
            <a:lumOff val="41107"/>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ZA" sz="2000" b="1" dirty="0">
              <a:solidFill>
                <a:srgbClr val="006600"/>
              </a:solidFill>
              <a:latin typeface="Calibri"/>
              <a:ea typeface="+mn-ea"/>
              <a:cs typeface="+mn-cs"/>
            </a:rPr>
            <a:t>SASDI</a:t>
          </a:r>
        </a:p>
      </dgm:t>
    </dgm:pt>
    <dgm:pt modelId="{84718577-246E-4233-A7BB-95E7080DF105}" type="parTrans" cxnId="{AD850636-91B2-4BAB-A105-974128F8B8E3}">
      <dgm:prSet/>
      <dgm:spPr/>
      <dgm:t>
        <a:bodyPr/>
        <a:lstStyle/>
        <a:p>
          <a:endParaRPr lang="en-ZA" sz="1200" b="1">
            <a:solidFill>
              <a:schemeClr val="tx1"/>
            </a:solidFill>
          </a:endParaRPr>
        </a:p>
      </dgm:t>
    </dgm:pt>
    <dgm:pt modelId="{09405A3F-00B4-42EF-B5F3-233790D3799A}" type="sibTrans" cxnId="{AD850636-91B2-4BAB-A105-974128F8B8E3}">
      <dgm:prSet/>
      <dgm:spPr/>
      <dgm:t>
        <a:bodyPr/>
        <a:lstStyle/>
        <a:p>
          <a:endParaRPr lang="en-ZA" sz="1200" b="1">
            <a:solidFill>
              <a:schemeClr val="tx1"/>
            </a:solidFill>
          </a:endParaRPr>
        </a:p>
      </dgm:t>
    </dgm:pt>
    <dgm:pt modelId="{11B5E6E2-DBF4-4685-982E-3ACF46FFB887}">
      <dgm:prSet phldrT="[Text]" custT="1"/>
      <dgm:spPr>
        <a:xfrm>
          <a:off x="2698743" y="2079927"/>
          <a:ext cx="2079927" cy="2079927"/>
        </a:xfrm>
        <a:prstGeom prst="triangle">
          <a:avLst/>
        </a:prstGeom>
        <a:solidFill>
          <a:srgbClr val="9BBB59">
            <a:shade val="50000"/>
            <a:hueOff val="133778"/>
            <a:satOff val="-2135"/>
            <a:lumOff val="20553"/>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ZA" sz="1400" b="1" dirty="0">
              <a:solidFill>
                <a:sysClr val="window" lastClr="FFFFFF"/>
              </a:solidFill>
              <a:latin typeface="Calibri"/>
              <a:ea typeface="+mn-ea"/>
              <a:cs typeface="+mn-cs"/>
            </a:rPr>
            <a:t>Marine</a:t>
          </a:r>
        </a:p>
      </dgm:t>
    </dgm:pt>
    <dgm:pt modelId="{39CC0694-4971-4688-BFAE-A608A33C6F00}" type="parTrans" cxnId="{2DFD47E1-4805-4700-8CBF-CCAB418A5AA1}">
      <dgm:prSet/>
      <dgm:spPr/>
      <dgm:t>
        <a:bodyPr/>
        <a:lstStyle/>
        <a:p>
          <a:endParaRPr lang="en-ZA" sz="1200" b="1">
            <a:solidFill>
              <a:schemeClr val="tx1"/>
            </a:solidFill>
          </a:endParaRPr>
        </a:p>
      </dgm:t>
    </dgm:pt>
    <dgm:pt modelId="{A82980BF-C599-4720-BCE8-21F71AB86E70}" type="sibTrans" cxnId="{2DFD47E1-4805-4700-8CBF-CCAB418A5AA1}">
      <dgm:prSet/>
      <dgm:spPr/>
      <dgm:t>
        <a:bodyPr/>
        <a:lstStyle/>
        <a:p>
          <a:endParaRPr lang="en-ZA" sz="1200" b="1">
            <a:solidFill>
              <a:schemeClr val="tx1"/>
            </a:solidFill>
          </a:endParaRPr>
        </a:p>
      </dgm:t>
    </dgm:pt>
    <dgm:pt modelId="{509A1B99-1093-4EB2-BA33-271A707BEB91}">
      <dgm:prSet phldrT="[Text]" custT="1"/>
      <dgm:spPr>
        <a:xfrm>
          <a:off x="507768" y="2079927"/>
          <a:ext cx="2302021" cy="2079927"/>
        </a:xfrm>
        <a:prstGeom prst="triangle">
          <a:avLst/>
        </a:prstGeom>
        <a:solidFill>
          <a:srgbClr val="9BBB59">
            <a:shade val="50000"/>
            <a:hueOff val="133778"/>
            <a:satOff val="-2135"/>
            <a:lumOff val="20553"/>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ZA" sz="1400" b="1" dirty="0">
              <a:solidFill>
                <a:sysClr val="window" lastClr="FFFFFF"/>
              </a:solidFill>
              <a:latin typeface="Calibri"/>
              <a:ea typeface="+mn-ea"/>
              <a:cs typeface="+mn-cs"/>
            </a:rPr>
            <a:t>Terrestrial</a:t>
          </a:r>
        </a:p>
      </dgm:t>
    </dgm:pt>
    <dgm:pt modelId="{262FBE9F-F683-47ED-9383-D5576FFEF5FE}" type="parTrans" cxnId="{0D9F9EF5-42D4-413E-BB33-658CB282867A}">
      <dgm:prSet/>
      <dgm:spPr/>
      <dgm:t>
        <a:bodyPr/>
        <a:lstStyle/>
        <a:p>
          <a:endParaRPr lang="en-ZA" sz="1200">
            <a:solidFill>
              <a:schemeClr val="tx1"/>
            </a:solidFill>
          </a:endParaRPr>
        </a:p>
      </dgm:t>
    </dgm:pt>
    <dgm:pt modelId="{DBEC2764-0A45-4AB3-A72F-37B1D4AE6108}" type="sibTrans" cxnId="{0D9F9EF5-42D4-413E-BB33-658CB282867A}">
      <dgm:prSet/>
      <dgm:spPr/>
      <dgm:t>
        <a:bodyPr/>
        <a:lstStyle/>
        <a:p>
          <a:endParaRPr lang="en-ZA" sz="1200">
            <a:solidFill>
              <a:schemeClr val="tx1"/>
            </a:solidFill>
          </a:endParaRPr>
        </a:p>
      </dgm:t>
    </dgm:pt>
    <dgm:pt modelId="{BABE0E0C-E6C6-4071-A4AC-3571D99558C8}" type="pres">
      <dgm:prSet presAssocID="{0BFB1C5B-4AB8-4078-B008-66DBEE1AF0DD}" presName="compositeShape" presStyleCnt="0">
        <dgm:presLayoutVars>
          <dgm:chMax val="9"/>
          <dgm:dir/>
          <dgm:resizeHandles val="exact"/>
        </dgm:presLayoutVars>
      </dgm:prSet>
      <dgm:spPr/>
    </dgm:pt>
    <dgm:pt modelId="{7C27951F-4267-4605-9897-487835797DBF}" type="pres">
      <dgm:prSet presAssocID="{0BFB1C5B-4AB8-4078-B008-66DBEE1AF0DD}" presName="triangle1" presStyleLbl="node1" presStyleIdx="0" presStyleCnt="4" custLinFactNeighborX="1219">
        <dgm:presLayoutVars>
          <dgm:bulletEnabled val="1"/>
        </dgm:presLayoutVars>
      </dgm:prSet>
      <dgm:spPr>
        <a:prstGeom prst="triangle">
          <a:avLst/>
        </a:prstGeom>
      </dgm:spPr>
    </dgm:pt>
    <dgm:pt modelId="{28B30429-C180-4E0A-B7D4-84CF09B383FA}" type="pres">
      <dgm:prSet presAssocID="{0BFB1C5B-4AB8-4078-B008-66DBEE1AF0DD}" presName="triangle2" presStyleLbl="node1" presStyleIdx="1" presStyleCnt="4" custScaleX="110678">
        <dgm:presLayoutVars>
          <dgm:bulletEnabled val="1"/>
        </dgm:presLayoutVars>
      </dgm:prSet>
      <dgm:spPr>
        <a:prstGeom prst="triangle">
          <a:avLst/>
        </a:prstGeom>
      </dgm:spPr>
    </dgm:pt>
    <dgm:pt modelId="{086A50E9-F8E2-454B-800B-C6660E197E77}" type="pres">
      <dgm:prSet presAssocID="{0BFB1C5B-4AB8-4078-B008-66DBEE1AF0DD}" presName="triangle3" presStyleLbl="node1" presStyleIdx="2" presStyleCnt="4">
        <dgm:presLayoutVars>
          <dgm:bulletEnabled val="1"/>
        </dgm:presLayoutVars>
      </dgm:prSet>
      <dgm:spPr>
        <a:prstGeom prst="triangle">
          <a:avLst/>
        </a:prstGeom>
      </dgm:spPr>
    </dgm:pt>
    <dgm:pt modelId="{4A1C51BB-10C2-464A-B427-4A6D38BD507C}" type="pres">
      <dgm:prSet presAssocID="{0BFB1C5B-4AB8-4078-B008-66DBEE1AF0DD}" presName="triangle4" presStyleLbl="node1" presStyleIdx="3" presStyleCnt="4">
        <dgm:presLayoutVars>
          <dgm:bulletEnabled val="1"/>
        </dgm:presLayoutVars>
      </dgm:prSet>
      <dgm:spPr>
        <a:prstGeom prst="triangle">
          <a:avLst/>
        </a:prstGeom>
      </dgm:spPr>
    </dgm:pt>
  </dgm:ptLst>
  <dgm:cxnLst>
    <dgm:cxn modelId="{AD850636-91B2-4BAB-A105-974128F8B8E3}" srcId="{0BFB1C5B-4AB8-4078-B008-66DBEE1AF0DD}" destId="{480B0ADB-E895-46CA-869A-9E73AF8A9C31}" srcOrd="2" destOrd="0" parTransId="{84718577-246E-4233-A7BB-95E7080DF105}" sibTransId="{09405A3F-00B4-42EF-B5F3-233790D3799A}"/>
    <dgm:cxn modelId="{FA1E2838-E17C-462B-98A8-86CCBCE6A555}" type="presOf" srcId="{0BFB1C5B-4AB8-4078-B008-66DBEE1AF0DD}" destId="{BABE0E0C-E6C6-4071-A4AC-3571D99558C8}" srcOrd="0" destOrd="0" presId="urn:microsoft.com/office/officeart/2005/8/layout/pyramid4"/>
    <dgm:cxn modelId="{76305A51-5731-4BDB-9ED8-7E1E0652D21F}" type="presOf" srcId="{11B5E6E2-DBF4-4685-982E-3ACF46FFB887}" destId="{4A1C51BB-10C2-464A-B427-4A6D38BD507C}" srcOrd="0" destOrd="0" presId="urn:microsoft.com/office/officeart/2005/8/layout/pyramid4"/>
    <dgm:cxn modelId="{5A724276-4612-446B-B675-7EA45D856E93}" type="presOf" srcId="{480B0ADB-E895-46CA-869A-9E73AF8A9C31}" destId="{086A50E9-F8E2-454B-800B-C6660E197E77}" srcOrd="0" destOrd="0" presId="urn:microsoft.com/office/officeart/2005/8/layout/pyramid4"/>
    <dgm:cxn modelId="{3C7A1684-2783-4DB7-96C6-DCFF45EC0C58}" type="presOf" srcId="{509A1B99-1093-4EB2-BA33-271A707BEB91}" destId="{28B30429-C180-4E0A-B7D4-84CF09B383FA}" srcOrd="0" destOrd="0" presId="urn:microsoft.com/office/officeart/2005/8/layout/pyramid4"/>
    <dgm:cxn modelId="{A54D1CBF-B4DF-450C-A3EF-6E47C4561CFC}" srcId="{0BFB1C5B-4AB8-4078-B008-66DBEE1AF0DD}" destId="{EBE072A6-4779-4BE6-B63A-8A1C00282566}" srcOrd="0" destOrd="0" parTransId="{1F73E523-0187-47FF-BD65-D604C63F06E5}" sibTransId="{D2D71425-2E4D-443B-9F01-A8D94B88B786}"/>
    <dgm:cxn modelId="{2DFD47E1-4805-4700-8CBF-CCAB418A5AA1}" srcId="{0BFB1C5B-4AB8-4078-B008-66DBEE1AF0DD}" destId="{11B5E6E2-DBF4-4685-982E-3ACF46FFB887}" srcOrd="3" destOrd="0" parTransId="{39CC0694-4971-4688-BFAE-A608A33C6F00}" sibTransId="{A82980BF-C599-4720-BCE8-21F71AB86E70}"/>
    <dgm:cxn modelId="{0D9F9EF5-42D4-413E-BB33-658CB282867A}" srcId="{0BFB1C5B-4AB8-4078-B008-66DBEE1AF0DD}" destId="{509A1B99-1093-4EB2-BA33-271A707BEB91}" srcOrd="1" destOrd="0" parTransId="{262FBE9F-F683-47ED-9383-D5576FFEF5FE}" sibTransId="{DBEC2764-0A45-4AB3-A72F-37B1D4AE6108}"/>
    <dgm:cxn modelId="{575F24F9-F509-444D-AB7B-5144586AE4D5}" type="presOf" srcId="{EBE072A6-4779-4BE6-B63A-8A1C00282566}" destId="{7C27951F-4267-4605-9897-487835797DBF}" srcOrd="0" destOrd="0" presId="urn:microsoft.com/office/officeart/2005/8/layout/pyramid4"/>
    <dgm:cxn modelId="{4F249BCD-E5AB-48DF-9E16-B5F48F1913B0}" type="presParOf" srcId="{BABE0E0C-E6C6-4071-A4AC-3571D99558C8}" destId="{7C27951F-4267-4605-9897-487835797DBF}" srcOrd="0" destOrd="0" presId="urn:microsoft.com/office/officeart/2005/8/layout/pyramid4"/>
    <dgm:cxn modelId="{F0958DE2-B29C-4514-A8E5-72B9471A0918}" type="presParOf" srcId="{BABE0E0C-E6C6-4071-A4AC-3571D99558C8}" destId="{28B30429-C180-4E0A-B7D4-84CF09B383FA}" srcOrd="1" destOrd="0" presId="urn:microsoft.com/office/officeart/2005/8/layout/pyramid4"/>
    <dgm:cxn modelId="{3914C1C5-D1E6-44CD-B5B4-90C737A9D72B}" type="presParOf" srcId="{BABE0E0C-E6C6-4071-A4AC-3571D99558C8}" destId="{086A50E9-F8E2-454B-800B-C6660E197E77}" srcOrd="2" destOrd="0" presId="urn:microsoft.com/office/officeart/2005/8/layout/pyramid4"/>
    <dgm:cxn modelId="{69B7B1E9-4736-497E-A3F9-70EF4EE37F3D}" type="presParOf" srcId="{BABE0E0C-E6C6-4071-A4AC-3571D99558C8}" destId="{4A1C51BB-10C2-464A-B427-4A6D38BD507C}" srcOrd="3" destOrd="0" presId="urn:microsoft.com/office/officeart/2005/8/layout/pyramid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7951F-4267-4605-9897-487835797DBF}">
      <dsp:nvSpPr>
        <dsp:cNvPr id="0" name=""/>
        <dsp:cNvSpPr/>
      </dsp:nvSpPr>
      <dsp:spPr>
        <a:xfrm>
          <a:off x="1176031" y="0"/>
          <a:ext cx="1390198" cy="1390198"/>
        </a:xfrm>
        <a:prstGeom prst="triangle">
          <a:avLst/>
        </a:prstGeom>
        <a:solidFill>
          <a:srgbClr val="9BBB59">
            <a:shade val="50000"/>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b="1" kern="1200" dirty="0">
              <a:solidFill>
                <a:sysClr val="window" lastClr="FFFFFF"/>
              </a:solidFill>
              <a:latin typeface="Calibri"/>
              <a:ea typeface="+mn-ea"/>
              <a:cs typeface="+mn-cs"/>
            </a:rPr>
            <a:t>Coastal</a:t>
          </a:r>
        </a:p>
      </dsp:txBody>
      <dsp:txXfrm>
        <a:off x="1523581" y="695099"/>
        <a:ext cx="695099" cy="695099"/>
      </dsp:txXfrm>
    </dsp:sp>
    <dsp:sp modelId="{28B30429-C180-4E0A-B7D4-84CF09B383FA}">
      <dsp:nvSpPr>
        <dsp:cNvPr id="0" name=""/>
        <dsp:cNvSpPr/>
      </dsp:nvSpPr>
      <dsp:spPr>
        <a:xfrm>
          <a:off x="389763" y="1390198"/>
          <a:ext cx="1538643" cy="1390198"/>
        </a:xfrm>
        <a:prstGeom prst="triangle">
          <a:avLst/>
        </a:prstGeom>
        <a:solidFill>
          <a:srgbClr val="9BBB59">
            <a:shade val="50000"/>
            <a:hueOff val="133778"/>
            <a:satOff val="-2135"/>
            <a:lumOff val="2055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b="1" kern="1200" dirty="0">
              <a:solidFill>
                <a:sysClr val="window" lastClr="FFFFFF"/>
              </a:solidFill>
              <a:latin typeface="Calibri"/>
              <a:ea typeface="+mn-ea"/>
              <a:cs typeface="+mn-cs"/>
            </a:rPr>
            <a:t>Terrestrial</a:t>
          </a:r>
        </a:p>
      </dsp:txBody>
      <dsp:txXfrm>
        <a:off x="774424" y="2085297"/>
        <a:ext cx="769321" cy="695099"/>
      </dsp:txXfrm>
    </dsp:sp>
    <dsp:sp modelId="{086A50E9-F8E2-454B-800B-C6660E197E77}">
      <dsp:nvSpPr>
        <dsp:cNvPr id="0" name=""/>
        <dsp:cNvSpPr/>
      </dsp:nvSpPr>
      <dsp:spPr>
        <a:xfrm rot="10800000">
          <a:off x="1159084" y="1390198"/>
          <a:ext cx="1390198" cy="1390198"/>
        </a:xfrm>
        <a:prstGeom prst="triangle">
          <a:avLst/>
        </a:prstGeom>
        <a:solidFill>
          <a:srgbClr val="9BBB59">
            <a:shade val="50000"/>
            <a:hueOff val="267556"/>
            <a:satOff val="-4269"/>
            <a:lumOff val="41107"/>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ZA" sz="2000" b="1" kern="1200" dirty="0">
              <a:solidFill>
                <a:srgbClr val="006600"/>
              </a:solidFill>
              <a:latin typeface="Calibri"/>
              <a:ea typeface="+mn-ea"/>
              <a:cs typeface="+mn-cs"/>
            </a:rPr>
            <a:t>SASDI</a:t>
          </a:r>
        </a:p>
      </dsp:txBody>
      <dsp:txXfrm rot="10800000">
        <a:off x="1506633" y="1390198"/>
        <a:ext cx="695099" cy="695099"/>
      </dsp:txXfrm>
    </dsp:sp>
    <dsp:sp modelId="{4A1C51BB-10C2-464A-B427-4A6D38BD507C}">
      <dsp:nvSpPr>
        <dsp:cNvPr id="0" name=""/>
        <dsp:cNvSpPr/>
      </dsp:nvSpPr>
      <dsp:spPr>
        <a:xfrm>
          <a:off x="1854183" y="1390198"/>
          <a:ext cx="1390198" cy="1390198"/>
        </a:xfrm>
        <a:prstGeom prst="triangle">
          <a:avLst/>
        </a:prstGeom>
        <a:solidFill>
          <a:srgbClr val="9BBB59">
            <a:shade val="50000"/>
            <a:hueOff val="133778"/>
            <a:satOff val="-2135"/>
            <a:lumOff val="2055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b="1" kern="1200" dirty="0">
              <a:solidFill>
                <a:sysClr val="window" lastClr="FFFFFF"/>
              </a:solidFill>
              <a:latin typeface="Calibri"/>
              <a:ea typeface="+mn-ea"/>
              <a:cs typeface="+mn-cs"/>
            </a:rPr>
            <a:t>Marine</a:t>
          </a:r>
        </a:p>
      </dsp:txBody>
      <dsp:txXfrm>
        <a:off x="2201733" y="2085297"/>
        <a:ext cx="695099" cy="695099"/>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2" tIns="46586" rIns="93172" bIns="46586" rtlCol="0"/>
          <a:lstStyle>
            <a:lvl1pPr algn="l">
              <a:defRPr sz="1300"/>
            </a:lvl1pPr>
          </a:lstStyle>
          <a:p>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93172" tIns="46586" rIns="93172" bIns="46586" rtlCol="0"/>
          <a:lstStyle>
            <a:lvl1pPr algn="r">
              <a:defRPr sz="1300"/>
            </a:lvl1pPr>
          </a:lstStyle>
          <a:p>
            <a:fld id="{7F82791C-FBD9-49C7-A3E7-F6D651D3956D}" type="datetimeFigureOut">
              <a:rPr lang="en-US" smtClean="0"/>
              <a:t>3/24/2025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6" rIns="93172" bIns="46586"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2" tIns="46586" rIns="93172" bIns="46586" rtlCol="0" anchor="b"/>
          <a:lstStyle>
            <a:lvl1pPr algn="l">
              <a:defRPr sz="13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2" tIns="46586" rIns="93172" bIns="46586" rtlCol="0" anchor="b"/>
          <a:lstStyle>
            <a:lvl1pPr algn="r">
              <a:defRPr sz="1300"/>
            </a:lvl1pPr>
          </a:lstStyle>
          <a:p>
            <a:fld id="{C587E38E-0C43-41DE-8C29-7B08DB37C9F2}" type="slidenum">
              <a:rPr lang="en-US" smtClean="0"/>
              <a:t>‹#›</a:t>
            </a:fld>
            <a:endParaRPr lang="en-US" dirty="0"/>
          </a:p>
        </p:txBody>
      </p:sp>
    </p:spTree>
    <p:extLst>
      <p:ext uri="{BB962C8B-B14F-4D97-AF65-F5344CB8AC3E}">
        <p14:creationId xmlns:p14="http://schemas.microsoft.com/office/powerpoint/2010/main" val="319382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The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country's</a:t>
            </a:r>
            <a:r>
              <a:rPr lang="fr-FR" sz="1800" dirty="0">
                <a:effectLst/>
                <a:latin typeface="Calibri" panose="020F0502020204030204" pitchFamily="34" charset="0"/>
                <a:ea typeface="Calibri" panose="020F0502020204030204" pitchFamily="34" charset="0"/>
                <a:cs typeface="Times New Roman" panose="02020603050405020304" pitchFamily="18" charset="0"/>
              </a:rPr>
              <a:t> situation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regarding</a:t>
            </a:r>
            <a:r>
              <a:rPr lang="fr-FR" sz="1800" dirty="0">
                <a:effectLst/>
                <a:latin typeface="Calibri" panose="020F0502020204030204" pitchFamily="34" charset="0"/>
                <a:ea typeface="Calibri" panose="020F0502020204030204" pitchFamily="34" charset="0"/>
                <a:cs typeface="Times New Roman" panose="02020603050405020304" pitchFamily="18" charset="0"/>
              </a:rPr>
              <a:t> geospatial information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is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somewhat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ambiguous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although</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we</a:t>
            </a:r>
            <a:r>
              <a:rPr lang="fr-FR" sz="1800" dirty="0">
                <a:effectLst/>
                <a:latin typeface="Calibri" panose="020F0502020204030204" pitchFamily="34" charset="0"/>
                <a:ea typeface="Calibri" panose="020F0502020204030204" pitchFamily="34" charset="0"/>
                <a:cs typeface="Times New Roman" panose="02020603050405020304" pitchFamily="18" charset="0"/>
              </a:rPr>
              <a:t> already have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our</a:t>
            </a:r>
            <a:r>
              <a:rPr lang="fr-FR" sz="1800" dirty="0">
                <a:effectLst/>
                <a:latin typeface="Calibri" panose="020F0502020204030204" pitchFamily="34" charset="0"/>
                <a:ea typeface="Calibri" panose="020F0502020204030204" pitchFamily="34" charset="0"/>
                <a:cs typeface="Times New Roman" panose="02020603050405020304" pitchFamily="18" charset="0"/>
              </a:rPr>
              <a:t> Action Plan.</a:t>
            </a:r>
          </a:p>
        </p:txBody>
      </p:sp>
      <p:sp>
        <p:nvSpPr>
          <p:cNvPr id="4" name="Espace réservé du numéro de diapositive 3"/>
          <p:cNvSpPr>
            <a:spLocks noGrp="1"/>
          </p:cNvSpPr>
          <p:nvPr>
            <p:ph type="sldNum" sz="quarter" idx="5"/>
          </p:nvPr>
        </p:nvSpPr>
        <p:spPr/>
        <p:txBody>
          <a:bodyPr/>
          <a:lstStyle/>
          <a:p>
            <a:fld id="{C587E38E-0C43-41DE-8C29-7B08DB37C9F2}" type="slidenum">
              <a:rPr lang="en-US" smtClean="0"/>
              <a:t>22</a:t>
            </a:fld>
            <a:endParaRPr lang="en-US" dirty="0"/>
          </a:p>
        </p:txBody>
      </p:sp>
    </p:spTree>
    <p:extLst>
      <p:ext uri="{BB962C8B-B14F-4D97-AF65-F5344CB8AC3E}">
        <p14:creationId xmlns:p14="http://schemas.microsoft.com/office/powerpoint/2010/main" val="256547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difficult</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question to which I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cannot</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give a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precise</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answer</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The establishment of good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governance</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laws</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for which my team and I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had</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already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prepared</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draft of a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preliminary</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bill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inspired</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by what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happening </a:t>
            </a:r>
            <a:r>
              <a:rPr lang="fr-FR" sz="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elsewhere</a:t>
            </a:r>
            <a:r>
              <a:rPr lang="fr-F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endParaRPr lang="fr-FR" dirty="0"/>
          </a:p>
        </p:txBody>
      </p:sp>
      <p:sp>
        <p:nvSpPr>
          <p:cNvPr id="4" name="Espace réservé du numéro de diapositive 3"/>
          <p:cNvSpPr>
            <a:spLocks noGrp="1"/>
          </p:cNvSpPr>
          <p:nvPr>
            <p:ph type="sldNum" sz="quarter" idx="5"/>
          </p:nvPr>
        </p:nvSpPr>
        <p:spPr/>
        <p:txBody>
          <a:bodyPr/>
          <a:lstStyle/>
          <a:p>
            <a:fld id="{C587E38E-0C43-41DE-8C29-7B08DB37C9F2}" type="slidenum">
              <a:rPr lang="en-US" smtClean="0"/>
              <a:t>23</a:t>
            </a:fld>
            <a:endParaRPr lang="en-US" dirty="0"/>
          </a:p>
        </p:txBody>
      </p:sp>
    </p:spTree>
    <p:extLst>
      <p:ext uri="{BB962C8B-B14F-4D97-AF65-F5344CB8AC3E}">
        <p14:creationId xmlns:p14="http://schemas.microsoft.com/office/powerpoint/2010/main" val="129023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1. Come back when I have time to convince me. The momentum gained over the years </a:t>
            </a:r>
          </a:p>
          <a:p>
            <a:r>
              <a:rPr lang="en-US" dirty="0"/>
              <a:t>Bullet 3. They view other agencies as competition</a:t>
            </a:r>
          </a:p>
        </p:txBody>
      </p:sp>
      <p:sp>
        <p:nvSpPr>
          <p:cNvPr id="4" name="Slide Number Placeholder 3"/>
          <p:cNvSpPr>
            <a:spLocks noGrp="1"/>
          </p:cNvSpPr>
          <p:nvPr>
            <p:ph type="sldNum" sz="quarter" idx="5"/>
          </p:nvPr>
        </p:nvSpPr>
        <p:spPr/>
        <p:txBody>
          <a:bodyPr/>
          <a:lstStyle/>
          <a:p>
            <a:fld id="{C587E38E-0C43-41DE-8C29-7B08DB37C9F2}" type="slidenum">
              <a:rPr lang="en-US" smtClean="0"/>
              <a:t>40</a:t>
            </a:fld>
            <a:endParaRPr lang="en-US" dirty="0"/>
          </a:p>
        </p:txBody>
      </p:sp>
    </p:spTree>
    <p:extLst>
      <p:ext uri="{BB962C8B-B14F-4D97-AF65-F5344CB8AC3E}">
        <p14:creationId xmlns:p14="http://schemas.microsoft.com/office/powerpoint/2010/main" val="1878598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87E38E-0C43-41DE-8C29-7B08DB37C9F2}" type="slidenum">
              <a:rPr lang="en-US" smtClean="0"/>
              <a:t>43</a:t>
            </a:fld>
            <a:endParaRPr lang="en-US" dirty="0"/>
          </a:p>
        </p:txBody>
      </p:sp>
    </p:spTree>
    <p:extLst>
      <p:ext uri="{BB962C8B-B14F-4D97-AF65-F5344CB8AC3E}">
        <p14:creationId xmlns:p14="http://schemas.microsoft.com/office/powerpoint/2010/main" val="161797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8188" y="1143000"/>
            <a:ext cx="5381625" cy="3086100"/>
          </a:xfrm>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0136DE8-A651-4B1B-8623-57C1021CBDD7}" type="slidenum">
              <a:rPr kumimoji="0" lang="en-ZA"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ZA"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53751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0136DE8-A651-4B1B-8623-57C1021CBDD7}" type="slidenum">
              <a:rPr kumimoji="0" lang="en-ZA"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ZA"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844909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0136DE8-A651-4B1B-8623-57C1021CBDD7}" type="slidenum">
              <a:rPr kumimoji="0" lang="en-ZA"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ZA"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43585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C358748C-3BD0-4F2E-8C9F-12DD84DBF895}" type="datetimeFigureOut">
              <a:rPr lang="en-GB"/>
              <a:pPr>
                <a:defRPr/>
              </a:pPr>
              <a:t>24/03/2025</a:t>
            </a:fld>
            <a:endParaRPr lang="en-GB"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EF200410-6C14-426D-97BA-DAC6C605E18C}" type="slidenum">
              <a:rPr lang="en-GB" altLang="en-US"/>
              <a:pPr>
                <a:defRPr/>
              </a:pPr>
              <a:t>‹#›</a:t>
            </a:fld>
            <a:endParaRPr lang="en-GB" altLang="en-US" dirty="0"/>
          </a:p>
        </p:txBody>
      </p:sp>
    </p:spTree>
    <p:extLst>
      <p:ext uri="{BB962C8B-B14F-4D97-AF65-F5344CB8AC3E}">
        <p14:creationId xmlns:p14="http://schemas.microsoft.com/office/powerpoint/2010/main" val="2908323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3247B6A-A898-4211-A681-90B5E077698B}" type="datetimeFigureOut">
              <a:rPr lang="en-GB"/>
              <a:pPr>
                <a:defRPr/>
              </a:pPr>
              <a:t>24/03/2025</a:t>
            </a:fld>
            <a:endParaRPr lang="en-GB"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006ABBE7-0595-45FF-9E22-93EC990C582E}" type="slidenum">
              <a:rPr lang="en-GB" altLang="en-US"/>
              <a:pPr>
                <a:defRPr/>
              </a:pPr>
              <a:t>‹#›</a:t>
            </a:fld>
            <a:endParaRPr lang="en-GB" altLang="en-US" dirty="0"/>
          </a:p>
        </p:txBody>
      </p:sp>
    </p:spTree>
    <p:extLst>
      <p:ext uri="{BB962C8B-B14F-4D97-AF65-F5344CB8AC3E}">
        <p14:creationId xmlns:p14="http://schemas.microsoft.com/office/powerpoint/2010/main" val="4034070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40"/>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DB980843-D465-4D51-9EDD-F5DDDA20FDCE}" type="datetimeFigureOut">
              <a:rPr lang="en-GB"/>
              <a:pPr>
                <a:defRPr/>
              </a:pPr>
              <a:t>24/03/2025</a:t>
            </a:fld>
            <a:endParaRPr lang="en-GB"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2E1FFC74-47C5-400E-A768-27D4C83D61EA}" type="slidenum">
              <a:rPr lang="en-GB" altLang="en-US"/>
              <a:pPr>
                <a:defRPr/>
              </a:pPr>
              <a:t>‹#›</a:t>
            </a:fld>
            <a:endParaRPr lang="en-GB" altLang="en-US" dirty="0"/>
          </a:p>
        </p:txBody>
      </p:sp>
    </p:spTree>
    <p:extLst>
      <p:ext uri="{BB962C8B-B14F-4D97-AF65-F5344CB8AC3E}">
        <p14:creationId xmlns:p14="http://schemas.microsoft.com/office/powerpoint/2010/main" val="855434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1" descr="图片3"/>
          <p:cNvPicPr>
            <a:picLocks noChangeAspect="1" noChangeArrowheads="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6720" name="Rectangle 27"/>
          <p:cNvSpPr>
            <a:spLocks noGrp="1" noChangeArrowheads="1"/>
          </p:cNvSpPr>
          <p:nvPr>
            <p:ph type="ctrTitle"/>
          </p:nvPr>
        </p:nvSpPr>
        <p:spPr>
          <a:xfrm>
            <a:off x="624418" y="1052514"/>
            <a:ext cx="10943167" cy="960437"/>
          </a:xfrm>
        </p:spPr>
        <p:txBody>
          <a:bodyPr/>
          <a:lstStyle>
            <a:lvl1pPr algn="r">
              <a:defRPr sz="3400" smtClean="0">
                <a:solidFill>
                  <a:schemeClr val="tx1"/>
                </a:solidFill>
              </a:defRPr>
            </a:lvl1pPr>
          </a:lstStyle>
          <a:p>
            <a:r>
              <a:rPr lang="zh-CN" altLang="en-US"/>
              <a:t>单击此处编辑母版标题样式</a:t>
            </a:r>
          </a:p>
        </p:txBody>
      </p:sp>
      <p:sp>
        <p:nvSpPr>
          <p:cNvPr id="26721" name="Rectangle 31"/>
          <p:cNvSpPr>
            <a:spLocks noGrp="1" noChangeArrowheads="1"/>
          </p:cNvSpPr>
          <p:nvPr>
            <p:ph type="subTitle" idx="1"/>
          </p:nvPr>
        </p:nvSpPr>
        <p:spPr>
          <a:xfrm>
            <a:off x="624418" y="2012950"/>
            <a:ext cx="10943167" cy="407988"/>
          </a:xfrm>
        </p:spPr>
        <p:txBody>
          <a:bodyPr anchor="ctr"/>
          <a:lstStyle>
            <a:lvl1pPr marL="0" indent="0" algn="r">
              <a:buFont typeface="Wingdings" pitchFamily="2" charset="2"/>
              <a:buNone/>
              <a:defRPr sz="1800" smtClean="0"/>
            </a:lvl1pPr>
          </a:lstStyle>
          <a:p>
            <a:r>
              <a:rPr lang="zh-CN" altLang="en-US"/>
              <a:t>单击此处编辑母版副标题样式</a:t>
            </a:r>
          </a:p>
        </p:txBody>
      </p:sp>
    </p:spTree>
    <p:extLst>
      <p:ext uri="{BB962C8B-B14F-4D97-AF65-F5344CB8AC3E}">
        <p14:creationId xmlns:p14="http://schemas.microsoft.com/office/powerpoint/2010/main" val="1610500953"/>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rgbClr val="FFF200"/>
            </a:gs>
            <a:gs pos="45000">
              <a:srgbClr val="FF7A00"/>
            </a:gs>
            <a:gs pos="70000">
              <a:srgbClr val="FF0300"/>
            </a:gs>
            <a:gs pos="100000">
              <a:srgbClr val="4D0808"/>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14024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95976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AB0A-2B6C-A60F-1179-07FB8360EA75}"/>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Myriad Pro" panose="020B0503030403020204" pitchFamily="34" charset="0"/>
              </a:defRPr>
            </a:lvl1pPr>
          </a:lstStyle>
          <a:p>
            <a:r>
              <a:rPr lang="en-US"/>
              <a:t>Click to edit Master title style</a:t>
            </a:r>
            <a:endParaRPr lang="pt-PT"/>
          </a:p>
        </p:txBody>
      </p:sp>
      <p:sp>
        <p:nvSpPr>
          <p:cNvPr id="3" name="Subtitle 2">
            <a:extLst>
              <a:ext uri="{FF2B5EF4-FFF2-40B4-BE49-F238E27FC236}">
                <a16:creationId xmlns:a16="http://schemas.microsoft.com/office/drawing/2014/main" id="{406BB79F-9424-E37B-167C-5D7961D76F5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Myriad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Tree>
    <p:extLst>
      <p:ext uri="{BB962C8B-B14F-4D97-AF65-F5344CB8AC3E}">
        <p14:creationId xmlns:p14="http://schemas.microsoft.com/office/powerpoint/2010/main" val="1886552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poster with a map of the world&#10;&#10;AI-generated content may be incorrect.">
            <a:extLst>
              <a:ext uri="{FF2B5EF4-FFF2-40B4-BE49-F238E27FC236}">
                <a16:creationId xmlns:a16="http://schemas.microsoft.com/office/drawing/2014/main" id="{15A889D3-8DDE-8DCF-EF62-3EA298CF6CE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7278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18673"/>
            <a:ext cx="10363201" cy="1470024"/>
          </a:xfrm>
        </p:spPr>
        <p:txBody>
          <a:bodyPr/>
          <a:lstStyle>
            <a:lvl1pPr>
              <a:defRPr>
                <a:solidFill>
                  <a:srgbClr val="005D28"/>
                </a:solidFill>
              </a:defRPr>
            </a:lvl1pPr>
          </a:lstStyle>
          <a:p>
            <a:r>
              <a:rPr lang="en-US" dirty="0"/>
              <a:t>Click to edit Master title style</a:t>
            </a:r>
            <a:endParaRPr lang="en-ZA" dirty="0"/>
          </a:p>
        </p:txBody>
      </p:sp>
      <p:sp>
        <p:nvSpPr>
          <p:cNvPr id="3" name="Subtitle 2"/>
          <p:cNvSpPr>
            <a:spLocks noGrp="1"/>
          </p:cNvSpPr>
          <p:nvPr>
            <p:ph type="subTitle" idx="1"/>
          </p:nvPr>
        </p:nvSpPr>
        <p:spPr>
          <a:xfrm>
            <a:off x="1828801" y="3634241"/>
            <a:ext cx="8534400" cy="1752600"/>
          </a:xfrm>
        </p:spPr>
        <p:txBody>
          <a:bodyPr/>
          <a:lstStyle>
            <a:lvl1pPr marL="0" indent="0" algn="ctr">
              <a:buNone/>
              <a:defRPr sz="3139">
                <a:solidFill>
                  <a:srgbClr val="BB8F53"/>
                </a:solidFill>
                <a:latin typeface="Arial" panose="020B0604020202020204" pitchFamily="34" charset="0"/>
                <a:cs typeface="Arial" panose="020B0604020202020204" pitchFamily="34" charset="0"/>
              </a:defRPr>
            </a:lvl1pPr>
            <a:lvl2pPr marL="598092" indent="0" algn="ctr">
              <a:buNone/>
              <a:defRPr>
                <a:solidFill>
                  <a:schemeClr val="tx1">
                    <a:tint val="75000"/>
                  </a:schemeClr>
                </a:solidFill>
              </a:defRPr>
            </a:lvl2pPr>
            <a:lvl3pPr marL="1196184" indent="0" algn="ctr">
              <a:buNone/>
              <a:defRPr>
                <a:solidFill>
                  <a:schemeClr val="tx1">
                    <a:tint val="75000"/>
                  </a:schemeClr>
                </a:solidFill>
              </a:defRPr>
            </a:lvl3pPr>
            <a:lvl4pPr marL="1794277" indent="0" algn="ctr">
              <a:buNone/>
              <a:defRPr>
                <a:solidFill>
                  <a:schemeClr val="tx1">
                    <a:tint val="75000"/>
                  </a:schemeClr>
                </a:solidFill>
              </a:defRPr>
            </a:lvl4pPr>
            <a:lvl5pPr marL="2392368" indent="0" algn="ctr">
              <a:buNone/>
              <a:defRPr>
                <a:solidFill>
                  <a:schemeClr val="tx1">
                    <a:tint val="75000"/>
                  </a:schemeClr>
                </a:solidFill>
              </a:defRPr>
            </a:lvl5pPr>
            <a:lvl6pPr marL="2990461" indent="0" algn="ctr">
              <a:buNone/>
              <a:defRPr>
                <a:solidFill>
                  <a:schemeClr val="tx1">
                    <a:tint val="75000"/>
                  </a:schemeClr>
                </a:solidFill>
              </a:defRPr>
            </a:lvl6pPr>
            <a:lvl7pPr marL="3588553" indent="0" algn="ctr">
              <a:buNone/>
              <a:defRPr>
                <a:solidFill>
                  <a:schemeClr val="tx1">
                    <a:tint val="75000"/>
                  </a:schemeClr>
                </a:solidFill>
              </a:defRPr>
            </a:lvl7pPr>
            <a:lvl8pPr marL="4186645" indent="0" algn="ctr">
              <a:buNone/>
              <a:defRPr>
                <a:solidFill>
                  <a:schemeClr val="tx1">
                    <a:tint val="75000"/>
                  </a:schemeClr>
                </a:solidFill>
              </a:defRPr>
            </a:lvl8pPr>
            <a:lvl9pPr marL="4784738" indent="0" algn="ctr">
              <a:buNone/>
              <a:defRPr>
                <a:solidFill>
                  <a:schemeClr val="tx1">
                    <a:tint val="75000"/>
                  </a:schemeClr>
                </a:solidFill>
              </a:defRPr>
            </a:lvl9pPr>
          </a:lstStyle>
          <a:p>
            <a:r>
              <a:rPr lang="en-US" dirty="0"/>
              <a:t>Click to edit Master subtitle style</a:t>
            </a:r>
            <a:endParaRPr lang="en-ZA" dirty="0"/>
          </a:p>
        </p:txBody>
      </p:sp>
    </p:spTree>
    <p:extLst>
      <p:ext uri="{BB962C8B-B14F-4D97-AF65-F5344CB8AC3E}">
        <p14:creationId xmlns:p14="http://schemas.microsoft.com/office/powerpoint/2010/main" val="212571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DE387D8-D53E-42D6-8F4E-832876D32FB1}"/>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23841443-3CA1-403B-9BC6-D84271710187}" type="datetimeFigureOut">
              <a:rPr lang="en-ZA"/>
              <a:pPr>
                <a:defRPr/>
              </a:pPr>
              <a:t>2025/03/24</a:t>
            </a:fld>
            <a:endParaRPr lang="en-ZA" dirty="0"/>
          </a:p>
        </p:txBody>
      </p:sp>
      <p:sp>
        <p:nvSpPr>
          <p:cNvPr id="5" name="Footer Placeholder 4">
            <a:extLst>
              <a:ext uri="{FF2B5EF4-FFF2-40B4-BE49-F238E27FC236}">
                <a16:creationId xmlns:a16="http://schemas.microsoft.com/office/drawing/2014/main" id="{0B8C01A1-3A0F-4E58-8BE2-2FDD6971AE0F}"/>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6" name="Slide Number Placeholder 5">
            <a:extLst>
              <a:ext uri="{FF2B5EF4-FFF2-40B4-BE49-F238E27FC236}">
                <a16:creationId xmlns:a16="http://schemas.microsoft.com/office/drawing/2014/main" id="{B799C705-2AB1-4415-831D-4ED335F6616E}"/>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A753658E-FF1E-4BC1-9791-A6B1576F85F1}" type="slidenum">
              <a:rPr lang="en-ZA" altLang="en-US"/>
              <a:pPr>
                <a:defRPr/>
              </a:pPr>
              <a:t>‹#›</a:t>
            </a:fld>
            <a:endParaRPr lang="en-ZA" altLang="en-US" dirty="0"/>
          </a:p>
        </p:txBody>
      </p:sp>
    </p:spTree>
    <p:extLst>
      <p:ext uri="{BB962C8B-B14F-4D97-AF65-F5344CB8AC3E}">
        <p14:creationId xmlns:p14="http://schemas.microsoft.com/office/powerpoint/2010/main" val="3828440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039819"/>
            <a:ext cx="10363201" cy="1362075"/>
          </a:xfrm>
        </p:spPr>
        <p:txBody>
          <a:bodyPr anchor="t"/>
          <a:lstStyle>
            <a:lvl1pPr algn="l">
              <a:defRPr sz="5233" b="1" cap="all"/>
            </a:lvl1pPr>
          </a:lstStyle>
          <a:p>
            <a:r>
              <a:rPr lang="en-US"/>
              <a:t>Click to edit Master title style</a:t>
            </a:r>
            <a:endParaRPr lang="en-ZA"/>
          </a:p>
        </p:txBody>
      </p:sp>
      <p:sp>
        <p:nvSpPr>
          <p:cNvPr id="3" name="Text Placeholder 2"/>
          <p:cNvSpPr>
            <a:spLocks noGrp="1"/>
          </p:cNvSpPr>
          <p:nvPr>
            <p:ph type="body" idx="1"/>
          </p:nvPr>
        </p:nvSpPr>
        <p:spPr>
          <a:xfrm>
            <a:off x="963084" y="2539629"/>
            <a:ext cx="10363201" cy="1500186"/>
          </a:xfrm>
        </p:spPr>
        <p:txBody>
          <a:bodyPr anchor="b"/>
          <a:lstStyle>
            <a:lvl1pPr marL="0" indent="0">
              <a:buNone/>
              <a:defRPr sz="2616">
                <a:solidFill>
                  <a:schemeClr val="tx1">
                    <a:tint val="75000"/>
                  </a:schemeClr>
                </a:solidFill>
              </a:defRPr>
            </a:lvl1pPr>
            <a:lvl2pPr marL="598092" indent="0">
              <a:buNone/>
              <a:defRPr sz="2354">
                <a:solidFill>
                  <a:schemeClr val="tx1">
                    <a:tint val="75000"/>
                  </a:schemeClr>
                </a:solidFill>
              </a:defRPr>
            </a:lvl2pPr>
            <a:lvl3pPr marL="1196184" indent="0">
              <a:buNone/>
              <a:defRPr sz="2094">
                <a:solidFill>
                  <a:schemeClr val="tx1">
                    <a:tint val="75000"/>
                  </a:schemeClr>
                </a:solidFill>
              </a:defRPr>
            </a:lvl3pPr>
            <a:lvl4pPr marL="1794277" indent="0">
              <a:buNone/>
              <a:defRPr sz="1831">
                <a:solidFill>
                  <a:schemeClr val="tx1">
                    <a:tint val="75000"/>
                  </a:schemeClr>
                </a:solidFill>
              </a:defRPr>
            </a:lvl4pPr>
            <a:lvl5pPr marL="2392368" indent="0">
              <a:buNone/>
              <a:defRPr sz="1831">
                <a:solidFill>
                  <a:schemeClr val="tx1">
                    <a:tint val="75000"/>
                  </a:schemeClr>
                </a:solidFill>
              </a:defRPr>
            </a:lvl5pPr>
            <a:lvl6pPr marL="2990461" indent="0">
              <a:buNone/>
              <a:defRPr sz="1831">
                <a:solidFill>
                  <a:schemeClr val="tx1">
                    <a:tint val="75000"/>
                  </a:schemeClr>
                </a:solidFill>
              </a:defRPr>
            </a:lvl6pPr>
            <a:lvl7pPr marL="3588553" indent="0">
              <a:buNone/>
              <a:defRPr sz="1831">
                <a:solidFill>
                  <a:schemeClr val="tx1">
                    <a:tint val="75000"/>
                  </a:schemeClr>
                </a:solidFill>
              </a:defRPr>
            </a:lvl7pPr>
            <a:lvl8pPr marL="4186645" indent="0">
              <a:buNone/>
              <a:defRPr sz="1831">
                <a:solidFill>
                  <a:schemeClr val="tx1">
                    <a:tint val="75000"/>
                  </a:schemeClr>
                </a:solidFill>
              </a:defRPr>
            </a:lvl8pPr>
            <a:lvl9pPr marL="4784738" indent="0">
              <a:buNone/>
              <a:defRPr sz="1831">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E7FAC1-E396-43EF-9CD2-E7858288A531}"/>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FEB99CA6-E6A8-40D8-8EEA-238BA57520E4}" type="datetimeFigureOut">
              <a:rPr lang="en-ZA"/>
              <a:pPr>
                <a:defRPr/>
              </a:pPr>
              <a:t>2025/03/24</a:t>
            </a:fld>
            <a:endParaRPr lang="en-ZA" dirty="0"/>
          </a:p>
        </p:txBody>
      </p:sp>
      <p:sp>
        <p:nvSpPr>
          <p:cNvPr id="5" name="Footer Placeholder 4">
            <a:extLst>
              <a:ext uri="{FF2B5EF4-FFF2-40B4-BE49-F238E27FC236}">
                <a16:creationId xmlns:a16="http://schemas.microsoft.com/office/drawing/2014/main" id="{C2A9D6BF-80AC-43D0-9625-2C27B6AFC50A}"/>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6" name="Slide Number Placeholder 5">
            <a:extLst>
              <a:ext uri="{FF2B5EF4-FFF2-40B4-BE49-F238E27FC236}">
                <a16:creationId xmlns:a16="http://schemas.microsoft.com/office/drawing/2014/main" id="{ACF561CC-409F-40ED-A952-F35BC8BABF33}"/>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6DB4D43D-6922-47E6-BC05-E977939B27B3}" type="slidenum">
              <a:rPr lang="en-ZA" altLang="en-US"/>
              <a:pPr>
                <a:defRPr/>
              </a:pPr>
              <a:t>‹#›</a:t>
            </a:fld>
            <a:endParaRPr lang="en-ZA" altLang="en-US" dirty="0"/>
          </a:p>
        </p:txBody>
      </p:sp>
    </p:spTree>
    <p:extLst>
      <p:ext uri="{BB962C8B-B14F-4D97-AF65-F5344CB8AC3E}">
        <p14:creationId xmlns:p14="http://schemas.microsoft.com/office/powerpoint/2010/main" val="443527574"/>
      </p:ext>
    </p:extLst>
  </p:cSld>
  <p:clrMapOvr>
    <a:masterClrMapping/>
  </p:clrMapOvr>
  <p:extLst>
    <p:ext uri="{DCECCB84-F9BA-43D5-87BE-67443E8EF086}">
      <p15:sldGuideLst xmlns:p15="http://schemas.microsoft.com/office/powerpoint/2012/main">
        <p15:guide id="1" orient="horz" pos="2438">
          <p15:clr>
            <a:srgbClr val="FBAE40"/>
          </p15:clr>
        </p15:guide>
        <p15:guide id="2" pos="42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489B9984-8317-45B3-8A6F-0C45418FECF7}" type="datetimeFigureOut">
              <a:rPr lang="en-GB"/>
              <a:pPr>
                <a:defRPr/>
              </a:pPr>
              <a:t>24/03/2025</a:t>
            </a:fld>
            <a:endParaRPr lang="en-GB"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E0B8EC56-A798-465F-9E53-B49C3D87E954}" type="slidenum">
              <a:rPr lang="en-GB" altLang="en-US"/>
              <a:pPr>
                <a:defRPr/>
              </a:pPr>
              <a:t>‹#›</a:t>
            </a:fld>
            <a:endParaRPr lang="en-GB" altLang="en-US" dirty="0"/>
          </a:p>
        </p:txBody>
      </p:sp>
    </p:spTree>
    <p:extLst>
      <p:ext uri="{BB962C8B-B14F-4D97-AF65-F5344CB8AC3E}">
        <p14:creationId xmlns:p14="http://schemas.microsoft.com/office/powerpoint/2010/main" val="3522681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609602" y="1600201"/>
            <a:ext cx="5384800" cy="4525963"/>
          </a:xfrm>
        </p:spPr>
        <p:txBody>
          <a:bodyPr/>
          <a:lstStyle>
            <a:lvl1pPr>
              <a:defRPr sz="3663"/>
            </a:lvl1pPr>
            <a:lvl2pPr>
              <a:defRPr sz="3139"/>
            </a:lvl2pPr>
            <a:lvl3pPr>
              <a:defRPr sz="2616"/>
            </a:lvl3pPr>
            <a:lvl4pPr>
              <a:defRPr sz="2354"/>
            </a:lvl4pPr>
            <a:lvl5pPr>
              <a:defRPr sz="2354"/>
            </a:lvl5pPr>
            <a:lvl6pPr>
              <a:defRPr sz="2354"/>
            </a:lvl6pPr>
            <a:lvl7pPr>
              <a:defRPr sz="2354"/>
            </a:lvl7pPr>
            <a:lvl8pPr>
              <a:defRPr sz="2354"/>
            </a:lvl8pPr>
            <a:lvl9pPr>
              <a:defRPr sz="235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1" y="1600201"/>
            <a:ext cx="5384800" cy="4525963"/>
          </a:xfrm>
        </p:spPr>
        <p:txBody>
          <a:bodyPr/>
          <a:lstStyle>
            <a:lvl1pPr>
              <a:defRPr sz="3663"/>
            </a:lvl1pPr>
            <a:lvl2pPr>
              <a:defRPr sz="3139"/>
            </a:lvl2pPr>
            <a:lvl3pPr>
              <a:defRPr sz="2616"/>
            </a:lvl3pPr>
            <a:lvl4pPr>
              <a:defRPr sz="2354"/>
            </a:lvl4pPr>
            <a:lvl5pPr>
              <a:defRPr sz="2354"/>
            </a:lvl5pPr>
            <a:lvl6pPr>
              <a:defRPr sz="2354"/>
            </a:lvl6pPr>
            <a:lvl7pPr>
              <a:defRPr sz="2354"/>
            </a:lvl7pPr>
            <a:lvl8pPr>
              <a:defRPr sz="2354"/>
            </a:lvl8pPr>
            <a:lvl9pPr>
              <a:defRPr sz="235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3">
            <a:extLst>
              <a:ext uri="{FF2B5EF4-FFF2-40B4-BE49-F238E27FC236}">
                <a16:creationId xmlns:a16="http://schemas.microsoft.com/office/drawing/2014/main" id="{CAF3F778-7C89-409C-A075-B37DDE6FDC41}"/>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1FD995FD-D4EB-4240-9228-D7FE3E54E527}" type="datetimeFigureOut">
              <a:rPr lang="en-ZA"/>
              <a:pPr>
                <a:defRPr/>
              </a:pPr>
              <a:t>2025/03/24</a:t>
            </a:fld>
            <a:endParaRPr lang="en-ZA" dirty="0"/>
          </a:p>
        </p:txBody>
      </p:sp>
      <p:sp>
        <p:nvSpPr>
          <p:cNvPr id="6" name="Footer Placeholder 4">
            <a:extLst>
              <a:ext uri="{FF2B5EF4-FFF2-40B4-BE49-F238E27FC236}">
                <a16:creationId xmlns:a16="http://schemas.microsoft.com/office/drawing/2014/main" id="{9D297192-9F0E-46B2-96AB-5ED7FFB9F7DC}"/>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7" name="Slide Number Placeholder 5">
            <a:extLst>
              <a:ext uri="{FF2B5EF4-FFF2-40B4-BE49-F238E27FC236}">
                <a16:creationId xmlns:a16="http://schemas.microsoft.com/office/drawing/2014/main" id="{DD825FC5-3685-4A47-A641-2ECE794F3856}"/>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A625C3F6-1761-4476-BC8D-4624571B6DFB}" type="slidenum">
              <a:rPr lang="en-ZA" altLang="en-US"/>
              <a:pPr>
                <a:defRPr/>
              </a:pPr>
              <a:t>‹#›</a:t>
            </a:fld>
            <a:endParaRPr lang="en-ZA" altLang="en-US" dirty="0"/>
          </a:p>
        </p:txBody>
      </p:sp>
    </p:spTree>
    <p:extLst>
      <p:ext uri="{BB962C8B-B14F-4D97-AF65-F5344CB8AC3E}">
        <p14:creationId xmlns:p14="http://schemas.microsoft.com/office/powerpoint/2010/main" val="397928530"/>
      </p:ext>
    </p:extLst>
  </p:cSld>
  <p:clrMapOvr>
    <a:masterClrMapping/>
  </p:clrMapOvr>
  <p:extLst>
    <p:ext uri="{DCECCB84-F9BA-43D5-87BE-67443E8EF086}">
      <p15:sldGuideLst xmlns:p15="http://schemas.microsoft.com/office/powerpoint/2012/main">
        <p15:guide id="1" orient="horz" pos="2438">
          <p15:clr>
            <a:srgbClr val="FBAE40"/>
          </p15:clr>
        </p15:guide>
        <p15:guide id="2" pos="42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ZA"/>
          </a:p>
        </p:txBody>
      </p:sp>
      <p:sp>
        <p:nvSpPr>
          <p:cNvPr id="3" name="Text Placeholder 2"/>
          <p:cNvSpPr>
            <a:spLocks noGrp="1"/>
          </p:cNvSpPr>
          <p:nvPr>
            <p:ph type="body" idx="1"/>
          </p:nvPr>
        </p:nvSpPr>
        <p:spPr>
          <a:xfrm>
            <a:off x="609602" y="1535113"/>
            <a:ext cx="5386918" cy="639762"/>
          </a:xfrm>
        </p:spPr>
        <p:txBody>
          <a:bodyPr anchor="b"/>
          <a:lstStyle>
            <a:lvl1pPr marL="0" indent="0">
              <a:buNone/>
              <a:defRPr sz="3139" b="1"/>
            </a:lvl1pPr>
            <a:lvl2pPr marL="598092" indent="0">
              <a:buNone/>
              <a:defRPr sz="2616" b="1"/>
            </a:lvl2pPr>
            <a:lvl3pPr marL="1196184" indent="0">
              <a:buNone/>
              <a:defRPr sz="2354" b="1"/>
            </a:lvl3pPr>
            <a:lvl4pPr marL="1794277" indent="0">
              <a:buNone/>
              <a:defRPr sz="2094" b="1"/>
            </a:lvl4pPr>
            <a:lvl5pPr marL="2392368" indent="0">
              <a:buNone/>
              <a:defRPr sz="2094" b="1"/>
            </a:lvl5pPr>
            <a:lvl6pPr marL="2990461" indent="0">
              <a:buNone/>
              <a:defRPr sz="2094" b="1"/>
            </a:lvl6pPr>
            <a:lvl7pPr marL="3588553" indent="0">
              <a:buNone/>
              <a:defRPr sz="2094" b="1"/>
            </a:lvl7pPr>
            <a:lvl8pPr marL="4186645" indent="0">
              <a:buNone/>
              <a:defRPr sz="2094" b="1"/>
            </a:lvl8pPr>
            <a:lvl9pPr marL="4784738" indent="0">
              <a:buNone/>
              <a:defRPr sz="2094" b="1"/>
            </a:lvl9pPr>
          </a:lstStyle>
          <a:p>
            <a:pPr lvl="0"/>
            <a:r>
              <a:rPr lang="en-US"/>
              <a:t>Edit Master text styles</a:t>
            </a:r>
          </a:p>
        </p:txBody>
      </p:sp>
      <p:sp>
        <p:nvSpPr>
          <p:cNvPr id="4" name="Content Placeholder 3"/>
          <p:cNvSpPr>
            <a:spLocks noGrp="1"/>
          </p:cNvSpPr>
          <p:nvPr>
            <p:ph sz="half" idx="2"/>
          </p:nvPr>
        </p:nvSpPr>
        <p:spPr>
          <a:xfrm>
            <a:off x="609602" y="2174874"/>
            <a:ext cx="5386918" cy="3951289"/>
          </a:xfrm>
        </p:spPr>
        <p:txBody>
          <a:bodyPr/>
          <a:lstStyle>
            <a:lvl1pPr>
              <a:defRPr sz="3139"/>
            </a:lvl1pPr>
            <a:lvl2pPr>
              <a:defRPr sz="2616"/>
            </a:lvl2pPr>
            <a:lvl3pPr>
              <a:defRPr sz="2354"/>
            </a:lvl3pPr>
            <a:lvl4pPr>
              <a:defRPr sz="2094"/>
            </a:lvl4pPr>
            <a:lvl5pPr>
              <a:defRPr sz="2094"/>
            </a:lvl5pPr>
            <a:lvl6pPr>
              <a:defRPr sz="2094"/>
            </a:lvl6pPr>
            <a:lvl7pPr>
              <a:defRPr sz="2094"/>
            </a:lvl7pPr>
            <a:lvl8pPr>
              <a:defRPr sz="2094"/>
            </a:lvl8pPr>
            <a:lvl9pPr>
              <a:defRPr sz="209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93370" y="1535113"/>
            <a:ext cx="5389034" cy="639762"/>
          </a:xfrm>
        </p:spPr>
        <p:txBody>
          <a:bodyPr anchor="b"/>
          <a:lstStyle>
            <a:lvl1pPr marL="0" indent="0">
              <a:buNone/>
              <a:defRPr sz="3139" b="1"/>
            </a:lvl1pPr>
            <a:lvl2pPr marL="598092" indent="0">
              <a:buNone/>
              <a:defRPr sz="2616" b="1"/>
            </a:lvl2pPr>
            <a:lvl3pPr marL="1196184" indent="0">
              <a:buNone/>
              <a:defRPr sz="2354" b="1"/>
            </a:lvl3pPr>
            <a:lvl4pPr marL="1794277" indent="0">
              <a:buNone/>
              <a:defRPr sz="2094" b="1"/>
            </a:lvl4pPr>
            <a:lvl5pPr marL="2392368" indent="0">
              <a:buNone/>
              <a:defRPr sz="2094" b="1"/>
            </a:lvl5pPr>
            <a:lvl6pPr marL="2990461" indent="0">
              <a:buNone/>
              <a:defRPr sz="2094" b="1"/>
            </a:lvl6pPr>
            <a:lvl7pPr marL="3588553" indent="0">
              <a:buNone/>
              <a:defRPr sz="2094" b="1"/>
            </a:lvl7pPr>
            <a:lvl8pPr marL="4186645" indent="0">
              <a:buNone/>
              <a:defRPr sz="2094" b="1"/>
            </a:lvl8pPr>
            <a:lvl9pPr marL="4784738" indent="0">
              <a:buNone/>
              <a:defRPr sz="2094" b="1"/>
            </a:lvl9pPr>
          </a:lstStyle>
          <a:p>
            <a:pPr lvl="0"/>
            <a:r>
              <a:rPr lang="en-US"/>
              <a:t>Edit Master text styles</a:t>
            </a:r>
          </a:p>
        </p:txBody>
      </p:sp>
      <p:sp>
        <p:nvSpPr>
          <p:cNvPr id="6" name="Content Placeholder 5"/>
          <p:cNvSpPr>
            <a:spLocks noGrp="1"/>
          </p:cNvSpPr>
          <p:nvPr>
            <p:ph sz="quarter" idx="4"/>
          </p:nvPr>
        </p:nvSpPr>
        <p:spPr>
          <a:xfrm>
            <a:off x="6193370" y="2174874"/>
            <a:ext cx="5389034" cy="3951289"/>
          </a:xfrm>
        </p:spPr>
        <p:txBody>
          <a:bodyPr/>
          <a:lstStyle>
            <a:lvl1pPr>
              <a:defRPr sz="3139"/>
            </a:lvl1pPr>
            <a:lvl2pPr>
              <a:defRPr sz="2616"/>
            </a:lvl2pPr>
            <a:lvl3pPr>
              <a:defRPr sz="2354"/>
            </a:lvl3pPr>
            <a:lvl4pPr>
              <a:defRPr sz="2094"/>
            </a:lvl4pPr>
            <a:lvl5pPr>
              <a:defRPr sz="2094"/>
            </a:lvl5pPr>
            <a:lvl6pPr>
              <a:defRPr sz="2094"/>
            </a:lvl6pPr>
            <a:lvl7pPr>
              <a:defRPr sz="2094"/>
            </a:lvl7pPr>
            <a:lvl8pPr>
              <a:defRPr sz="2094"/>
            </a:lvl8pPr>
            <a:lvl9pPr>
              <a:defRPr sz="209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8" name="Footer Placeholder 4">
            <a:extLst>
              <a:ext uri="{FF2B5EF4-FFF2-40B4-BE49-F238E27FC236}">
                <a16:creationId xmlns:a16="http://schemas.microsoft.com/office/drawing/2014/main" id="{9161776C-9665-4D77-8E7C-80F62819BCF6}"/>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9" name="Slide Number Placeholder 5">
            <a:extLst>
              <a:ext uri="{FF2B5EF4-FFF2-40B4-BE49-F238E27FC236}">
                <a16:creationId xmlns:a16="http://schemas.microsoft.com/office/drawing/2014/main" id="{CA78E670-1051-48F8-9827-C4EF64DE84CC}"/>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DC7D8500-2241-494A-BC45-23B489442050}" type="slidenum">
              <a:rPr lang="en-ZA" altLang="en-US"/>
              <a:pPr>
                <a:defRPr/>
              </a:pPr>
              <a:t>‹#›</a:t>
            </a:fld>
            <a:endParaRPr lang="en-ZA" altLang="en-US" dirty="0"/>
          </a:p>
        </p:txBody>
      </p:sp>
    </p:spTree>
    <p:extLst>
      <p:ext uri="{BB962C8B-B14F-4D97-AF65-F5344CB8AC3E}">
        <p14:creationId xmlns:p14="http://schemas.microsoft.com/office/powerpoint/2010/main" val="910427916"/>
      </p:ext>
    </p:extLst>
  </p:cSld>
  <p:clrMapOvr>
    <a:masterClrMapping/>
  </p:clrMapOvr>
  <p:extLst>
    <p:ext uri="{DCECCB84-F9BA-43D5-87BE-67443E8EF086}">
      <p15:sldGuideLst xmlns:p15="http://schemas.microsoft.com/office/powerpoint/2012/main">
        <p15:guide id="1" orient="horz" pos="2438">
          <p15:clr>
            <a:srgbClr val="FBAE40"/>
          </p15:clr>
        </p15:guide>
        <p15:guide id="2" pos="42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3">
            <a:extLst>
              <a:ext uri="{FF2B5EF4-FFF2-40B4-BE49-F238E27FC236}">
                <a16:creationId xmlns:a16="http://schemas.microsoft.com/office/drawing/2014/main" id="{64051C4A-56DB-42BF-8873-0D6BF86D521E}"/>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319533E5-5A3D-46FE-A67B-EE93AFDD2938}" type="datetimeFigureOut">
              <a:rPr lang="en-ZA"/>
              <a:pPr>
                <a:defRPr/>
              </a:pPr>
              <a:t>2025/03/24</a:t>
            </a:fld>
            <a:endParaRPr lang="en-ZA" dirty="0"/>
          </a:p>
        </p:txBody>
      </p:sp>
      <p:sp>
        <p:nvSpPr>
          <p:cNvPr id="4" name="Footer Placeholder 4">
            <a:extLst>
              <a:ext uri="{FF2B5EF4-FFF2-40B4-BE49-F238E27FC236}">
                <a16:creationId xmlns:a16="http://schemas.microsoft.com/office/drawing/2014/main" id="{5CDEBE6C-CF08-4C63-ACD8-FABE57849065}"/>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5" name="Slide Number Placeholder 5">
            <a:extLst>
              <a:ext uri="{FF2B5EF4-FFF2-40B4-BE49-F238E27FC236}">
                <a16:creationId xmlns:a16="http://schemas.microsoft.com/office/drawing/2014/main" id="{F1691BD1-0D32-435F-8EEA-83338A2ADD2C}"/>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1E5DC3CF-C6D8-40DF-BF9E-1C73B889F625}" type="slidenum">
              <a:rPr lang="en-ZA" altLang="en-US"/>
              <a:pPr>
                <a:defRPr/>
              </a:pPr>
              <a:t>‹#›</a:t>
            </a:fld>
            <a:endParaRPr lang="en-ZA" altLang="en-US" dirty="0"/>
          </a:p>
        </p:txBody>
      </p:sp>
    </p:spTree>
    <p:extLst>
      <p:ext uri="{BB962C8B-B14F-4D97-AF65-F5344CB8AC3E}">
        <p14:creationId xmlns:p14="http://schemas.microsoft.com/office/powerpoint/2010/main" val="709764835"/>
      </p:ext>
    </p:extLst>
  </p:cSld>
  <p:clrMapOvr>
    <a:masterClrMapping/>
  </p:clrMapOvr>
  <p:extLst>
    <p:ext uri="{DCECCB84-F9BA-43D5-87BE-67443E8EF086}">
      <p15:sldGuideLst xmlns:p15="http://schemas.microsoft.com/office/powerpoint/2012/main">
        <p15:guide id="1" orient="horz" pos="2438">
          <p15:clr>
            <a:srgbClr val="FBAE40"/>
          </p15:clr>
        </p15:guide>
        <p15:guide id="2" pos="42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3DA1FE-D69F-4B7F-9DBF-A17875ADB7FC}"/>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4" name="Slide Number Placeholder 5">
            <a:extLst>
              <a:ext uri="{FF2B5EF4-FFF2-40B4-BE49-F238E27FC236}">
                <a16:creationId xmlns:a16="http://schemas.microsoft.com/office/drawing/2014/main" id="{F58BEB1D-1D44-432A-87EF-247727B38926}"/>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249B13D9-EE8C-407E-8F82-0E63939E7E2D}" type="slidenum">
              <a:rPr lang="en-ZA" altLang="en-US"/>
              <a:pPr>
                <a:defRPr/>
              </a:pPr>
              <a:t>‹#›</a:t>
            </a:fld>
            <a:endParaRPr lang="en-ZA" altLang="en-US" dirty="0"/>
          </a:p>
        </p:txBody>
      </p:sp>
    </p:spTree>
    <p:extLst>
      <p:ext uri="{BB962C8B-B14F-4D97-AF65-F5344CB8AC3E}">
        <p14:creationId xmlns:p14="http://schemas.microsoft.com/office/powerpoint/2010/main" val="1791016707"/>
      </p:ext>
    </p:extLst>
  </p:cSld>
  <p:clrMapOvr>
    <a:masterClrMapping/>
  </p:clrMapOvr>
  <p:extLst>
    <p:ext uri="{DCECCB84-F9BA-43D5-87BE-67443E8EF086}">
      <p15:sldGuideLst xmlns:p15="http://schemas.microsoft.com/office/powerpoint/2012/main">
        <p15:guide id="1" orient="horz" pos="2438">
          <p15:clr>
            <a:srgbClr val="FBAE40"/>
          </p15:clr>
        </p15:guide>
        <p15:guide id="2" pos="42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1"/>
            <a:ext cx="4011084" cy="1162051"/>
          </a:xfrm>
        </p:spPr>
        <p:txBody>
          <a:bodyPr anchor="b"/>
          <a:lstStyle>
            <a:lvl1pPr algn="l">
              <a:defRPr sz="2616" b="1"/>
            </a:lvl1pPr>
          </a:lstStyle>
          <a:p>
            <a:r>
              <a:rPr lang="en-US"/>
              <a:t>Click to edit Master title style</a:t>
            </a:r>
            <a:endParaRPr lang="en-ZA"/>
          </a:p>
        </p:txBody>
      </p:sp>
      <p:sp>
        <p:nvSpPr>
          <p:cNvPr id="3" name="Content Placeholder 2"/>
          <p:cNvSpPr>
            <a:spLocks noGrp="1"/>
          </p:cNvSpPr>
          <p:nvPr>
            <p:ph idx="1"/>
          </p:nvPr>
        </p:nvSpPr>
        <p:spPr>
          <a:xfrm>
            <a:off x="4766734" y="273054"/>
            <a:ext cx="6815667" cy="5853113"/>
          </a:xfrm>
        </p:spPr>
        <p:txBody>
          <a:bodyPr/>
          <a:lstStyle>
            <a:lvl1pPr>
              <a:defRPr sz="4186"/>
            </a:lvl1pPr>
            <a:lvl2pPr>
              <a:defRPr sz="3663"/>
            </a:lvl2pPr>
            <a:lvl3pPr>
              <a:defRPr sz="3139"/>
            </a:lvl3pPr>
            <a:lvl4pPr>
              <a:defRPr sz="2616"/>
            </a:lvl4pPr>
            <a:lvl5pPr>
              <a:defRPr sz="2616"/>
            </a:lvl5pPr>
            <a:lvl6pPr>
              <a:defRPr sz="2616"/>
            </a:lvl6pPr>
            <a:lvl7pPr>
              <a:defRPr sz="2616"/>
            </a:lvl7pPr>
            <a:lvl8pPr>
              <a:defRPr sz="2616"/>
            </a:lvl8pPr>
            <a:lvl9pPr>
              <a:defRPr sz="261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09604" y="1435101"/>
            <a:ext cx="4011084" cy="4691063"/>
          </a:xfrm>
        </p:spPr>
        <p:txBody>
          <a:bodyPr/>
          <a:lstStyle>
            <a:lvl1pPr marL="0" indent="0">
              <a:buNone/>
              <a:defRPr sz="1831"/>
            </a:lvl1pPr>
            <a:lvl2pPr marL="598092" indent="0">
              <a:buNone/>
              <a:defRPr sz="1570"/>
            </a:lvl2pPr>
            <a:lvl3pPr marL="1196184" indent="0">
              <a:buNone/>
              <a:defRPr sz="1309"/>
            </a:lvl3pPr>
            <a:lvl4pPr marL="1794277" indent="0">
              <a:buNone/>
              <a:defRPr sz="1177"/>
            </a:lvl4pPr>
            <a:lvl5pPr marL="2392368" indent="0">
              <a:buNone/>
              <a:defRPr sz="1177"/>
            </a:lvl5pPr>
            <a:lvl6pPr marL="2990461" indent="0">
              <a:buNone/>
              <a:defRPr sz="1177"/>
            </a:lvl6pPr>
            <a:lvl7pPr marL="3588553" indent="0">
              <a:buNone/>
              <a:defRPr sz="1177"/>
            </a:lvl7pPr>
            <a:lvl8pPr marL="4186645" indent="0">
              <a:buNone/>
              <a:defRPr sz="1177"/>
            </a:lvl8pPr>
            <a:lvl9pPr marL="4784738" indent="0">
              <a:buNone/>
              <a:defRPr sz="1177"/>
            </a:lvl9pPr>
          </a:lstStyle>
          <a:p>
            <a:pPr lvl="0"/>
            <a:r>
              <a:rPr lang="en-US"/>
              <a:t>Edit Master text styles</a:t>
            </a:r>
          </a:p>
        </p:txBody>
      </p:sp>
      <p:sp>
        <p:nvSpPr>
          <p:cNvPr id="5" name="Date Placeholder 3">
            <a:extLst>
              <a:ext uri="{FF2B5EF4-FFF2-40B4-BE49-F238E27FC236}">
                <a16:creationId xmlns:a16="http://schemas.microsoft.com/office/drawing/2014/main" id="{6ADEE6AD-69EC-47B7-9306-5373C55A953D}"/>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52EFB6B6-1167-457E-AB09-B8A235D2F465}" type="datetimeFigureOut">
              <a:rPr lang="en-ZA"/>
              <a:pPr>
                <a:defRPr/>
              </a:pPr>
              <a:t>2025/03/24</a:t>
            </a:fld>
            <a:endParaRPr lang="en-ZA" dirty="0"/>
          </a:p>
        </p:txBody>
      </p:sp>
      <p:sp>
        <p:nvSpPr>
          <p:cNvPr id="6" name="Footer Placeholder 4">
            <a:extLst>
              <a:ext uri="{FF2B5EF4-FFF2-40B4-BE49-F238E27FC236}">
                <a16:creationId xmlns:a16="http://schemas.microsoft.com/office/drawing/2014/main" id="{5AF9FF23-2DF8-4B19-99D3-2189950E37E9}"/>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7" name="Slide Number Placeholder 5">
            <a:extLst>
              <a:ext uri="{FF2B5EF4-FFF2-40B4-BE49-F238E27FC236}">
                <a16:creationId xmlns:a16="http://schemas.microsoft.com/office/drawing/2014/main" id="{14F7B1F0-FB78-4A5E-9040-75BAE6B6BAB0}"/>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67929990-A635-4E71-ACA4-0374BC0A1ECB}" type="slidenum">
              <a:rPr lang="en-ZA" altLang="en-US"/>
              <a:pPr>
                <a:defRPr/>
              </a:pPr>
              <a:t>‹#›</a:t>
            </a:fld>
            <a:endParaRPr lang="en-ZA" altLang="en-US" dirty="0"/>
          </a:p>
        </p:txBody>
      </p:sp>
    </p:spTree>
    <p:extLst>
      <p:ext uri="{BB962C8B-B14F-4D97-AF65-F5344CB8AC3E}">
        <p14:creationId xmlns:p14="http://schemas.microsoft.com/office/powerpoint/2010/main" val="4276284504"/>
      </p:ext>
    </p:extLst>
  </p:cSld>
  <p:clrMapOvr>
    <a:masterClrMapping/>
  </p:clrMapOvr>
  <p:extLst>
    <p:ext uri="{DCECCB84-F9BA-43D5-87BE-67443E8EF086}">
      <p15:sldGuideLst xmlns:p15="http://schemas.microsoft.com/office/powerpoint/2012/main">
        <p15:guide id="1" orient="horz" pos="2438">
          <p15:clr>
            <a:srgbClr val="FBAE40"/>
          </p15:clr>
        </p15:guide>
        <p15:guide id="2" pos="42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16" b="1"/>
            </a:lvl1pPr>
          </a:lstStyle>
          <a:p>
            <a:r>
              <a:rPr lang="en-US"/>
              <a:t>Click to edit Master title style</a:t>
            </a:r>
            <a:endParaRPr lang="en-ZA"/>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186"/>
            </a:lvl1pPr>
            <a:lvl2pPr marL="598092" indent="0">
              <a:buNone/>
              <a:defRPr sz="3663"/>
            </a:lvl2pPr>
            <a:lvl3pPr marL="1196184" indent="0">
              <a:buNone/>
              <a:defRPr sz="3139"/>
            </a:lvl3pPr>
            <a:lvl4pPr marL="1794277" indent="0">
              <a:buNone/>
              <a:defRPr sz="2616"/>
            </a:lvl4pPr>
            <a:lvl5pPr marL="2392368" indent="0">
              <a:buNone/>
              <a:defRPr sz="2616"/>
            </a:lvl5pPr>
            <a:lvl6pPr marL="2990461" indent="0">
              <a:buNone/>
              <a:defRPr sz="2616"/>
            </a:lvl6pPr>
            <a:lvl7pPr marL="3588553" indent="0">
              <a:buNone/>
              <a:defRPr sz="2616"/>
            </a:lvl7pPr>
            <a:lvl8pPr marL="4186645" indent="0">
              <a:buNone/>
              <a:defRPr sz="2616"/>
            </a:lvl8pPr>
            <a:lvl9pPr marL="4784738" indent="0">
              <a:buNone/>
              <a:defRPr sz="2616"/>
            </a:lvl9pPr>
          </a:lstStyle>
          <a:p>
            <a:pPr lvl="0"/>
            <a:r>
              <a:rPr lang="en-US" noProof="0" dirty="0"/>
              <a:t>Click icon to add picture</a:t>
            </a:r>
            <a:endParaRPr lang="en-ZA" noProof="0" dirty="0"/>
          </a:p>
        </p:txBody>
      </p:sp>
      <p:sp>
        <p:nvSpPr>
          <p:cNvPr id="4" name="Text Placeholder 3"/>
          <p:cNvSpPr>
            <a:spLocks noGrp="1"/>
          </p:cNvSpPr>
          <p:nvPr>
            <p:ph type="body" sz="half" idx="2"/>
          </p:nvPr>
        </p:nvSpPr>
        <p:spPr>
          <a:xfrm>
            <a:off x="2389717" y="5367342"/>
            <a:ext cx="7315200" cy="804862"/>
          </a:xfrm>
        </p:spPr>
        <p:txBody>
          <a:bodyPr/>
          <a:lstStyle>
            <a:lvl1pPr marL="0" indent="0">
              <a:buNone/>
              <a:defRPr sz="1831"/>
            </a:lvl1pPr>
            <a:lvl2pPr marL="598092" indent="0">
              <a:buNone/>
              <a:defRPr sz="1570"/>
            </a:lvl2pPr>
            <a:lvl3pPr marL="1196184" indent="0">
              <a:buNone/>
              <a:defRPr sz="1309"/>
            </a:lvl3pPr>
            <a:lvl4pPr marL="1794277" indent="0">
              <a:buNone/>
              <a:defRPr sz="1177"/>
            </a:lvl4pPr>
            <a:lvl5pPr marL="2392368" indent="0">
              <a:buNone/>
              <a:defRPr sz="1177"/>
            </a:lvl5pPr>
            <a:lvl6pPr marL="2990461" indent="0">
              <a:buNone/>
              <a:defRPr sz="1177"/>
            </a:lvl6pPr>
            <a:lvl7pPr marL="3588553" indent="0">
              <a:buNone/>
              <a:defRPr sz="1177"/>
            </a:lvl7pPr>
            <a:lvl8pPr marL="4186645" indent="0">
              <a:buNone/>
              <a:defRPr sz="1177"/>
            </a:lvl8pPr>
            <a:lvl9pPr marL="4784738" indent="0">
              <a:buNone/>
              <a:defRPr sz="1177"/>
            </a:lvl9pPr>
          </a:lstStyle>
          <a:p>
            <a:pPr lvl="0"/>
            <a:r>
              <a:rPr lang="en-US"/>
              <a:t>Edit Master text styles</a:t>
            </a:r>
          </a:p>
        </p:txBody>
      </p:sp>
      <p:sp>
        <p:nvSpPr>
          <p:cNvPr id="5" name="Date Placeholder 3">
            <a:extLst>
              <a:ext uri="{FF2B5EF4-FFF2-40B4-BE49-F238E27FC236}">
                <a16:creationId xmlns:a16="http://schemas.microsoft.com/office/drawing/2014/main" id="{85742C8D-35B8-40E1-B22F-C95482710E89}"/>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D452D35C-6C38-47E1-B9AA-D5DC31072DEA}" type="datetimeFigureOut">
              <a:rPr lang="en-ZA"/>
              <a:pPr>
                <a:defRPr/>
              </a:pPr>
              <a:t>2025/03/24</a:t>
            </a:fld>
            <a:endParaRPr lang="en-ZA" dirty="0"/>
          </a:p>
        </p:txBody>
      </p:sp>
      <p:sp>
        <p:nvSpPr>
          <p:cNvPr id="6" name="Footer Placeholder 4">
            <a:extLst>
              <a:ext uri="{FF2B5EF4-FFF2-40B4-BE49-F238E27FC236}">
                <a16:creationId xmlns:a16="http://schemas.microsoft.com/office/drawing/2014/main" id="{815BF853-ABE9-4202-8A2E-2548F1096F71}"/>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7" name="Slide Number Placeholder 5">
            <a:extLst>
              <a:ext uri="{FF2B5EF4-FFF2-40B4-BE49-F238E27FC236}">
                <a16:creationId xmlns:a16="http://schemas.microsoft.com/office/drawing/2014/main" id="{60A64396-34C2-426A-A5FD-85FEAC52A2F8}"/>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A30E843E-B185-4B8E-A1E3-DB57B0BDE79C}" type="slidenum">
              <a:rPr lang="en-ZA" altLang="en-US"/>
              <a:pPr>
                <a:defRPr/>
              </a:pPr>
              <a:t>‹#›</a:t>
            </a:fld>
            <a:endParaRPr lang="en-ZA" altLang="en-US" dirty="0"/>
          </a:p>
        </p:txBody>
      </p:sp>
    </p:spTree>
    <p:extLst>
      <p:ext uri="{BB962C8B-B14F-4D97-AF65-F5344CB8AC3E}">
        <p14:creationId xmlns:p14="http://schemas.microsoft.com/office/powerpoint/2010/main" val="41749750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EA12B65-0EAD-41CD-9B56-FD47515361D8}"/>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D608FAB5-AC0F-4979-A4D7-87382891DF40}" type="datetimeFigureOut">
              <a:rPr lang="en-ZA"/>
              <a:pPr>
                <a:defRPr/>
              </a:pPr>
              <a:t>2025/03/24</a:t>
            </a:fld>
            <a:endParaRPr lang="en-ZA" dirty="0"/>
          </a:p>
        </p:txBody>
      </p:sp>
      <p:sp>
        <p:nvSpPr>
          <p:cNvPr id="5" name="Footer Placeholder 4">
            <a:extLst>
              <a:ext uri="{FF2B5EF4-FFF2-40B4-BE49-F238E27FC236}">
                <a16:creationId xmlns:a16="http://schemas.microsoft.com/office/drawing/2014/main" id="{B147BDAC-2112-4B9B-911D-788EEE05A29A}"/>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6" name="Slide Number Placeholder 5">
            <a:extLst>
              <a:ext uri="{FF2B5EF4-FFF2-40B4-BE49-F238E27FC236}">
                <a16:creationId xmlns:a16="http://schemas.microsoft.com/office/drawing/2014/main" id="{ED552339-A454-40D5-9C49-C102B8D0607F}"/>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F0BA5467-D290-4CB9-8E48-C7EDB86C08E7}" type="slidenum">
              <a:rPr lang="en-ZA" altLang="en-US"/>
              <a:pPr>
                <a:defRPr/>
              </a:pPr>
              <a:t>‹#›</a:t>
            </a:fld>
            <a:endParaRPr lang="en-ZA" altLang="en-US" dirty="0"/>
          </a:p>
        </p:txBody>
      </p:sp>
    </p:spTree>
    <p:extLst>
      <p:ext uri="{BB962C8B-B14F-4D97-AF65-F5344CB8AC3E}">
        <p14:creationId xmlns:p14="http://schemas.microsoft.com/office/powerpoint/2010/main" val="816501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42"/>
            <a:ext cx="2743200" cy="5851525"/>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09601" y="274642"/>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2E212AA-4935-4BC2-9ECA-CA7015C74450}"/>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CB33AA89-A1DE-466A-A261-D1AD182F7F77}" type="datetimeFigureOut">
              <a:rPr lang="en-ZA"/>
              <a:pPr>
                <a:defRPr/>
              </a:pPr>
              <a:t>2025/03/24</a:t>
            </a:fld>
            <a:endParaRPr lang="en-ZA" dirty="0"/>
          </a:p>
        </p:txBody>
      </p:sp>
      <p:sp>
        <p:nvSpPr>
          <p:cNvPr id="5" name="Footer Placeholder 4">
            <a:extLst>
              <a:ext uri="{FF2B5EF4-FFF2-40B4-BE49-F238E27FC236}">
                <a16:creationId xmlns:a16="http://schemas.microsoft.com/office/drawing/2014/main" id="{48726F89-B96E-4A89-9827-06A7411785D6}"/>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6" name="Slide Number Placeholder 5">
            <a:extLst>
              <a:ext uri="{FF2B5EF4-FFF2-40B4-BE49-F238E27FC236}">
                <a16:creationId xmlns:a16="http://schemas.microsoft.com/office/drawing/2014/main" id="{972B773F-60E6-4946-934C-67E6B7AE9F0C}"/>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A4A8399E-65C1-4545-900A-E845865201D9}" type="slidenum">
              <a:rPr lang="en-ZA" altLang="en-US"/>
              <a:pPr>
                <a:defRPr/>
              </a:pPr>
              <a:t>‹#›</a:t>
            </a:fld>
            <a:endParaRPr lang="en-ZA" altLang="en-US" dirty="0"/>
          </a:p>
        </p:txBody>
      </p:sp>
    </p:spTree>
    <p:extLst>
      <p:ext uri="{BB962C8B-B14F-4D97-AF65-F5344CB8AC3E}">
        <p14:creationId xmlns:p14="http://schemas.microsoft.com/office/powerpoint/2010/main" val="19133504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1" cy="1470024"/>
          </a:xfrm>
        </p:spPr>
        <p:txBody>
          <a:bodyPr/>
          <a:lstStyle/>
          <a:p>
            <a:r>
              <a:rPr lang="en-US"/>
              <a:t>Click to edit Master title style</a:t>
            </a:r>
            <a:endParaRPr lang="en-ZA"/>
          </a:p>
        </p:txBody>
      </p:sp>
      <p:sp>
        <p:nvSpPr>
          <p:cNvPr id="3" name="Subtitle 2"/>
          <p:cNvSpPr>
            <a:spLocks noGrp="1"/>
          </p:cNvSpPr>
          <p:nvPr>
            <p:ph type="subTitle" idx="1"/>
          </p:nvPr>
        </p:nvSpPr>
        <p:spPr>
          <a:xfrm>
            <a:off x="1828801" y="3886204"/>
            <a:ext cx="8534400" cy="1752600"/>
          </a:xfrm>
        </p:spPr>
        <p:txBody>
          <a:bodyPr/>
          <a:lstStyle>
            <a:lvl1pPr marL="0" indent="0" algn="ctr">
              <a:buNone/>
              <a:defRPr>
                <a:solidFill>
                  <a:schemeClr val="tx1">
                    <a:tint val="75000"/>
                  </a:schemeClr>
                </a:solidFill>
              </a:defRPr>
            </a:lvl1pPr>
            <a:lvl2pPr marL="598092" indent="0" algn="ctr">
              <a:buNone/>
              <a:defRPr>
                <a:solidFill>
                  <a:schemeClr val="tx1">
                    <a:tint val="75000"/>
                  </a:schemeClr>
                </a:solidFill>
              </a:defRPr>
            </a:lvl2pPr>
            <a:lvl3pPr marL="1196184" indent="0" algn="ctr">
              <a:buNone/>
              <a:defRPr>
                <a:solidFill>
                  <a:schemeClr val="tx1">
                    <a:tint val="75000"/>
                  </a:schemeClr>
                </a:solidFill>
              </a:defRPr>
            </a:lvl3pPr>
            <a:lvl4pPr marL="1794277" indent="0" algn="ctr">
              <a:buNone/>
              <a:defRPr>
                <a:solidFill>
                  <a:schemeClr val="tx1">
                    <a:tint val="75000"/>
                  </a:schemeClr>
                </a:solidFill>
              </a:defRPr>
            </a:lvl4pPr>
            <a:lvl5pPr marL="2392368" indent="0" algn="ctr">
              <a:buNone/>
              <a:defRPr>
                <a:solidFill>
                  <a:schemeClr val="tx1">
                    <a:tint val="75000"/>
                  </a:schemeClr>
                </a:solidFill>
              </a:defRPr>
            </a:lvl5pPr>
            <a:lvl6pPr marL="2990461" indent="0" algn="ctr">
              <a:buNone/>
              <a:defRPr>
                <a:solidFill>
                  <a:schemeClr val="tx1">
                    <a:tint val="75000"/>
                  </a:schemeClr>
                </a:solidFill>
              </a:defRPr>
            </a:lvl6pPr>
            <a:lvl7pPr marL="3588553" indent="0" algn="ctr">
              <a:buNone/>
              <a:defRPr>
                <a:solidFill>
                  <a:schemeClr val="tx1">
                    <a:tint val="75000"/>
                  </a:schemeClr>
                </a:solidFill>
              </a:defRPr>
            </a:lvl7pPr>
            <a:lvl8pPr marL="4186645" indent="0" algn="ctr">
              <a:buNone/>
              <a:defRPr>
                <a:solidFill>
                  <a:schemeClr val="tx1">
                    <a:tint val="75000"/>
                  </a:schemeClr>
                </a:solidFill>
              </a:defRPr>
            </a:lvl8pPr>
            <a:lvl9pPr marL="4784738" indent="0" algn="ctr">
              <a:buNone/>
              <a:defRPr>
                <a:solidFill>
                  <a:schemeClr val="tx1">
                    <a:tint val="75000"/>
                  </a:schemeClr>
                </a:solidFill>
              </a:defRPr>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255B27DB-8BF3-4CF3-9D84-3C9AE2D755BD}"/>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BEDFF2E8-3BE0-457C-A753-C181EB13D143}" type="datetimeFigureOut">
              <a:rPr lang="en-ZA"/>
              <a:pPr>
                <a:defRPr/>
              </a:pPr>
              <a:t>2025/03/24</a:t>
            </a:fld>
            <a:endParaRPr lang="en-ZA" dirty="0"/>
          </a:p>
        </p:txBody>
      </p:sp>
      <p:sp>
        <p:nvSpPr>
          <p:cNvPr id="5" name="Footer Placeholder 4">
            <a:extLst>
              <a:ext uri="{FF2B5EF4-FFF2-40B4-BE49-F238E27FC236}">
                <a16:creationId xmlns:a16="http://schemas.microsoft.com/office/drawing/2014/main" id="{CE6C83A6-0EF9-41A1-A79A-4CB36D0D70E4}"/>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6" name="Slide Number Placeholder 5">
            <a:extLst>
              <a:ext uri="{FF2B5EF4-FFF2-40B4-BE49-F238E27FC236}">
                <a16:creationId xmlns:a16="http://schemas.microsoft.com/office/drawing/2014/main" id="{BB637EAD-010A-4B6A-8D82-EB5690C998C3}"/>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5E70995C-EB8E-4601-B264-65A406022BEE}" type="slidenum">
              <a:rPr lang="en-ZA" altLang="en-US"/>
              <a:pPr>
                <a:defRPr/>
              </a:pPr>
              <a:t>‹#›</a:t>
            </a:fld>
            <a:endParaRPr lang="en-ZA" altLang="en-US" dirty="0"/>
          </a:p>
        </p:txBody>
      </p:sp>
    </p:spTree>
    <p:extLst>
      <p:ext uri="{BB962C8B-B14F-4D97-AF65-F5344CB8AC3E}">
        <p14:creationId xmlns:p14="http://schemas.microsoft.com/office/powerpoint/2010/main" val="505817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5B30D76-D405-471E-8698-DA38BA5CDF59}"/>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5F72EDA2-97B5-4CBD-AB72-C7034E3F147D}" type="datetimeFigureOut">
              <a:rPr lang="en-ZA"/>
              <a:pPr>
                <a:defRPr/>
              </a:pPr>
              <a:t>2025/03/24</a:t>
            </a:fld>
            <a:endParaRPr lang="en-ZA" dirty="0"/>
          </a:p>
        </p:txBody>
      </p:sp>
      <p:sp>
        <p:nvSpPr>
          <p:cNvPr id="5" name="Footer Placeholder 4">
            <a:extLst>
              <a:ext uri="{FF2B5EF4-FFF2-40B4-BE49-F238E27FC236}">
                <a16:creationId xmlns:a16="http://schemas.microsoft.com/office/drawing/2014/main" id="{81447960-57C4-4ED4-A87A-93B03FD7B011}"/>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6" name="Slide Number Placeholder 5">
            <a:extLst>
              <a:ext uri="{FF2B5EF4-FFF2-40B4-BE49-F238E27FC236}">
                <a16:creationId xmlns:a16="http://schemas.microsoft.com/office/drawing/2014/main" id="{553CD1E1-4D47-4492-9067-9A0CA3FCECEC}"/>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F0293638-E1EF-4F6B-B03E-53CD69871871}" type="slidenum">
              <a:rPr lang="en-ZA" altLang="en-US"/>
              <a:pPr>
                <a:defRPr/>
              </a:pPr>
              <a:t>‹#›</a:t>
            </a:fld>
            <a:endParaRPr lang="en-ZA" altLang="en-US" dirty="0"/>
          </a:p>
        </p:txBody>
      </p:sp>
    </p:spTree>
    <p:extLst>
      <p:ext uri="{BB962C8B-B14F-4D97-AF65-F5344CB8AC3E}">
        <p14:creationId xmlns:p14="http://schemas.microsoft.com/office/powerpoint/2010/main" val="967442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ADE90C19-24E0-4D28-99D8-1786293153D2}" type="datetimeFigureOut">
              <a:rPr lang="en-GB"/>
              <a:pPr>
                <a:defRPr/>
              </a:pPr>
              <a:t>24/03/2025</a:t>
            </a:fld>
            <a:endParaRPr lang="en-GB"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D6A486E1-E30D-4241-80BC-48A9D13AD034}" type="slidenum">
              <a:rPr lang="en-GB" altLang="en-US"/>
              <a:pPr>
                <a:defRPr/>
              </a:pPr>
              <a:t>‹#›</a:t>
            </a:fld>
            <a:endParaRPr lang="en-GB" altLang="en-US" dirty="0"/>
          </a:p>
        </p:txBody>
      </p:sp>
    </p:spTree>
    <p:extLst>
      <p:ext uri="{BB962C8B-B14F-4D97-AF65-F5344CB8AC3E}">
        <p14:creationId xmlns:p14="http://schemas.microsoft.com/office/powerpoint/2010/main" val="309602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1" cy="1362075"/>
          </a:xfrm>
        </p:spPr>
        <p:txBody>
          <a:bodyPr anchor="t"/>
          <a:lstStyle>
            <a:lvl1pPr algn="l">
              <a:defRPr sz="5233" b="1" cap="all"/>
            </a:lvl1pPr>
          </a:lstStyle>
          <a:p>
            <a:r>
              <a:rPr lang="en-US"/>
              <a:t>Click to edit Master title style</a:t>
            </a:r>
            <a:endParaRPr lang="en-ZA"/>
          </a:p>
        </p:txBody>
      </p:sp>
      <p:sp>
        <p:nvSpPr>
          <p:cNvPr id="3" name="Text Placeholder 2"/>
          <p:cNvSpPr>
            <a:spLocks noGrp="1"/>
          </p:cNvSpPr>
          <p:nvPr>
            <p:ph type="body" idx="1"/>
          </p:nvPr>
        </p:nvSpPr>
        <p:spPr>
          <a:xfrm>
            <a:off x="963084" y="2906714"/>
            <a:ext cx="10363201" cy="1500186"/>
          </a:xfrm>
        </p:spPr>
        <p:txBody>
          <a:bodyPr anchor="b"/>
          <a:lstStyle>
            <a:lvl1pPr marL="0" indent="0">
              <a:buNone/>
              <a:defRPr sz="2616">
                <a:solidFill>
                  <a:schemeClr val="tx1">
                    <a:tint val="75000"/>
                  </a:schemeClr>
                </a:solidFill>
              </a:defRPr>
            </a:lvl1pPr>
            <a:lvl2pPr marL="598092" indent="0">
              <a:buNone/>
              <a:defRPr sz="2354">
                <a:solidFill>
                  <a:schemeClr val="tx1">
                    <a:tint val="75000"/>
                  </a:schemeClr>
                </a:solidFill>
              </a:defRPr>
            </a:lvl2pPr>
            <a:lvl3pPr marL="1196184" indent="0">
              <a:buNone/>
              <a:defRPr sz="2094">
                <a:solidFill>
                  <a:schemeClr val="tx1">
                    <a:tint val="75000"/>
                  </a:schemeClr>
                </a:solidFill>
              </a:defRPr>
            </a:lvl3pPr>
            <a:lvl4pPr marL="1794277" indent="0">
              <a:buNone/>
              <a:defRPr sz="1831">
                <a:solidFill>
                  <a:schemeClr val="tx1">
                    <a:tint val="75000"/>
                  </a:schemeClr>
                </a:solidFill>
              </a:defRPr>
            </a:lvl4pPr>
            <a:lvl5pPr marL="2392368" indent="0">
              <a:buNone/>
              <a:defRPr sz="1831">
                <a:solidFill>
                  <a:schemeClr val="tx1">
                    <a:tint val="75000"/>
                  </a:schemeClr>
                </a:solidFill>
              </a:defRPr>
            </a:lvl5pPr>
            <a:lvl6pPr marL="2990461" indent="0">
              <a:buNone/>
              <a:defRPr sz="1831">
                <a:solidFill>
                  <a:schemeClr val="tx1">
                    <a:tint val="75000"/>
                  </a:schemeClr>
                </a:solidFill>
              </a:defRPr>
            </a:lvl6pPr>
            <a:lvl7pPr marL="3588553" indent="0">
              <a:buNone/>
              <a:defRPr sz="1831">
                <a:solidFill>
                  <a:schemeClr val="tx1">
                    <a:tint val="75000"/>
                  </a:schemeClr>
                </a:solidFill>
              </a:defRPr>
            </a:lvl7pPr>
            <a:lvl8pPr marL="4186645" indent="0">
              <a:buNone/>
              <a:defRPr sz="1831">
                <a:solidFill>
                  <a:schemeClr val="tx1">
                    <a:tint val="75000"/>
                  </a:schemeClr>
                </a:solidFill>
              </a:defRPr>
            </a:lvl8pPr>
            <a:lvl9pPr marL="4784738" indent="0">
              <a:buNone/>
              <a:defRPr sz="1831">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BFE3B7-4319-4E43-84E4-A94F01AA5B35}"/>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CB4BEB94-3BD8-46E2-B51A-1C97BE004B47}" type="datetimeFigureOut">
              <a:rPr lang="en-ZA"/>
              <a:pPr>
                <a:defRPr/>
              </a:pPr>
              <a:t>2025/03/24</a:t>
            </a:fld>
            <a:endParaRPr lang="en-ZA" dirty="0"/>
          </a:p>
        </p:txBody>
      </p:sp>
      <p:sp>
        <p:nvSpPr>
          <p:cNvPr id="5" name="Footer Placeholder 4">
            <a:extLst>
              <a:ext uri="{FF2B5EF4-FFF2-40B4-BE49-F238E27FC236}">
                <a16:creationId xmlns:a16="http://schemas.microsoft.com/office/drawing/2014/main" id="{A5359FD6-2D1C-4CC6-9EF0-E9C4A6A5DAA2}"/>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6" name="Slide Number Placeholder 5">
            <a:extLst>
              <a:ext uri="{FF2B5EF4-FFF2-40B4-BE49-F238E27FC236}">
                <a16:creationId xmlns:a16="http://schemas.microsoft.com/office/drawing/2014/main" id="{38154F56-06DD-44E7-A14E-F370D56C0BB1}"/>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741CCBFA-4689-4A28-BA32-977C2EA97D68}" type="slidenum">
              <a:rPr lang="en-ZA" altLang="en-US"/>
              <a:pPr>
                <a:defRPr/>
              </a:pPr>
              <a:t>‹#›</a:t>
            </a:fld>
            <a:endParaRPr lang="en-ZA" altLang="en-US" dirty="0"/>
          </a:p>
        </p:txBody>
      </p:sp>
    </p:spTree>
    <p:extLst>
      <p:ext uri="{BB962C8B-B14F-4D97-AF65-F5344CB8AC3E}">
        <p14:creationId xmlns:p14="http://schemas.microsoft.com/office/powerpoint/2010/main" val="42281975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609602" y="1600201"/>
            <a:ext cx="5384800" cy="4525963"/>
          </a:xfrm>
        </p:spPr>
        <p:txBody>
          <a:bodyPr/>
          <a:lstStyle>
            <a:lvl1pPr>
              <a:defRPr sz="3663"/>
            </a:lvl1pPr>
            <a:lvl2pPr>
              <a:defRPr sz="3139"/>
            </a:lvl2pPr>
            <a:lvl3pPr>
              <a:defRPr sz="2616"/>
            </a:lvl3pPr>
            <a:lvl4pPr>
              <a:defRPr sz="2354"/>
            </a:lvl4pPr>
            <a:lvl5pPr>
              <a:defRPr sz="2354"/>
            </a:lvl5pPr>
            <a:lvl6pPr>
              <a:defRPr sz="2354"/>
            </a:lvl6pPr>
            <a:lvl7pPr>
              <a:defRPr sz="2354"/>
            </a:lvl7pPr>
            <a:lvl8pPr>
              <a:defRPr sz="2354"/>
            </a:lvl8pPr>
            <a:lvl9pPr>
              <a:defRPr sz="235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1" y="1600201"/>
            <a:ext cx="5384800" cy="4525963"/>
          </a:xfrm>
        </p:spPr>
        <p:txBody>
          <a:bodyPr/>
          <a:lstStyle>
            <a:lvl1pPr>
              <a:defRPr sz="3663"/>
            </a:lvl1pPr>
            <a:lvl2pPr>
              <a:defRPr sz="3139"/>
            </a:lvl2pPr>
            <a:lvl3pPr>
              <a:defRPr sz="2616"/>
            </a:lvl3pPr>
            <a:lvl4pPr>
              <a:defRPr sz="2354"/>
            </a:lvl4pPr>
            <a:lvl5pPr>
              <a:defRPr sz="2354"/>
            </a:lvl5pPr>
            <a:lvl6pPr>
              <a:defRPr sz="2354"/>
            </a:lvl6pPr>
            <a:lvl7pPr>
              <a:defRPr sz="2354"/>
            </a:lvl7pPr>
            <a:lvl8pPr>
              <a:defRPr sz="2354"/>
            </a:lvl8pPr>
            <a:lvl9pPr>
              <a:defRPr sz="235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3">
            <a:extLst>
              <a:ext uri="{FF2B5EF4-FFF2-40B4-BE49-F238E27FC236}">
                <a16:creationId xmlns:a16="http://schemas.microsoft.com/office/drawing/2014/main" id="{6F89FA04-8A30-4229-9670-DDFFE6121D1C}"/>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A24C265E-D24A-439F-A99D-D6EBAD15F2A4}" type="datetimeFigureOut">
              <a:rPr lang="en-ZA"/>
              <a:pPr>
                <a:defRPr/>
              </a:pPr>
              <a:t>2025/03/24</a:t>
            </a:fld>
            <a:endParaRPr lang="en-ZA" dirty="0"/>
          </a:p>
        </p:txBody>
      </p:sp>
      <p:sp>
        <p:nvSpPr>
          <p:cNvPr id="6" name="Footer Placeholder 4">
            <a:extLst>
              <a:ext uri="{FF2B5EF4-FFF2-40B4-BE49-F238E27FC236}">
                <a16:creationId xmlns:a16="http://schemas.microsoft.com/office/drawing/2014/main" id="{A5900479-AD53-45DE-B275-5390730C24D0}"/>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7" name="Slide Number Placeholder 5">
            <a:extLst>
              <a:ext uri="{FF2B5EF4-FFF2-40B4-BE49-F238E27FC236}">
                <a16:creationId xmlns:a16="http://schemas.microsoft.com/office/drawing/2014/main" id="{E1965713-51FA-4F1E-A62F-CEBE07799173}"/>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C6D6119F-7299-4E7F-B273-87B4F490F3AA}" type="slidenum">
              <a:rPr lang="en-ZA" altLang="en-US"/>
              <a:pPr>
                <a:defRPr/>
              </a:pPr>
              <a:t>‹#›</a:t>
            </a:fld>
            <a:endParaRPr lang="en-ZA" altLang="en-US" dirty="0"/>
          </a:p>
        </p:txBody>
      </p:sp>
    </p:spTree>
    <p:extLst>
      <p:ext uri="{BB962C8B-B14F-4D97-AF65-F5344CB8AC3E}">
        <p14:creationId xmlns:p14="http://schemas.microsoft.com/office/powerpoint/2010/main" val="153373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ZA"/>
          </a:p>
        </p:txBody>
      </p:sp>
      <p:sp>
        <p:nvSpPr>
          <p:cNvPr id="3" name="Text Placeholder 2"/>
          <p:cNvSpPr>
            <a:spLocks noGrp="1"/>
          </p:cNvSpPr>
          <p:nvPr>
            <p:ph type="body" idx="1"/>
          </p:nvPr>
        </p:nvSpPr>
        <p:spPr>
          <a:xfrm>
            <a:off x="609602" y="1535113"/>
            <a:ext cx="5386918" cy="639762"/>
          </a:xfrm>
        </p:spPr>
        <p:txBody>
          <a:bodyPr anchor="b"/>
          <a:lstStyle>
            <a:lvl1pPr marL="0" indent="0">
              <a:buNone/>
              <a:defRPr sz="3139" b="1"/>
            </a:lvl1pPr>
            <a:lvl2pPr marL="598092" indent="0">
              <a:buNone/>
              <a:defRPr sz="2616" b="1"/>
            </a:lvl2pPr>
            <a:lvl3pPr marL="1196184" indent="0">
              <a:buNone/>
              <a:defRPr sz="2354" b="1"/>
            </a:lvl3pPr>
            <a:lvl4pPr marL="1794277" indent="0">
              <a:buNone/>
              <a:defRPr sz="2094" b="1"/>
            </a:lvl4pPr>
            <a:lvl5pPr marL="2392368" indent="0">
              <a:buNone/>
              <a:defRPr sz="2094" b="1"/>
            </a:lvl5pPr>
            <a:lvl6pPr marL="2990461" indent="0">
              <a:buNone/>
              <a:defRPr sz="2094" b="1"/>
            </a:lvl6pPr>
            <a:lvl7pPr marL="3588553" indent="0">
              <a:buNone/>
              <a:defRPr sz="2094" b="1"/>
            </a:lvl7pPr>
            <a:lvl8pPr marL="4186645" indent="0">
              <a:buNone/>
              <a:defRPr sz="2094" b="1"/>
            </a:lvl8pPr>
            <a:lvl9pPr marL="4784738" indent="0">
              <a:buNone/>
              <a:defRPr sz="2094" b="1"/>
            </a:lvl9pPr>
          </a:lstStyle>
          <a:p>
            <a:pPr lvl="0"/>
            <a:r>
              <a:rPr lang="en-US"/>
              <a:t>Edit Master text styles</a:t>
            </a:r>
          </a:p>
        </p:txBody>
      </p:sp>
      <p:sp>
        <p:nvSpPr>
          <p:cNvPr id="4" name="Content Placeholder 3"/>
          <p:cNvSpPr>
            <a:spLocks noGrp="1"/>
          </p:cNvSpPr>
          <p:nvPr>
            <p:ph sz="half" idx="2"/>
          </p:nvPr>
        </p:nvSpPr>
        <p:spPr>
          <a:xfrm>
            <a:off x="609602" y="2174874"/>
            <a:ext cx="5386918" cy="3951289"/>
          </a:xfrm>
        </p:spPr>
        <p:txBody>
          <a:bodyPr/>
          <a:lstStyle>
            <a:lvl1pPr>
              <a:defRPr sz="3139"/>
            </a:lvl1pPr>
            <a:lvl2pPr>
              <a:defRPr sz="2616"/>
            </a:lvl2pPr>
            <a:lvl3pPr>
              <a:defRPr sz="2354"/>
            </a:lvl3pPr>
            <a:lvl4pPr>
              <a:defRPr sz="2094"/>
            </a:lvl4pPr>
            <a:lvl5pPr>
              <a:defRPr sz="2094"/>
            </a:lvl5pPr>
            <a:lvl6pPr>
              <a:defRPr sz="2094"/>
            </a:lvl6pPr>
            <a:lvl7pPr>
              <a:defRPr sz="2094"/>
            </a:lvl7pPr>
            <a:lvl8pPr>
              <a:defRPr sz="2094"/>
            </a:lvl8pPr>
            <a:lvl9pPr>
              <a:defRPr sz="209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93370" y="1535113"/>
            <a:ext cx="5389034" cy="639762"/>
          </a:xfrm>
        </p:spPr>
        <p:txBody>
          <a:bodyPr anchor="b"/>
          <a:lstStyle>
            <a:lvl1pPr marL="0" indent="0">
              <a:buNone/>
              <a:defRPr sz="3139" b="1"/>
            </a:lvl1pPr>
            <a:lvl2pPr marL="598092" indent="0">
              <a:buNone/>
              <a:defRPr sz="2616" b="1"/>
            </a:lvl2pPr>
            <a:lvl3pPr marL="1196184" indent="0">
              <a:buNone/>
              <a:defRPr sz="2354" b="1"/>
            </a:lvl3pPr>
            <a:lvl4pPr marL="1794277" indent="0">
              <a:buNone/>
              <a:defRPr sz="2094" b="1"/>
            </a:lvl4pPr>
            <a:lvl5pPr marL="2392368" indent="0">
              <a:buNone/>
              <a:defRPr sz="2094" b="1"/>
            </a:lvl5pPr>
            <a:lvl6pPr marL="2990461" indent="0">
              <a:buNone/>
              <a:defRPr sz="2094" b="1"/>
            </a:lvl6pPr>
            <a:lvl7pPr marL="3588553" indent="0">
              <a:buNone/>
              <a:defRPr sz="2094" b="1"/>
            </a:lvl7pPr>
            <a:lvl8pPr marL="4186645" indent="0">
              <a:buNone/>
              <a:defRPr sz="2094" b="1"/>
            </a:lvl8pPr>
            <a:lvl9pPr marL="4784738" indent="0">
              <a:buNone/>
              <a:defRPr sz="2094" b="1"/>
            </a:lvl9pPr>
          </a:lstStyle>
          <a:p>
            <a:pPr lvl="0"/>
            <a:r>
              <a:rPr lang="en-US"/>
              <a:t>Edit Master text styles</a:t>
            </a:r>
          </a:p>
        </p:txBody>
      </p:sp>
      <p:sp>
        <p:nvSpPr>
          <p:cNvPr id="6" name="Content Placeholder 5"/>
          <p:cNvSpPr>
            <a:spLocks noGrp="1"/>
          </p:cNvSpPr>
          <p:nvPr>
            <p:ph sz="quarter" idx="4"/>
          </p:nvPr>
        </p:nvSpPr>
        <p:spPr>
          <a:xfrm>
            <a:off x="6193370" y="2174874"/>
            <a:ext cx="5389034" cy="3951289"/>
          </a:xfrm>
        </p:spPr>
        <p:txBody>
          <a:bodyPr/>
          <a:lstStyle>
            <a:lvl1pPr>
              <a:defRPr sz="3139"/>
            </a:lvl1pPr>
            <a:lvl2pPr>
              <a:defRPr sz="2616"/>
            </a:lvl2pPr>
            <a:lvl3pPr>
              <a:defRPr sz="2354"/>
            </a:lvl3pPr>
            <a:lvl4pPr>
              <a:defRPr sz="2094"/>
            </a:lvl4pPr>
            <a:lvl5pPr>
              <a:defRPr sz="2094"/>
            </a:lvl5pPr>
            <a:lvl6pPr>
              <a:defRPr sz="2094"/>
            </a:lvl6pPr>
            <a:lvl7pPr>
              <a:defRPr sz="2094"/>
            </a:lvl7pPr>
            <a:lvl8pPr>
              <a:defRPr sz="2094"/>
            </a:lvl8pPr>
            <a:lvl9pPr>
              <a:defRPr sz="209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3">
            <a:extLst>
              <a:ext uri="{FF2B5EF4-FFF2-40B4-BE49-F238E27FC236}">
                <a16:creationId xmlns:a16="http://schemas.microsoft.com/office/drawing/2014/main" id="{3B8B3B7E-D77F-4D28-9143-2251EAC9D189}"/>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395AA7FD-799A-4EE3-9781-D3971FB4BEB3}" type="datetimeFigureOut">
              <a:rPr lang="en-ZA"/>
              <a:pPr>
                <a:defRPr/>
              </a:pPr>
              <a:t>2025/03/24</a:t>
            </a:fld>
            <a:endParaRPr lang="en-ZA" dirty="0"/>
          </a:p>
        </p:txBody>
      </p:sp>
      <p:sp>
        <p:nvSpPr>
          <p:cNvPr id="8" name="Footer Placeholder 4">
            <a:extLst>
              <a:ext uri="{FF2B5EF4-FFF2-40B4-BE49-F238E27FC236}">
                <a16:creationId xmlns:a16="http://schemas.microsoft.com/office/drawing/2014/main" id="{14B52B89-9F2A-48F8-A27C-5206CDF697D2}"/>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9" name="Slide Number Placeholder 5">
            <a:extLst>
              <a:ext uri="{FF2B5EF4-FFF2-40B4-BE49-F238E27FC236}">
                <a16:creationId xmlns:a16="http://schemas.microsoft.com/office/drawing/2014/main" id="{5D9D36C2-8205-4A1F-927A-50105E6EB03D}"/>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F28A7119-EB70-4792-9B55-55094BD1B050}" type="slidenum">
              <a:rPr lang="en-ZA" altLang="en-US"/>
              <a:pPr>
                <a:defRPr/>
              </a:pPr>
              <a:t>‹#›</a:t>
            </a:fld>
            <a:endParaRPr lang="en-ZA" altLang="en-US" dirty="0"/>
          </a:p>
        </p:txBody>
      </p:sp>
    </p:spTree>
    <p:extLst>
      <p:ext uri="{BB962C8B-B14F-4D97-AF65-F5344CB8AC3E}">
        <p14:creationId xmlns:p14="http://schemas.microsoft.com/office/powerpoint/2010/main" val="3106716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3">
            <a:extLst>
              <a:ext uri="{FF2B5EF4-FFF2-40B4-BE49-F238E27FC236}">
                <a16:creationId xmlns:a16="http://schemas.microsoft.com/office/drawing/2014/main" id="{0D22C7D3-D0AC-48E9-8A5B-1B54CB090C9F}"/>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820C76A3-7DB9-441C-9ADE-CA6E5F721912}" type="datetimeFigureOut">
              <a:rPr lang="en-ZA"/>
              <a:pPr>
                <a:defRPr/>
              </a:pPr>
              <a:t>2025/03/24</a:t>
            </a:fld>
            <a:endParaRPr lang="en-ZA" dirty="0"/>
          </a:p>
        </p:txBody>
      </p:sp>
      <p:sp>
        <p:nvSpPr>
          <p:cNvPr id="4" name="Footer Placeholder 4">
            <a:extLst>
              <a:ext uri="{FF2B5EF4-FFF2-40B4-BE49-F238E27FC236}">
                <a16:creationId xmlns:a16="http://schemas.microsoft.com/office/drawing/2014/main" id="{D8569688-6255-4C98-AEB1-5C62BAA8A37F}"/>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5" name="Slide Number Placeholder 5">
            <a:extLst>
              <a:ext uri="{FF2B5EF4-FFF2-40B4-BE49-F238E27FC236}">
                <a16:creationId xmlns:a16="http://schemas.microsoft.com/office/drawing/2014/main" id="{CAADA695-4A77-4591-8C18-AA60B02023DA}"/>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3CB8CAEE-C1CE-4926-9AB8-03EEAC2FA34E}" type="slidenum">
              <a:rPr lang="en-ZA" altLang="en-US"/>
              <a:pPr>
                <a:defRPr/>
              </a:pPr>
              <a:t>‹#›</a:t>
            </a:fld>
            <a:endParaRPr lang="en-ZA" altLang="en-US" dirty="0"/>
          </a:p>
        </p:txBody>
      </p:sp>
    </p:spTree>
    <p:extLst>
      <p:ext uri="{BB962C8B-B14F-4D97-AF65-F5344CB8AC3E}">
        <p14:creationId xmlns:p14="http://schemas.microsoft.com/office/powerpoint/2010/main" val="31167692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1084343-33FA-4A9B-83DE-DD74A453AC96}"/>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664D730D-7061-4FFD-9FD0-4BEC91AEDE0A}" type="datetimeFigureOut">
              <a:rPr lang="en-ZA"/>
              <a:pPr>
                <a:defRPr/>
              </a:pPr>
              <a:t>2025/03/24</a:t>
            </a:fld>
            <a:endParaRPr lang="en-ZA" dirty="0"/>
          </a:p>
        </p:txBody>
      </p:sp>
      <p:sp>
        <p:nvSpPr>
          <p:cNvPr id="3" name="Footer Placeholder 4">
            <a:extLst>
              <a:ext uri="{FF2B5EF4-FFF2-40B4-BE49-F238E27FC236}">
                <a16:creationId xmlns:a16="http://schemas.microsoft.com/office/drawing/2014/main" id="{BBBAEDC8-663F-4B1A-AF64-F5BFB0BF4BB2}"/>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4" name="Slide Number Placeholder 5">
            <a:extLst>
              <a:ext uri="{FF2B5EF4-FFF2-40B4-BE49-F238E27FC236}">
                <a16:creationId xmlns:a16="http://schemas.microsoft.com/office/drawing/2014/main" id="{67BB66EE-3DF2-47EC-9392-7C2DE8DA81F6}"/>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D82DC111-AB35-40F4-AD45-596D8A9E9616}" type="slidenum">
              <a:rPr lang="en-ZA" altLang="en-US"/>
              <a:pPr>
                <a:defRPr/>
              </a:pPr>
              <a:t>‹#›</a:t>
            </a:fld>
            <a:endParaRPr lang="en-ZA" altLang="en-US" dirty="0"/>
          </a:p>
        </p:txBody>
      </p:sp>
    </p:spTree>
    <p:extLst>
      <p:ext uri="{BB962C8B-B14F-4D97-AF65-F5344CB8AC3E}">
        <p14:creationId xmlns:p14="http://schemas.microsoft.com/office/powerpoint/2010/main" val="1433005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1"/>
            <a:ext cx="4011084" cy="1162051"/>
          </a:xfrm>
        </p:spPr>
        <p:txBody>
          <a:bodyPr anchor="b"/>
          <a:lstStyle>
            <a:lvl1pPr algn="l">
              <a:defRPr sz="2616" b="1"/>
            </a:lvl1pPr>
          </a:lstStyle>
          <a:p>
            <a:r>
              <a:rPr lang="en-US"/>
              <a:t>Click to edit Master title style</a:t>
            </a:r>
            <a:endParaRPr lang="en-ZA"/>
          </a:p>
        </p:txBody>
      </p:sp>
      <p:sp>
        <p:nvSpPr>
          <p:cNvPr id="3" name="Content Placeholder 2"/>
          <p:cNvSpPr>
            <a:spLocks noGrp="1"/>
          </p:cNvSpPr>
          <p:nvPr>
            <p:ph idx="1"/>
          </p:nvPr>
        </p:nvSpPr>
        <p:spPr>
          <a:xfrm>
            <a:off x="4766734" y="273054"/>
            <a:ext cx="6815667" cy="5853113"/>
          </a:xfrm>
        </p:spPr>
        <p:txBody>
          <a:bodyPr/>
          <a:lstStyle>
            <a:lvl1pPr>
              <a:defRPr sz="4186"/>
            </a:lvl1pPr>
            <a:lvl2pPr>
              <a:defRPr sz="3663"/>
            </a:lvl2pPr>
            <a:lvl3pPr>
              <a:defRPr sz="3139"/>
            </a:lvl3pPr>
            <a:lvl4pPr>
              <a:defRPr sz="2616"/>
            </a:lvl4pPr>
            <a:lvl5pPr>
              <a:defRPr sz="2616"/>
            </a:lvl5pPr>
            <a:lvl6pPr>
              <a:defRPr sz="2616"/>
            </a:lvl6pPr>
            <a:lvl7pPr>
              <a:defRPr sz="2616"/>
            </a:lvl7pPr>
            <a:lvl8pPr>
              <a:defRPr sz="2616"/>
            </a:lvl8pPr>
            <a:lvl9pPr>
              <a:defRPr sz="261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09604" y="1435101"/>
            <a:ext cx="4011084" cy="4691063"/>
          </a:xfrm>
        </p:spPr>
        <p:txBody>
          <a:bodyPr/>
          <a:lstStyle>
            <a:lvl1pPr marL="0" indent="0">
              <a:buNone/>
              <a:defRPr sz="1831"/>
            </a:lvl1pPr>
            <a:lvl2pPr marL="598092" indent="0">
              <a:buNone/>
              <a:defRPr sz="1570"/>
            </a:lvl2pPr>
            <a:lvl3pPr marL="1196184" indent="0">
              <a:buNone/>
              <a:defRPr sz="1309"/>
            </a:lvl3pPr>
            <a:lvl4pPr marL="1794277" indent="0">
              <a:buNone/>
              <a:defRPr sz="1177"/>
            </a:lvl4pPr>
            <a:lvl5pPr marL="2392368" indent="0">
              <a:buNone/>
              <a:defRPr sz="1177"/>
            </a:lvl5pPr>
            <a:lvl6pPr marL="2990461" indent="0">
              <a:buNone/>
              <a:defRPr sz="1177"/>
            </a:lvl6pPr>
            <a:lvl7pPr marL="3588553" indent="0">
              <a:buNone/>
              <a:defRPr sz="1177"/>
            </a:lvl7pPr>
            <a:lvl8pPr marL="4186645" indent="0">
              <a:buNone/>
              <a:defRPr sz="1177"/>
            </a:lvl8pPr>
            <a:lvl9pPr marL="4784738" indent="0">
              <a:buNone/>
              <a:defRPr sz="1177"/>
            </a:lvl9pPr>
          </a:lstStyle>
          <a:p>
            <a:pPr lvl="0"/>
            <a:r>
              <a:rPr lang="en-US"/>
              <a:t>Edit Master text styles</a:t>
            </a:r>
          </a:p>
        </p:txBody>
      </p:sp>
      <p:sp>
        <p:nvSpPr>
          <p:cNvPr id="5" name="Date Placeholder 3">
            <a:extLst>
              <a:ext uri="{FF2B5EF4-FFF2-40B4-BE49-F238E27FC236}">
                <a16:creationId xmlns:a16="http://schemas.microsoft.com/office/drawing/2014/main" id="{5E15A84B-A9CD-4435-932E-AB7A6CD476A2}"/>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4006D3B9-3D22-4C10-857C-86705B703037}" type="datetimeFigureOut">
              <a:rPr lang="en-ZA"/>
              <a:pPr>
                <a:defRPr/>
              </a:pPr>
              <a:t>2025/03/24</a:t>
            </a:fld>
            <a:endParaRPr lang="en-ZA" dirty="0"/>
          </a:p>
        </p:txBody>
      </p:sp>
      <p:sp>
        <p:nvSpPr>
          <p:cNvPr id="6" name="Footer Placeholder 4">
            <a:extLst>
              <a:ext uri="{FF2B5EF4-FFF2-40B4-BE49-F238E27FC236}">
                <a16:creationId xmlns:a16="http://schemas.microsoft.com/office/drawing/2014/main" id="{E4A6701D-D336-4E9E-9848-99E4761441E8}"/>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7" name="Slide Number Placeholder 5">
            <a:extLst>
              <a:ext uri="{FF2B5EF4-FFF2-40B4-BE49-F238E27FC236}">
                <a16:creationId xmlns:a16="http://schemas.microsoft.com/office/drawing/2014/main" id="{CFCEA3FE-3F96-4954-81DE-760D0A092645}"/>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FFAA14BF-0EC8-4CEF-AE56-DE5CE7D929C7}" type="slidenum">
              <a:rPr lang="en-ZA" altLang="en-US"/>
              <a:pPr>
                <a:defRPr/>
              </a:pPr>
              <a:t>‹#›</a:t>
            </a:fld>
            <a:endParaRPr lang="en-ZA" altLang="en-US" dirty="0"/>
          </a:p>
        </p:txBody>
      </p:sp>
    </p:spTree>
    <p:extLst>
      <p:ext uri="{BB962C8B-B14F-4D97-AF65-F5344CB8AC3E}">
        <p14:creationId xmlns:p14="http://schemas.microsoft.com/office/powerpoint/2010/main" val="36780727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16" b="1"/>
            </a:lvl1pPr>
          </a:lstStyle>
          <a:p>
            <a:r>
              <a:rPr lang="en-US"/>
              <a:t>Click to edit Master title style</a:t>
            </a:r>
            <a:endParaRPr lang="en-ZA"/>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186"/>
            </a:lvl1pPr>
            <a:lvl2pPr marL="598092" indent="0">
              <a:buNone/>
              <a:defRPr sz="3663"/>
            </a:lvl2pPr>
            <a:lvl3pPr marL="1196184" indent="0">
              <a:buNone/>
              <a:defRPr sz="3139"/>
            </a:lvl3pPr>
            <a:lvl4pPr marL="1794277" indent="0">
              <a:buNone/>
              <a:defRPr sz="2616"/>
            </a:lvl4pPr>
            <a:lvl5pPr marL="2392368" indent="0">
              <a:buNone/>
              <a:defRPr sz="2616"/>
            </a:lvl5pPr>
            <a:lvl6pPr marL="2990461" indent="0">
              <a:buNone/>
              <a:defRPr sz="2616"/>
            </a:lvl6pPr>
            <a:lvl7pPr marL="3588553" indent="0">
              <a:buNone/>
              <a:defRPr sz="2616"/>
            </a:lvl7pPr>
            <a:lvl8pPr marL="4186645" indent="0">
              <a:buNone/>
              <a:defRPr sz="2616"/>
            </a:lvl8pPr>
            <a:lvl9pPr marL="4784738" indent="0">
              <a:buNone/>
              <a:defRPr sz="2616"/>
            </a:lvl9pPr>
          </a:lstStyle>
          <a:p>
            <a:pPr lvl="0"/>
            <a:r>
              <a:rPr lang="en-US" noProof="0" dirty="0"/>
              <a:t>Click icon to add picture</a:t>
            </a:r>
            <a:endParaRPr lang="en-ZA" noProof="0" dirty="0"/>
          </a:p>
        </p:txBody>
      </p:sp>
      <p:sp>
        <p:nvSpPr>
          <p:cNvPr id="4" name="Text Placeholder 3"/>
          <p:cNvSpPr>
            <a:spLocks noGrp="1"/>
          </p:cNvSpPr>
          <p:nvPr>
            <p:ph type="body" sz="half" idx="2"/>
          </p:nvPr>
        </p:nvSpPr>
        <p:spPr>
          <a:xfrm>
            <a:off x="2389717" y="5367342"/>
            <a:ext cx="7315200" cy="804862"/>
          </a:xfrm>
        </p:spPr>
        <p:txBody>
          <a:bodyPr/>
          <a:lstStyle>
            <a:lvl1pPr marL="0" indent="0">
              <a:buNone/>
              <a:defRPr sz="1831"/>
            </a:lvl1pPr>
            <a:lvl2pPr marL="598092" indent="0">
              <a:buNone/>
              <a:defRPr sz="1570"/>
            </a:lvl2pPr>
            <a:lvl3pPr marL="1196184" indent="0">
              <a:buNone/>
              <a:defRPr sz="1309"/>
            </a:lvl3pPr>
            <a:lvl4pPr marL="1794277" indent="0">
              <a:buNone/>
              <a:defRPr sz="1177"/>
            </a:lvl4pPr>
            <a:lvl5pPr marL="2392368" indent="0">
              <a:buNone/>
              <a:defRPr sz="1177"/>
            </a:lvl5pPr>
            <a:lvl6pPr marL="2990461" indent="0">
              <a:buNone/>
              <a:defRPr sz="1177"/>
            </a:lvl6pPr>
            <a:lvl7pPr marL="3588553" indent="0">
              <a:buNone/>
              <a:defRPr sz="1177"/>
            </a:lvl7pPr>
            <a:lvl8pPr marL="4186645" indent="0">
              <a:buNone/>
              <a:defRPr sz="1177"/>
            </a:lvl8pPr>
            <a:lvl9pPr marL="4784738" indent="0">
              <a:buNone/>
              <a:defRPr sz="1177"/>
            </a:lvl9pPr>
          </a:lstStyle>
          <a:p>
            <a:pPr lvl="0"/>
            <a:r>
              <a:rPr lang="en-US"/>
              <a:t>Edit Master text styles</a:t>
            </a:r>
          </a:p>
        </p:txBody>
      </p:sp>
      <p:sp>
        <p:nvSpPr>
          <p:cNvPr id="5" name="Date Placeholder 3">
            <a:extLst>
              <a:ext uri="{FF2B5EF4-FFF2-40B4-BE49-F238E27FC236}">
                <a16:creationId xmlns:a16="http://schemas.microsoft.com/office/drawing/2014/main" id="{FE770DA7-E23F-4F0A-9656-21CFA30896CB}"/>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AA1C5E40-BFB8-4254-8492-5DE61116D915}" type="datetimeFigureOut">
              <a:rPr lang="en-ZA"/>
              <a:pPr>
                <a:defRPr/>
              </a:pPr>
              <a:t>2025/03/24</a:t>
            </a:fld>
            <a:endParaRPr lang="en-ZA" dirty="0"/>
          </a:p>
        </p:txBody>
      </p:sp>
      <p:sp>
        <p:nvSpPr>
          <p:cNvPr id="6" name="Footer Placeholder 4">
            <a:extLst>
              <a:ext uri="{FF2B5EF4-FFF2-40B4-BE49-F238E27FC236}">
                <a16:creationId xmlns:a16="http://schemas.microsoft.com/office/drawing/2014/main" id="{D7D72D96-33C7-4103-AA1E-B25C8880668F}"/>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7" name="Slide Number Placeholder 5">
            <a:extLst>
              <a:ext uri="{FF2B5EF4-FFF2-40B4-BE49-F238E27FC236}">
                <a16:creationId xmlns:a16="http://schemas.microsoft.com/office/drawing/2014/main" id="{E2D63CB2-4A89-4E13-8AC0-51A05416FF5C}"/>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C5304B52-4D6C-461E-804A-C3A7005D12F7}" type="slidenum">
              <a:rPr lang="en-ZA" altLang="en-US"/>
              <a:pPr>
                <a:defRPr/>
              </a:pPr>
              <a:t>‹#›</a:t>
            </a:fld>
            <a:endParaRPr lang="en-ZA" altLang="en-US" dirty="0"/>
          </a:p>
        </p:txBody>
      </p:sp>
    </p:spTree>
    <p:extLst>
      <p:ext uri="{BB962C8B-B14F-4D97-AF65-F5344CB8AC3E}">
        <p14:creationId xmlns:p14="http://schemas.microsoft.com/office/powerpoint/2010/main" val="17073522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65B64FD-6340-41AB-8E45-D4972E3A1FC6}"/>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36ACE3D1-FF68-4478-BEFE-6CAB4981BFCD}" type="datetimeFigureOut">
              <a:rPr lang="en-ZA"/>
              <a:pPr>
                <a:defRPr/>
              </a:pPr>
              <a:t>2025/03/24</a:t>
            </a:fld>
            <a:endParaRPr lang="en-ZA" dirty="0"/>
          </a:p>
        </p:txBody>
      </p:sp>
      <p:sp>
        <p:nvSpPr>
          <p:cNvPr id="5" name="Footer Placeholder 4">
            <a:extLst>
              <a:ext uri="{FF2B5EF4-FFF2-40B4-BE49-F238E27FC236}">
                <a16:creationId xmlns:a16="http://schemas.microsoft.com/office/drawing/2014/main" id="{70E421E3-5C4D-43C2-A179-0858D7BEA86D}"/>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6" name="Slide Number Placeholder 5">
            <a:extLst>
              <a:ext uri="{FF2B5EF4-FFF2-40B4-BE49-F238E27FC236}">
                <a16:creationId xmlns:a16="http://schemas.microsoft.com/office/drawing/2014/main" id="{D7EE7E15-1B0A-455A-B388-E3C3FA17AFD0}"/>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586264F6-9997-4495-A599-9F4A84541A38}" type="slidenum">
              <a:rPr lang="en-ZA" altLang="en-US"/>
              <a:pPr>
                <a:defRPr/>
              </a:pPr>
              <a:t>‹#›</a:t>
            </a:fld>
            <a:endParaRPr lang="en-ZA" altLang="en-US" dirty="0"/>
          </a:p>
        </p:txBody>
      </p:sp>
    </p:spTree>
    <p:extLst>
      <p:ext uri="{BB962C8B-B14F-4D97-AF65-F5344CB8AC3E}">
        <p14:creationId xmlns:p14="http://schemas.microsoft.com/office/powerpoint/2010/main" val="4103644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42"/>
            <a:ext cx="2743200" cy="5851525"/>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09601" y="274642"/>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A4A7F81-F31D-4331-8036-A195DAACA837}"/>
              </a:ext>
            </a:extLst>
          </p:cNvPr>
          <p:cNvSpPr>
            <a:spLocks noGrp="1"/>
          </p:cNvSpPr>
          <p:nvPr>
            <p:ph type="dt" sz="half" idx="10"/>
          </p:nvPr>
        </p:nvSpPr>
        <p:spPr>
          <a:xfrm>
            <a:off x="609601" y="6355755"/>
            <a:ext cx="2844800" cy="364996"/>
          </a:xfrm>
          <a:prstGeom prst="rect">
            <a:avLst/>
          </a:prstGeom>
        </p:spPr>
        <p:txBody>
          <a:bodyPr/>
          <a:lstStyle>
            <a:lvl1pPr>
              <a:defRPr/>
            </a:lvl1pPr>
          </a:lstStyle>
          <a:p>
            <a:pPr>
              <a:defRPr/>
            </a:pPr>
            <a:fld id="{A25FB2C7-9316-421E-B9B7-9788035EDFB1}" type="datetimeFigureOut">
              <a:rPr lang="en-ZA"/>
              <a:pPr>
                <a:defRPr/>
              </a:pPr>
              <a:t>2025/03/24</a:t>
            </a:fld>
            <a:endParaRPr lang="en-ZA" dirty="0"/>
          </a:p>
        </p:txBody>
      </p:sp>
      <p:sp>
        <p:nvSpPr>
          <p:cNvPr id="5" name="Footer Placeholder 4">
            <a:extLst>
              <a:ext uri="{FF2B5EF4-FFF2-40B4-BE49-F238E27FC236}">
                <a16:creationId xmlns:a16="http://schemas.microsoft.com/office/drawing/2014/main" id="{482A6AF0-1EA5-4CC8-95FD-AC24421E832E}"/>
              </a:ext>
            </a:extLst>
          </p:cNvPr>
          <p:cNvSpPr>
            <a:spLocks noGrp="1"/>
          </p:cNvSpPr>
          <p:nvPr>
            <p:ph type="ftr" sz="quarter" idx="11"/>
          </p:nvPr>
        </p:nvSpPr>
        <p:spPr>
          <a:xfrm>
            <a:off x="4165601" y="6355755"/>
            <a:ext cx="3860799" cy="364996"/>
          </a:xfrm>
          <a:prstGeom prst="rect">
            <a:avLst/>
          </a:prstGeom>
        </p:spPr>
        <p:txBody>
          <a:bodyPr/>
          <a:lstStyle>
            <a:lvl1pPr>
              <a:defRPr/>
            </a:lvl1pPr>
          </a:lstStyle>
          <a:p>
            <a:pPr>
              <a:defRPr/>
            </a:pPr>
            <a:endParaRPr lang="en-ZA" dirty="0"/>
          </a:p>
        </p:txBody>
      </p:sp>
      <p:sp>
        <p:nvSpPr>
          <p:cNvPr id="6" name="Slide Number Placeholder 5">
            <a:extLst>
              <a:ext uri="{FF2B5EF4-FFF2-40B4-BE49-F238E27FC236}">
                <a16:creationId xmlns:a16="http://schemas.microsoft.com/office/drawing/2014/main" id="{1A6459DD-A954-4B02-9FB0-6989A6C088A4}"/>
              </a:ext>
            </a:extLst>
          </p:cNvPr>
          <p:cNvSpPr>
            <a:spLocks noGrp="1"/>
          </p:cNvSpPr>
          <p:nvPr>
            <p:ph type="sldNum" sz="quarter" idx="12"/>
          </p:nvPr>
        </p:nvSpPr>
        <p:spPr>
          <a:xfrm>
            <a:off x="8737600" y="6355755"/>
            <a:ext cx="2844800" cy="364996"/>
          </a:xfrm>
          <a:prstGeom prst="rect">
            <a:avLst/>
          </a:prstGeom>
        </p:spPr>
        <p:txBody>
          <a:bodyPr/>
          <a:lstStyle>
            <a:lvl1pPr>
              <a:defRPr/>
            </a:lvl1pPr>
          </a:lstStyle>
          <a:p>
            <a:pPr>
              <a:defRPr/>
            </a:pPr>
            <a:fld id="{6E858E13-C68C-4A97-A5A6-59B7880B3CE4}" type="slidenum">
              <a:rPr lang="en-ZA" altLang="en-US"/>
              <a:pPr>
                <a:defRPr/>
              </a:pPr>
              <a:t>‹#›</a:t>
            </a:fld>
            <a:endParaRPr lang="en-ZA" altLang="en-US" dirty="0"/>
          </a:p>
        </p:txBody>
      </p:sp>
    </p:spTree>
    <p:extLst>
      <p:ext uri="{BB962C8B-B14F-4D97-AF65-F5344CB8AC3E}">
        <p14:creationId xmlns:p14="http://schemas.microsoft.com/office/powerpoint/2010/main" val="277005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B70B33BA-61CD-4B49-A717-67D7A0CA9B5B}" type="datetimeFigureOut">
              <a:rPr lang="en-GB"/>
              <a:pPr>
                <a:defRPr/>
              </a:pPr>
              <a:t>24/03/2025</a:t>
            </a:fld>
            <a:endParaRPr lang="en-GB" dirty="0"/>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F0BB9C4E-7A4E-409B-8633-3C4636E4DABA}" type="slidenum">
              <a:rPr lang="en-GB" altLang="en-US"/>
              <a:pPr>
                <a:defRPr/>
              </a:pPr>
              <a:t>‹#›</a:t>
            </a:fld>
            <a:endParaRPr lang="en-GB" altLang="en-US" dirty="0"/>
          </a:p>
        </p:txBody>
      </p:sp>
    </p:spTree>
    <p:extLst>
      <p:ext uri="{BB962C8B-B14F-4D97-AF65-F5344CB8AC3E}">
        <p14:creationId xmlns:p14="http://schemas.microsoft.com/office/powerpoint/2010/main" val="2902845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3"/>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3"/>
            <a:ext cx="5389033" cy="639763"/>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8DF4647F-4C18-4969-8898-34BCE5210A85}" type="datetimeFigureOut">
              <a:rPr lang="en-GB"/>
              <a:pPr>
                <a:defRPr/>
              </a:pPr>
              <a:t>24/03/2025</a:t>
            </a:fld>
            <a:endParaRPr lang="en-GB" dirty="0"/>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FA1BA514-6D42-4895-8EEF-E70EBB8A6190}" type="slidenum">
              <a:rPr lang="en-GB" altLang="en-US"/>
              <a:pPr>
                <a:defRPr/>
              </a:pPr>
              <a:t>‹#›</a:t>
            </a:fld>
            <a:endParaRPr lang="en-GB" altLang="en-US" dirty="0"/>
          </a:p>
        </p:txBody>
      </p:sp>
    </p:spTree>
    <p:extLst>
      <p:ext uri="{BB962C8B-B14F-4D97-AF65-F5344CB8AC3E}">
        <p14:creationId xmlns:p14="http://schemas.microsoft.com/office/powerpoint/2010/main" val="4017415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0BFEFC79-C458-4A34-96DF-E5FD5BDC4A49}" type="datetimeFigureOut">
              <a:rPr lang="en-GB"/>
              <a:pPr>
                <a:defRPr/>
              </a:pPr>
              <a:t>24/03/2025</a:t>
            </a:fld>
            <a:endParaRPr lang="en-GB" dirty="0"/>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1BFC4389-A1A4-4408-8F17-05B8A5ECD44F}" type="slidenum">
              <a:rPr lang="en-GB" altLang="en-US"/>
              <a:pPr>
                <a:defRPr/>
              </a:pPr>
              <a:t>‹#›</a:t>
            </a:fld>
            <a:endParaRPr lang="en-GB" altLang="en-US" dirty="0"/>
          </a:p>
        </p:txBody>
      </p:sp>
    </p:spTree>
    <p:extLst>
      <p:ext uri="{BB962C8B-B14F-4D97-AF65-F5344CB8AC3E}">
        <p14:creationId xmlns:p14="http://schemas.microsoft.com/office/powerpoint/2010/main" val="306777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9B1523E-1C39-42B3-A441-E0A52E0F6758}" type="datetimeFigureOut">
              <a:rPr lang="en-GB"/>
              <a:pPr>
                <a:defRPr/>
              </a:pPr>
              <a:t>24/03/2025</a:t>
            </a:fld>
            <a:endParaRPr lang="en-GB" dirty="0"/>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464DC895-3DD6-4881-9BAD-93A4CA70375F}" type="slidenum">
              <a:rPr lang="en-GB" altLang="en-US"/>
              <a:pPr>
                <a:defRPr/>
              </a:pPr>
              <a:t>‹#›</a:t>
            </a:fld>
            <a:endParaRPr lang="en-GB" altLang="en-US" dirty="0"/>
          </a:p>
        </p:txBody>
      </p:sp>
    </p:spTree>
    <p:extLst>
      <p:ext uri="{BB962C8B-B14F-4D97-AF65-F5344CB8AC3E}">
        <p14:creationId xmlns:p14="http://schemas.microsoft.com/office/powerpoint/2010/main" val="2613214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E342D2D2-E0B1-46FD-8E84-170383E1061D}" type="datetimeFigureOut">
              <a:rPr lang="en-GB"/>
              <a:pPr>
                <a:defRPr/>
              </a:pPr>
              <a:t>24/03/2025</a:t>
            </a:fld>
            <a:endParaRPr lang="en-GB" dirty="0"/>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4F4F0C07-AFB1-4689-A7FE-3542850CA520}" type="slidenum">
              <a:rPr lang="en-GB" altLang="en-US"/>
              <a:pPr>
                <a:defRPr/>
              </a:pPr>
              <a:t>‹#›</a:t>
            </a:fld>
            <a:endParaRPr lang="en-GB" altLang="en-US" dirty="0"/>
          </a:p>
        </p:txBody>
      </p:sp>
    </p:spTree>
    <p:extLst>
      <p:ext uri="{BB962C8B-B14F-4D97-AF65-F5344CB8AC3E}">
        <p14:creationId xmlns:p14="http://schemas.microsoft.com/office/powerpoint/2010/main" val="4066998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0EF3261C-70CB-49B9-BB94-544B3C53EF44}" type="datetimeFigureOut">
              <a:rPr lang="en-GB"/>
              <a:pPr>
                <a:defRPr/>
              </a:pPr>
              <a:t>24/03/2025</a:t>
            </a:fld>
            <a:endParaRPr lang="en-GB" dirty="0"/>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lvl1pPr eaLnBrk="0" hangingPunct="0">
              <a:defRPr>
                <a:latin typeface="Arial" panose="020B0604020202020204" pitchFamily="34" charset="0"/>
              </a:defRPr>
            </a:lvl1pPr>
          </a:lstStyle>
          <a:p>
            <a:pPr>
              <a:defRPr/>
            </a:pPr>
            <a:fld id="{CA7EDB48-D0B6-4B83-8E90-F94FA4B61EB1}" type="slidenum">
              <a:rPr lang="en-GB" altLang="en-US"/>
              <a:pPr>
                <a:defRPr/>
              </a:pPr>
              <a:t>‹#›</a:t>
            </a:fld>
            <a:endParaRPr lang="en-GB" altLang="en-US" dirty="0"/>
          </a:p>
        </p:txBody>
      </p:sp>
    </p:spTree>
    <p:extLst>
      <p:ext uri="{BB962C8B-B14F-4D97-AF65-F5344CB8AC3E}">
        <p14:creationId xmlns:p14="http://schemas.microsoft.com/office/powerpoint/2010/main" val="971308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6.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17" Type="http://schemas.openxmlformats.org/officeDocument/2006/relationships/image" Target="../media/image10.png"/><Relationship Id="rId2" Type="http://schemas.openxmlformats.org/officeDocument/2006/relationships/slideLayout" Target="../slideLayouts/slideLayout18.xml"/><Relationship Id="rId16" Type="http://schemas.openxmlformats.org/officeDocument/2006/relationships/image" Target="../media/image9.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8.jp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7.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7.jp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5.xml"/><Relationship Id="rId2" Type="http://schemas.openxmlformats.org/officeDocument/2006/relationships/slideLayout" Target="../slideLayouts/slideLayout29.xml"/><Relationship Id="rId16" Type="http://schemas.openxmlformats.org/officeDocument/2006/relationships/image" Target="../media/image10.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9.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1E4CC2B-7C08-928D-E7DE-9BA98D1EF4D0}"/>
              </a:ext>
            </a:extLst>
          </p:cNvPr>
          <p:cNvSpPr txBox="1"/>
          <p:nvPr userDrawn="1"/>
        </p:nvSpPr>
        <p:spPr>
          <a:xfrm>
            <a:off x="6994352" y="6031722"/>
            <a:ext cx="4918954" cy="692497"/>
          </a:xfrm>
          <a:prstGeom prst="rect">
            <a:avLst/>
          </a:prstGeom>
          <a:noFill/>
        </p:spPr>
        <p:txBody>
          <a:bodyPr wrap="square" rtlCol="0">
            <a:spAutoFit/>
          </a:bodyPr>
          <a:lstStyle/>
          <a:p>
            <a:r>
              <a:rPr lang="en-US" sz="1300" b="1" i="0" dirty="0">
                <a:solidFill>
                  <a:srgbClr val="555555"/>
                </a:solidFill>
                <a:effectLst/>
                <a:latin typeface="Roboto" panose="02000000000000000000" pitchFamily="2" charset="0"/>
                <a:ea typeface="Roboto" panose="02000000000000000000" pitchFamily="2" charset="0"/>
              </a:rPr>
              <a:t>Enhancing Geospatial Information Management arrangements</a:t>
            </a:r>
          </a:p>
          <a:p>
            <a:r>
              <a:rPr lang="en-US" sz="1300" b="1" i="0" dirty="0">
                <a:solidFill>
                  <a:srgbClr val="555555"/>
                </a:solidFill>
                <a:effectLst/>
                <a:latin typeface="Roboto" panose="02000000000000000000" pitchFamily="2" charset="0"/>
                <a:ea typeface="Roboto" panose="02000000000000000000" pitchFamily="2" charset="0"/>
              </a:rPr>
              <a:t>Accelerating the Implementation of the SDGs</a:t>
            </a:r>
          </a:p>
          <a:p>
            <a:r>
              <a:rPr lang="en-US" sz="1300" b="1" i="0" dirty="0">
                <a:solidFill>
                  <a:srgbClr val="009EDB"/>
                </a:solidFill>
                <a:effectLst/>
                <a:latin typeface="Roboto" panose="02000000000000000000" pitchFamily="2" charset="0"/>
                <a:ea typeface="Roboto" panose="02000000000000000000" pitchFamily="2" charset="0"/>
              </a:rPr>
              <a:t>Sub-regional Workshop on UN-IGIF for the Southern Africa</a:t>
            </a:r>
            <a:endParaRPr lang="en-US" sz="1300" dirty="0"/>
          </a:p>
        </p:txBody>
      </p:sp>
      <p:pic>
        <p:nvPicPr>
          <p:cNvPr id="25" name="Picture 24">
            <a:extLst>
              <a:ext uri="{FF2B5EF4-FFF2-40B4-BE49-F238E27FC236}">
                <a16:creationId xmlns:a16="http://schemas.microsoft.com/office/drawing/2014/main" id="{EA01F12D-4C6D-C5DC-C2D0-2758AD965C0F}"/>
              </a:ext>
            </a:extLst>
          </p:cNvPr>
          <p:cNvPicPr>
            <a:picLocks noChangeAspect="1"/>
          </p:cNvPicPr>
          <p:nvPr userDrawn="1"/>
        </p:nvPicPr>
        <p:blipFill>
          <a:blip r:embed="rId13"/>
          <a:stretch>
            <a:fillRect/>
          </a:stretch>
        </p:blipFill>
        <p:spPr>
          <a:xfrm>
            <a:off x="23990" y="5778678"/>
            <a:ext cx="5936451" cy="1071009"/>
          </a:xfrm>
          <a:prstGeom prst="rect">
            <a:avLst/>
          </a:prstGeom>
        </p:spPr>
      </p:pic>
      <p:cxnSp>
        <p:nvCxnSpPr>
          <p:cNvPr id="11" name="Straight Connector 10">
            <a:extLst>
              <a:ext uri="{FF2B5EF4-FFF2-40B4-BE49-F238E27FC236}">
                <a16:creationId xmlns:a16="http://schemas.microsoft.com/office/drawing/2014/main" id="{2187AC0D-98C4-3B39-3063-5A939D8F2C29}"/>
              </a:ext>
            </a:extLst>
          </p:cNvPr>
          <p:cNvCxnSpPr>
            <a:cxnSpLocks/>
          </p:cNvCxnSpPr>
          <p:nvPr userDrawn="1"/>
        </p:nvCxnSpPr>
        <p:spPr>
          <a:xfrm>
            <a:off x="0" y="5863920"/>
            <a:ext cx="12192000" cy="0"/>
          </a:xfrm>
          <a:prstGeom prst="line">
            <a:avLst/>
          </a:prstGeom>
          <a:ln w="76200">
            <a:solidFill>
              <a:srgbClr val="009E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91247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189" algn="ctr" rtl="0" fontAlgn="base">
        <a:spcBef>
          <a:spcPct val="0"/>
        </a:spcBef>
        <a:spcAft>
          <a:spcPct val="0"/>
        </a:spcAft>
        <a:defRPr sz="4400">
          <a:solidFill>
            <a:schemeClr val="tx1"/>
          </a:solidFill>
          <a:latin typeface="Calibri" panose="020F0502020204030204" pitchFamily="34" charset="0"/>
        </a:defRPr>
      </a:lvl6pPr>
      <a:lvl7pPr marL="914377" algn="ctr" rtl="0" fontAlgn="base">
        <a:spcBef>
          <a:spcPct val="0"/>
        </a:spcBef>
        <a:spcAft>
          <a:spcPct val="0"/>
        </a:spcAft>
        <a:defRPr sz="4400">
          <a:solidFill>
            <a:schemeClr val="tx1"/>
          </a:solidFill>
          <a:latin typeface="Calibri" panose="020F0502020204030204" pitchFamily="34" charset="0"/>
        </a:defRPr>
      </a:lvl7pPr>
      <a:lvl8pPr marL="1371566" algn="ctr" rtl="0" fontAlgn="base">
        <a:spcBef>
          <a:spcPct val="0"/>
        </a:spcBef>
        <a:spcAft>
          <a:spcPct val="0"/>
        </a:spcAft>
        <a:defRPr sz="4400">
          <a:solidFill>
            <a:schemeClr val="tx1"/>
          </a:solidFill>
          <a:latin typeface="Calibri" panose="020F0502020204030204" pitchFamily="34" charset="0"/>
        </a:defRPr>
      </a:lvl8pPr>
      <a:lvl9pPr marL="1828754" algn="ctr" rtl="0" fontAlgn="base">
        <a:spcBef>
          <a:spcPct val="0"/>
        </a:spcBef>
        <a:spcAft>
          <a:spcPct val="0"/>
        </a:spcAft>
        <a:defRPr sz="4400">
          <a:solidFill>
            <a:schemeClr val="tx1"/>
          </a:solidFill>
          <a:latin typeface="Calibri" panose="020F0502020204030204" pitchFamily="34" charset="0"/>
        </a:defRPr>
      </a:lvl9pPr>
    </p:titleStyle>
    <p:body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8" descr="图片4"/>
          <p:cNvPicPr>
            <a:picLocks noChangeAspect="1" noChangeArrowheads="1"/>
          </p:cNvPicPr>
          <p:nvPr/>
        </p:nvPicPr>
        <p:blipFill>
          <a:blip r:embed="rId5" cstate="print"/>
          <a:srcRect/>
          <a:stretch>
            <a:fillRect/>
          </a:stretch>
        </p:blipFill>
        <p:spPr bwMode="auto">
          <a:xfrm>
            <a:off x="0" y="0"/>
            <a:ext cx="12192000" cy="6858000"/>
          </a:xfrm>
          <a:prstGeom prst="rect">
            <a:avLst/>
          </a:prstGeom>
          <a:noFill/>
          <a:ln w="9525">
            <a:noFill/>
            <a:miter lim="800000"/>
            <a:headEnd/>
            <a:tailEnd/>
          </a:ln>
        </p:spPr>
      </p:pic>
      <p:sp>
        <p:nvSpPr>
          <p:cNvPr id="1027" name="Rectangle 31"/>
          <p:cNvSpPr>
            <a:spLocks noGrp="1" noChangeArrowheads="1"/>
          </p:cNvSpPr>
          <p:nvPr>
            <p:ph type="body" idx="1"/>
          </p:nvPr>
        </p:nvSpPr>
        <p:spPr bwMode="auto">
          <a:xfrm>
            <a:off x="624418" y="1125538"/>
            <a:ext cx="10943167" cy="5183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1028" name="Rectangle 27"/>
          <p:cNvSpPr>
            <a:spLocks noGrp="1" noChangeArrowheads="1"/>
          </p:cNvSpPr>
          <p:nvPr>
            <p:ph type="title"/>
          </p:nvPr>
        </p:nvSpPr>
        <p:spPr bwMode="auto">
          <a:xfrm>
            <a:off x="624418" y="188914"/>
            <a:ext cx="10943167" cy="5746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3560609196"/>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Lst>
  <p:hf hdr="0" ftr="0"/>
  <p:txStyles>
    <p:titleStyle>
      <a:lvl1pPr algn="l" rtl="0" eaLnBrk="1" fontAlgn="base" hangingPunct="1">
        <a:spcBef>
          <a:spcPct val="0"/>
        </a:spcBef>
        <a:spcAft>
          <a:spcPct val="0"/>
        </a:spcAft>
        <a:defRPr sz="2600" b="1">
          <a:solidFill>
            <a:schemeClr val="bg1"/>
          </a:solidFill>
          <a:latin typeface="+mj-lt"/>
          <a:ea typeface="+mj-ea"/>
          <a:cs typeface="+mj-cs"/>
        </a:defRPr>
      </a:lvl1pPr>
      <a:lvl2pPr algn="l" rtl="0" eaLnBrk="1" fontAlgn="base" hangingPunct="1">
        <a:spcBef>
          <a:spcPct val="0"/>
        </a:spcBef>
        <a:spcAft>
          <a:spcPct val="0"/>
        </a:spcAft>
        <a:defRPr sz="2600" b="1">
          <a:solidFill>
            <a:schemeClr val="bg1"/>
          </a:solidFill>
          <a:latin typeface="Arial" charset="0"/>
          <a:ea typeface="黑体" pitchFamily="2" charset="-122"/>
        </a:defRPr>
      </a:lvl2pPr>
      <a:lvl3pPr algn="l" rtl="0" eaLnBrk="1" fontAlgn="base" hangingPunct="1">
        <a:spcBef>
          <a:spcPct val="0"/>
        </a:spcBef>
        <a:spcAft>
          <a:spcPct val="0"/>
        </a:spcAft>
        <a:defRPr sz="2600" b="1">
          <a:solidFill>
            <a:schemeClr val="bg1"/>
          </a:solidFill>
          <a:latin typeface="Arial" charset="0"/>
          <a:ea typeface="黑体" pitchFamily="2" charset="-122"/>
        </a:defRPr>
      </a:lvl3pPr>
      <a:lvl4pPr algn="l" rtl="0" eaLnBrk="1" fontAlgn="base" hangingPunct="1">
        <a:spcBef>
          <a:spcPct val="0"/>
        </a:spcBef>
        <a:spcAft>
          <a:spcPct val="0"/>
        </a:spcAft>
        <a:defRPr sz="2600" b="1">
          <a:solidFill>
            <a:schemeClr val="bg1"/>
          </a:solidFill>
          <a:latin typeface="Arial" charset="0"/>
          <a:ea typeface="黑体" pitchFamily="2" charset="-122"/>
        </a:defRPr>
      </a:lvl4pPr>
      <a:lvl5pPr algn="l" rtl="0" eaLnBrk="1" fontAlgn="base" hangingPunct="1">
        <a:spcBef>
          <a:spcPct val="0"/>
        </a:spcBef>
        <a:spcAft>
          <a:spcPct val="0"/>
        </a:spcAft>
        <a:defRPr sz="2600" b="1">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p:titleStyle>
    <p:bodyStyle>
      <a:lvl1pPr marL="342900" indent="-342900" algn="l" rtl="0" eaLnBrk="1" fontAlgn="base" hangingPunct="1">
        <a:lnSpc>
          <a:spcPct val="120000"/>
        </a:lnSpc>
        <a:spcBef>
          <a:spcPct val="20000"/>
        </a:spcBef>
        <a:spcAft>
          <a:spcPct val="0"/>
        </a:spcAft>
        <a:buClr>
          <a:schemeClr val="accent1"/>
        </a:buClr>
        <a:buFont typeface="Wingdings" pitchFamily="2" charset="2"/>
        <a:buChar char="n"/>
        <a:defRPr sz="2000" b="1">
          <a:solidFill>
            <a:schemeClr val="tx1"/>
          </a:solidFill>
          <a:latin typeface="+mn-lt"/>
          <a:ea typeface="华文细黑" pitchFamily="2" charset="-122"/>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n"/>
        <a:defRPr sz="2800" b="1">
          <a:solidFill>
            <a:schemeClr val="tx1"/>
          </a:solidFill>
          <a:latin typeface="+mn-lt"/>
          <a:ea typeface="华文细黑" pitchFamily="2" charset="-122"/>
        </a:defRPr>
      </a:lvl2pPr>
      <a:lvl3pPr marL="1143000" indent="-228600" algn="l" rtl="0" eaLnBrk="1" fontAlgn="base" hangingPunct="1">
        <a:lnSpc>
          <a:spcPct val="120000"/>
        </a:lnSpc>
        <a:spcBef>
          <a:spcPct val="20000"/>
        </a:spcBef>
        <a:spcAft>
          <a:spcPct val="0"/>
        </a:spcAft>
        <a:buClr>
          <a:schemeClr val="accent2"/>
        </a:buClr>
        <a:buFont typeface="Wingdings" pitchFamily="2" charset="2"/>
        <a:buChar char="n"/>
        <a:defRPr sz="1600" b="1">
          <a:solidFill>
            <a:schemeClr val="tx1"/>
          </a:solidFill>
          <a:latin typeface="+mn-lt"/>
          <a:ea typeface="华文细黑" pitchFamily="2" charset="-122"/>
        </a:defRPr>
      </a:lvl3pPr>
      <a:lvl4pPr marL="1600200" indent="-228600" algn="l" rtl="0" eaLnBrk="1" fontAlgn="base" hangingPunct="1">
        <a:lnSpc>
          <a:spcPct val="120000"/>
        </a:lnSpc>
        <a:spcBef>
          <a:spcPct val="20000"/>
        </a:spcBef>
        <a:spcAft>
          <a:spcPct val="0"/>
        </a:spcAft>
        <a:buClr>
          <a:schemeClr val="hlink"/>
        </a:buClr>
        <a:buFont typeface="Wingdings" pitchFamily="2" charset="2"/>
        <a:buChar char="n"/>
        <a:defRPr sz="1400" b="1">
          <a:solidFill>
            <a:schemeClr val="tx1"/>
          </a:solidFill>
          <a:latin typeface="+mn-lt"/>
          <a:ea typeface="华文细黑" pitchFamily="2" charset="-122"/>
        </a:defRPr>
      </a:lvl4pPr>
      <a:lvl5pPr marL="2057400" indent="-228600" algn="l" rtl="0" eaLnBrk="1" fontAlgn="base" hangingPunct="1">
        <a:spcBef>
          <a:spcPct val="20000"/>
        </a:spcBef>
        <a:spcAft>
          <a:spcPct val="0"/>
        </a:spcAft>
        <a:buChar char="»"/>
        <a:defRPr sz="2000">
          <a:solidFill>
            <a:schemeClr val="tx1"/>
          </a:solidFill>
          <a:latin typeface="+mn-lt"/>
          <a:ea typeface="华文细黑" pitchFamily="2" charset="-122"/>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close-up of a globe&#10;&#10;AI-generated content may be incorrect.">
            <a:extLst>
              <a:ext uri="{FF2B5EF4-FFF2-40B4-BE49-F238E27FC236}">
                <a16:creationId xmlns:a16="http://schemas.microsoft.com/office/drawing/2014/main" id="{7D73B55F-4392-5496-92E5-0C1C287B41A5}"/>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3764169"/>
      </p:ext>
    </p:extLst>
  </p:cSld>
  <p:clrMap bg1="lt1" tx1="dk1" bg2="lt2" tx2="dk2" accent1="accent1" accent2="accent2" accent3="accent3" accent4="accent4" accent5="accent5" accent6="accent6" hlink="hlink" folHlink="folHlink"/>
  <p:sldLayoutIdLst>
    <p:sldLayoutId id="2147483888" r:id="rId1"/>
    <p:sldLayoutId id="214748388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CA6A1F9A-51AA-4D71-BF15-5C3CECF58B4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2235584"/>
          </a:xfrm>
          <a:prstGeom prst="rect">
            <a:avLst/>
          </a:prstGeom>
        </p:spPr>
      </p:pic>
      <p:sp>
        <p:nvSpPr>
          <p:cNvPr id="2050" name="Title Placeholder 1">
            <a:extLst>
              <a:ext uri="{FF2B5EF4-FFF2-40B4-BE49-F238E27FC236}">
                <a16:creationId xmlns:a16="http://schemas.microsoft.com/office/drawing/2014/main" id="{FF56BA72-3F5E-47DF-AF6F-64C379F9D51D}"/>
              </a:ext>
            </a:extLst>
          </p:cNvPr>
          <p:cNvSpPr>
            <a:spLocks noGrp="1" noChangeArrowheads="1"/>
          </p:cNvSpPr>
          <p:nvPr>
            <p:ph type="title"/>
          </p:nvPr>
        </p:nvSpPr>
        <p:spPr bwMode="auto">
          <a:xfrm>
            <a:off x="609601" y="438595"/>
            <a:ext cx="10972800" cy="114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endParaRPr lang="en-ZA" altLang="en-US" dirty="0"/>
          </a:p>
        </p:txBody>
      </p:sp>
      <p:sp>
        <p:nvSpPr>
          <p:cNvPr id="2051" name="Text Placeholder 2">
            <a:extLst>
              <a:ext uri="{FF2B5EF4-FFF2-40B4-BE49-F238E27FC236}">
                <a16:creationId xmlns:a16="http://schemas.microsoft.com/office/drawing/2014/main" id="{F43DDEDF-89A1-406B-9EB4-0715D5DE3D24}"/>
              </a:ext>
            </a:extLst>
          </p:cNvPr>
          <p:cNvSpPr>
            <a:spLocks noGrp="1" noChangeArrowheads="1"/>
          </p:cNvSpPr>
          <p:nvPr>
            <p:ph type="body" idx="1"/>
          </p:nvPr>
        </p:nvSpPr>
        <p:spPr bwMode="auto">
          <a:xfrm>
            <a:off x="609601" y="1600252"/>
            <a:ext cx="10972800" cy="381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ZA" altLang="en-US"/>
          </a:p>
        </p:txBody>
      </p:sp>
      <p:grpSp>
        <p:nvGrpSpPr>
          <p:cNvPr id="2" name="Group 1">
            <a:extLst>
              <a:ext uri="{FF2B5EF4-FFF2-40B4-BE49-F238E27FC236}">
                <a16:creationId xmlns:a16="http://schemas.microsoft.com/office/drawing/2014/main" id="{7BF93F46-F313-8AAE-9686-298350EC569F}"/>
              </a:ext>
            </a:extLst>
          </p:cNvPr>
          <p:cNvGrpSpPr/>
          <p:nvPr userDrawn="1"/>
        </p:nvGrpSpPr>
        <p:grpSpPr>
          <a:xfrm>
            <a:off x="365880" y="5885700"/>
            <a:ext cx="11216522" cy="957784"/>
            <a:chOff x="264065" y="6129461"/>
            <a:chExt cx="8412391" cy="1008112"/>
          </a:xfrm>
        </p:grpSpPr>
        <p:pic>
          <p:nvPicPr>
            <p:cNvPr id="7" name="Picture 6" descr="Logo, company name&#10;&#10;Description automatically generated">
              <a:extLst>
                <a:ext uri="{FF2B5EF4-FFF2-40B4-BE49-F238E27FC236}">
                  <a16:creationId xmlns:a16="http://schemas.microsoft.com/office/drawing/2014/main" id="{DFF49847-B01E-4F1E-87E3-78900AB565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355976" y="6154301"/>
              <a:ext cx="983272" cy="983272"/>
            </a:xfrm>
            <a:prstGeom prst="rect">
              <a:avLst/>
            </a:prstGeom>
          </p:spPr>
        </p:pic>
        <p:pic>
          <p:nvPicPr>
            <p:cNvPr id="8" name="Picture 7" descr="Text&#10;&#10;Description automatically generated">
              <a:extLst>
                <a:ext uri="{FF2B5EF4-FFF2-40B4-BE49-F238E27FC236}">
                  <a16:creationId xmlns:a16="http://schemas.microsoft.com/office/drawing/2014/main" id="{AB8F42B2-8563-4E1C-8CFC-740C68DD85D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64065" y="6129461"/>
              <a:ext cx="3155807" cy="944439"/>
            </a:xfrm>
            <a:prstGeom prst="rect">
              <a:avLst/>
            </a:prstGeom>
          </p:spPr>
        </p:pic>
        <p:pic>
          <p:nvPicPr>
            <p:cNvPr id="9" name="Picture 8">
              <a:extLst>
                <a:ext uri="{FF2B5EF4-FFF2-40B4-BE49-F238E27FC236}">
                  <a16:creationId xmlns:a16="http://schemas.microsoft.com/office/drawing/2014/main" id="{6E943D79-5F73-45CD-992D-3C6753D57923}"/>
                </a:ext>
              </a:extLst>
            </p:cNvPr>
            <p:cNvPicPr>
              <a:picLocks noChangeAspect="1"/>
            </p:cNvPicPr>
            <p:nvPr userDrawn="1"/>
          </p:nvPicPr>
          <p:blipFill>
            <a:blip r:embed="rId16">
              <a:extLst>
                <a:ext uri="{28A0092B-C50C-407E-A947-70E740481C1C}">
                  <a14:useLocalDpi xmlns:a14="http://schemas.microsoft.com/office/drawing/2010/main" val="0"/>
                </a:ext>
              </a:extLst>
            </a:blip>
            <a:srcRect t="1260" b="1260"/>
            <a:stretch/>
          </p:blipFill>
          <p:spPr>
            <a:xfrm>
              <a:off x="7234286" y="6165565"/>
              <a:ext cx="1442170" cy="900000"/>
            </a:xfrm>
            <a:prstGeom prst="rect">
              <a:avLst/>
            </a:prstGeom>
          </p:spPr>
        </p:pic>
      </p:grpSp>
      <p:pic>
        <p:nvPicPr>
          <p:cNvPr id="10" name="Picture 9" descr="Shape, rectangle&#10;&#10;Description automatically generated">
            <a:extLst>
              <a:ext uri="{FF2B5EF4-FFF2-40B4-BE49-F238E27FC236}">
                <a16:creationId xmlns:a16="http://schemas.microsoft.com/office/drawing/2014/main" id="{EC20AEA1-7FF1-44A5-A855-41C27FE1A16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585453"/>
            <a:ext cx="12192000" cy="1443248"/>
          </a:xfrm>
          <a:prstGeom prst="rect">
            <a:avLst/>
          </a:prstGeom>
        </p:spPr>
      </p:pic>
    </p:spTree>
    <p:extLst>
      <p:ext uri="{BB962C8B-B14F-4D97-AF65-F5344CB8AC3E}">
        <p14:creationId xmlns:p14="http://schemas.microsoft.com/office/powerpoint/2010/main" val="574006542"/>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xStyles>
    <p:titleStyle>
      <a:lvl1pPr algn="ctr" rtl="0" eaLnBrk="0" fontAlgn="base" hangingPunct="0">
        <a:spcBef>
          <a:spcPct val="0"/>
        </a:spcBef>
        <a:spcAft>
          <a:spcPct val="0"/>
        </a:spcAft>
        <a:defRPr sz="4186"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5755">
          <a:solidFill>
            <a:schemeClr val="tx1"/>
          </a:solidFill>
          <a:latin typeface="Calibri" panose="020F0502020204030204" pitchFamily="34" charset="0"/>
        </a:defRPr>
      </a:lvl2pPr>
      <a:lvl3pPr algn="ctr" rtl="0" eaLnBrk="0" fontAlgn="base" hangingPunct="0">
        <a:spcBef>
          <a:spcPct val="0"/>
        </a:spcBef>
        <a:spcAft>
          <a:spcPct val="0"/>
        </a:spcAft>
        <a:defRPr sz="5755">
          <a:solidFill>
            <a:schemeClr val="tx1"/>
          </a:solidFill>
          <a:latin typeface="Calibri" panose="020F0502020204030204" pitchFamily="34" charset="0"/>
        </a:defRPr>
      </a:lvl3pPr>
      <a:lvl4pPr algn="ctr" rtl="0" eaLnBrk="0" fontAlgn="base" hangingPunct="0">
        <a:spcBef>
          <a:spcPct val="0"/>
        </a:spcBef>
        <a:spcAft>
          <a:spcPct val="0"/>
        </a:spcAft>
        <a:defRPr sz="5755">
          <a:solidFill>
            <a:schemeClr val="tx1"/>
          </a:solidFill>
          <a:latin typeface="Calibri" panose="020F0502020204030204" pitchFamily="34" charset="0"/>
        </a:defRPr>
      </a:lvl4pPr>
      <a:lvl5pPr algn="ctr" rtl="0" eaLnBrk="0" fontAlgn="base" hangingPunct="0">
        <a:spcBef>
          <a:spcPct val="0"/>
        </a:spcBef>
        <a:spcAft>
          <a:spcPct val="0"/>
        </a:spcAft>
        <a:defRPr sz="5755">
          <a:solidFill>
            <a:schemeClr val="tx1"/>
          </a:solidFill>
          <a:latin typeface="Calibri" panose="020F0502020204030204" pitchFamily="34" charset="0"/>
        </a:defRPr>
      </a:lvl5pPr>
      <a:lvl6pPr marL="598092" algn="ctr" rtl="0" fontAlgn="base">
        <a:spcBef>
          <a:spcPct val="0"/>
        </a:spcBef>
        <a:spcAft>
          <a:spcPct val="0"/>
        </a:spcAft>
        <a:defRPr sz="5755">
          <a:solidFill>
            <a:schemeClr val="tx1"/>
          </a:solidFill>
          <a:latin typeface="Calibri" panose="020F0502020204030204" pitchFamily="34" charset="0"/>
        </a:defRPr>
      </a:lvl6pPr>
      <a:lvl7pPr marL="1196184" algn="ctr" rtl="0" fontAlgn="base">
        <a:spcBef>
          <a:spcPct val="0"/>
        </a:spcBef>
        <a:spcAft>
          <a:spcPct val="0"/>
        </a:spcAft>
        <a:defRPr sz="5755">
          <a:solidFill>
            <a:schemeClr val="tx1"/>
          </a:solidFill>
          <a:latin typeface="Calibri" panose="020F0502020204030204" pitchFamily="34" charset="0"/>
        </a:defRPr>
      </a:lvl7pPr>
      <a:lvl8pPr marL="1794277" algn="ctr" rtl="0" fontAlgn="base">
        <a:spcBef>
          <a:spcPct val="0"/>
        </a:spcBef>
        <a:spcAft>
          <a:spcPct val="0"/>
        </a:spcAft>
        <a:defRPr sz="5755">
          <a:solidFill>
            <a:schemeClr val="tx1"/>
          </a:solidFill>
          <a:latin typeface="Calibri" panose="020F0502020204030204" pitchFamily="34" charset="0"/>
        </a:defRPr>
      </a:lvl8pPr>
      <a:lvl9pPr marL="2392368" algn="ctr" rtl="0" fontAlgn="base">
        <a:spcBef>
          <a:spcPct val="0"/>
        </a:spcBef>
        <a:spcAft>
          <a:spcPct val="0"/>
        </a:spcAft>
        <a:defRPr sz="5755">
          <a:solidFill>
            <a:schemeClr val="tx1"/>
          </a:solidFill>
          <a:latin typeface="Calibri" panose="020F0502020204030204" pitchFamily="34" charset="0"/>
        </a:defRPr>
      </a:lvl9pPr>
    </p:titleStyle>
    <p:bodyStyle>
      <a:lvl1pPr marL="448569" indent="-448569" algn="l" rtl="0" eaLnBrk="0" fontAlgn="base" hangingPunct="0">
        <a:spcBef>
          <a:spcPct val="20000"/>
        </a:spcBef>
        <a:spcAft>
          <a:spcPct val="0"/>
        </a:spcAft>
        <a:buFont typeface="Arial" panose="020B0604020202020204" pitchFamily="34" charset="0"/>
        <a:buChar char="•"/>
        <a:defRPr sz="4186" kern="1200">
          <a:solidFill>
            <a:schemeClr val="tx1"/>
          </a:solidFill>
          <a:latin typeface="+mn-lt"/>
          <a:ea typeface="+mn-ea"/>
          <a:cs typeface="+mn-cs"/>
        </a:defRPr>
      </a:lvl1pPr>
      <a:lvl2pPr marL="971899" indent="-373808" algn="l" rtl="0" eaLnBrk="0" fontAlgn="base" hangingPunct="0">
        <a:spcBef>
          <a:spcPct val="20000"/>
        </a:spcBef>
        <a:spcAft>
          <a:spcPct val="0"/>
        </a:spcAft>
        <a:buFont typeface="Arial" panose="020B0604020202020204" pitchFamily="34" charset="0"/>
        <a:buChar char="–"/>
        <a:defRPr sz="3663" kern="1200">
          <a:solidFill>
            <a:schemeClr val="tx1"/>
          </a:solidFill>
          <a:latin typeface="+mn-lt"/>
          <a:ea typeface="+mn-ea"/>
          <a:cs typeface="+mn-cs"/>
        </a:defRPr>
      </a:lvl2pPr>
      <a:lvl3pPr marL="1495230" indent="-299046" algn="l" rtl="0" eaLnBrk="0" fontAlgn="base" hangingPunct="0">
        <a:spcBef>
          <a:spcPct val="20000"/>
        </a:spcBef>
        <a:spcAft>
          <a:spcPct val="0"/>
        </a:spcAft>
        <a:buFont typeface="Arial" panose="020B0604020202020204" pitchFamily="34" charset="0"/>
        <a:buChar char="•"/>
        <a:defRPr sz="3139" kern="1200">
          <a:solidFill>
            <a:schemeClr val="tx1"/>
          </a:solidFill>
          <a:latin typeface="+mn-lt"/>
          <a:ea typeface="+mn-ea"/>
          <a:cs typeface="+mn-cs"/>
        </a:defRPr>
      </a:lvl3pPr>
      <a:lvl4pPr marL="2093323" indent="-299046" algn="l" rtl="0" eaLnBrk="0" fontAlgn="base" hangingPunct="0">
        <a:spcBef>
          <a:spcPct val="20000"/>
        </a:spcBef>
        <a:spcAft>
          <a:spcPct val="0"/>
        </a:spcAft>
        <a:buFont typeface="Arial" panose="020B0604020202020204" pitchFamily="34" charset="0"/>
        <a:buChar char="–"/>
        <a:defRPr sz="2616" kern="1200">
          <a:solidFill>
            <a:schemeClr val="tx1"/>
          </a:solidFill>
          <a:latin typeface="+mn-lt"/>
          <a:ea typeface="+mn-ea"/>
          <a:cs typeface="+mn-cs"/>
        </a:defRPr>
      </a:lvl4pPr>
      <a:lvl5pPr marL="2691415" indent="-299046" algn="l" rtl="0" eaLnBrk="0" fontAlgn="base" hangingPunct="0">
        <a:spcBef>
          <a:spcPct val="20000"/>
        </a:spcBef>
        <a:spcAft>
          <a:spcPct val="0"/>
        </a:spcAft>
        <a:buFont typeface="Arial" panose="020B0604020202020204" pitchFamily="34" charset="0"/>
        <a:buChar char="»"/>
        <a:defRPr sz="2616" kern="1200">
          <a:solidFill>
            <a:schemeClr val="tx1"/>
          </a:solidFill>
          <a:latin typeface="+mn-lt"/>
          <a:ea typeface="+mn-ea"/>
          <a:cs typeface="+mn-cs"/>
        </a:defRPr>
      </a:lvl5pPr>
      <a:lvl6pPr marL="3289507" indent="-299046" algn="l" defTabSz="1196184" rtl="0" eaLnBrk="1" latinLnBrk="0" hangingPunct="1">
        <a:spcBef>
          <a:spcPct val="20000"/>
        </a:spcBef>
        <a:buFont typeface="Arial" pitchFamily="34" charset="0"/>
        <a:buChar char="•"/>
        <a:defRPr sz="2616" kern="1200">
          <a:solidFill>
            <a:schemeClr val="tx1"/>
          </a:solidFill>
          <a:latin typeface="+mn-lt"/>
          <a:ea typeface="+mn-ea"/>
          <a:cs typeface="+mn-cs"/>
        </a:defRPr>
      </a:lvl6pPr>
      <a:lvl7pPr marL="3887599" indent="-299046" algn="l" defTabSz="1196184" rtl="0" eaLnBrk="1" latinLnBrk="0" hangingPunct="1">
        <a:spcBef>
          <a:spcPct val="20000"/>
        </a:spcBef>
        <a:buFont typeface="Arial" pitchFamily="34" charset="0"/>
        <a:buChar char="•"/>
        <a:defRPr sz="2616" kern="1200">
          <a:solidFill>
            <a:schemeClr val="tx1"/>
          </a:solidFill>
          <a:latin typeface="+mn-lt"/>
          <a:ea typeface="+mn-ea"/>
          <a:cs typeface="+mn-cs"/>
        </a:defRPr>
      </a:lvl7pPr>
      <a:lvl8pPr marL="4485691" indent="-299046" algn="l" defTabSz="1196184" rtl="0" eaLnBrk="1" latinLnBrk="0" hangingPunct="1">
        <a:spcBef>
          <a:spcPct val="20000"/>
        </a:spcBef>
        <a:buFont typeface="Arial" pitchFamily="34" charset="0"/>
        <a:buChar char="•"/>
        <a:defRPr sz="2616" kern="1200">
          <a:solidFill>
            <a:schemeClr val="tx1"/>
          </a:solidFill>
          <a:latin typeface="+mn-lt"/>
          <a:ea typeface="+mn-ea"/>
          <a:cs typeface="+mn-cs"/>
        </a:defRPr>
      </a:lvl8pPr>
      <a:lvl9pPr marL="5083784" indent="-299046" algn="l" defTabSz="1196184" rtl="0" eaLnBrk="1" latinLnBrk="0" hangingPunct="1">
        <a:spcBef>
          <a:spcPct val="20000"/>
        </a:spcBef>
        <a:buFont typeface="Arial" pitchFamily="34" charset="0"/>
        <a:buChar char="•"/>
        <a:defRPr sz="2616" kern="1200">
          <a:solidFill>
            <a:schemeClr val="tx1"/>
          </a:solidFill>
          <a:latin typeface="+mn-lt"/>
          <a:ea typeface="+mn-ea"/>
          <a:cs typeface="+mn-cs"/>
        </a:defRPr>
      </a:lvl9pPr>
    </p:bodyStyle>
    <p:otherStyle>
      <a:defPPr>
        <a:defRPr lang="en-US"/>
      </a:defPPr>
      <a:lvl1pPr marL="0" algn="l" defTabSz="1196184" rtl="0" eaLnBrk="1" latinLnBrk="0" hangingPunct="1">
        <a:defRPr sz="2354" kern="1200">
          <a:solidFill>
            <a:schemeClr val="tx1"/>
          </a:solidFill>
          <a:latin typeface="+mn-lt"/>
          <a:ea typeface="+mn-ea"/>
          <a:cs typeface="+mn-cs"/>
        </a:defRPr>
      </a:lvl1pPr>
      <a:lvl2pPr marL="598092" algn="l" defTabSz="1196184" rtl="0" eaLnBrk="1" latinLnBrk="0" hangingPunct="1">
        <a:defRPr sz="2354" kern="1200">
          <a:solidFill>
            <a:schemeClr val="tx1"/>
          </a:solidFill>
          <a:latin typeface="+mn-lt"/>
          <a:ea typeface="+mn-ea"/>
          <a:cs typeface="+mn-cs"/>
        </a:defRPr>
      </a:lvl2pPr>
      <a:lvl3pPr marL="1196184" algn="l" defTabSz="1196184" rtl="0" eaLnBrk="1" latinLnBrk="0" hangingPunct="1">
        <a:defRPr sz="2354" kern="1200">
          <a:solidFill>
            <a:schemeClr val="tx1"/>
          </a:solidFill>
          <a:latin typeface="+mn-lt"/>
          <a:ea typeface="+mn-ea"/>
          <a:cs typeface="+mn-cs"/>
        </a:defRPr>
      </a:lvl3pPr>
      <a:lvl4pPr marL="1794277" algn="l" defTabSz="1196184" rtl="0" eaLnBrk="1" latinLnBrk="0" hangingPunct="1">
        <a:defRPr sz="2354" kern="1200">
          <a:solidFill>
            <a:schemeClr val="tx1"/>
          </a:solidFill>
          <a:latin typeface="+mn-lt"/>
          <a:ea typeface="+mn-ea"/>
          <a:cs typeface="+mn-cs"/>
        </a:defRPr>
      </a:lvl4pPr>
      <a:lvl5pPr marL="2392368" algn="l" defTabSz="1196184" rtl="0" eaLnBrk="1" latinLnBrk="0" hangingPunct="1">
        <a:defRPr sz="2354" kern="1200">
          <a:solidFill>
            <a:schemeClr val="tx1"/>
          </a:solidFill>
          <a:latin typeface="+mn-lt"/>
          <a:ea typeface="+mn-ea"/>
          <a:cs typeface="+mn-cs"/>
        </a:defRPr>
      </a:lvl5pPr>
      <a:lvl6pPr marL="2990461" algn="l" defTabSz="1196184" rtl="0" eaLnBrk="1" latinLnBrk="0" hangingPunct="1">
        <a:defRPr sz="2354" kern="1200">
          <a:solidFill>
            <a:schemeClr val="tx1"/>
          </a:solidFill>
          <a:latin typeface="+mn-lt"/>
          <a:ea typeface="+mn-ea"/>
          <a:cs typeface="+mn-cs"/>
        </a:defRPr>
      </a:lvl6pPr>
      <a:lvl7pPr marL="3588553" algn="l" defTabSz="1196184" rtl="0" eaLnBrk="1" latinLnBrk="0" hangingPunct="1">
        <a:defRPr sz="2354" kern="1200">
          <a:solidFill>
            <a:schemeClr val="tx1"/>
          </a:solidFill>
          <a:latin typeface="+mn-lt"/>
          <a:ea typeface="+mn-ea"/>
          <a:cs typeface="+mn-cs"/>
        </a:defRPr>
      </a:lvl7pPr>
      <a:lvl8pPr marL="4186645" algn="l" defTabSz="1196184" rtl="0" eaLnBrk="1" latinLnBrk="0" hangingPunct="1">
        <a:defRPr sz="2354" kern="1200">
          <a:solidFill>
            <a:schemeClr val="tx1"/>
          </a:solidFill>
          <a:latin typeface="+mn-lt"/>
          <a:ea typeface="+mn-ea"/>
          <a:cs typeface="+mn-cs"/>
        </a:defRPr>
      </a:lvl8pPr>
      <a:lvl9pPr marL="4784738" algn="l" defTabSz="1196184" rtl="0" eaLnBrk="1" latinLnBrk="0" hangingPunct="1">
        <a:defRPr sz="235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D3DFB8DF-3EB9-4589-8D8F-2B0B90B2F6A9}"/>
              </a:ext>
            </a:extLst>
          </p:cNvPr>
          <p:cNvSpPr>
            <a:spLocks noGrp="1" noChangeArrowheads="1"/>
          </p:cNvSpPr>
          <p:nvPr>
            <p:ph type="title"/>
          </p:nvPr>
        </p:nvSpPr>
        <p:spPr bwMode="auto">
          <a:xfrm>
            <a:off x="609601" y="274503"/>
            <a:ext cx="10972800" cy="114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ZA" altLang="en-US"/>
          </a:p>
        </p:txBody>
      </p:sp>
      <p:sp>
        <p:nvSpPr>
          <p:cNvPr id="4099" name="Text Placeholder 2">
            <a:extLst>
              <a:ext uri="{FF2B5EF4-FFF2-40B4-BE49-F238E27FC236}">
                <a16:creationId xmlns:a16="http://schemas.microsoft.com/office/drawing/2014/main" id="{B6F461D3-C4EB-4E73-A38F-40CCC96FFADF}"/>
              </a:ext>
            </a:extLst>
          </p:cNvPr>
          <p:cNvSpPr>
            <a:spLocks noGrp="1" noChangeArrowheads="1"/>
          </p:cNvSpPr>
          <p:nvPr>
            <p:ph type="body" idx="1"/>
          </p:nvPr>
        </p:nvSpPr>
        <p:spPr bwMode="auto">
          <a:xfrm>
            <a:off x="609601" y="1600252"/>
            <a:ext cx="10972800" cy="374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ZA" altLang="en-US"/>
          </a:p>
        </p:txBody>
      </p:sp>
      <p:grpSp>
        <p:nvGrpSpPr>
          <p:cNvPr id="2" name="Group 1">
            <a:extLst>
              <a:ext uri="{FF2B5EF4-FFF2-40B4-BE49-F238E27FC236}">
                <a16:creationId xmlns:a16="http://schemas.microsoft.com/office/drawing/2014/main" id="{25AAF937-2679-4A57-FB05-F24BE247BB1B}"/>
              </a:ext>
            </a:extLst>
          </p:cNvPr>
          <p:cNvGrpSpPr/>
          <p:nvPr userDrawn="1"/>
        </p:nvGrpSpPr>
        <p:grpSpPr>
          <a:xfrm>
            <a:off x="828510" y="5853289"/>
            <a:ext cx="10380895" cy="934184"/>
            <a:chOff x="192057" y="6154301"/>
            <a:chExt cx="8486409" cy="983272"/>
          </a:xfrm>
        </p:grpSpPr>
        <p:pic>
          <p:nvPicPr>
            <p:cNvPr id="7" name="Picture 6" descr="Logo, company name&#10;&#10;Description automatically generated">
              <a:extLst>
                <a:ext uri="{FF2B5EF4-FFF2-40B4-BE49-F238E27FC236}">
                  <a16:creationId xmlns:a16="http://schemas.microsoft.com/office/drawing/2014/main" id="{48DFB08F-C17C-40BC-83F6-6C8336C9C27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355976" y="6154301"/>
              <a:ext cx="983272" cy="983272"/>
            </a:xfrm>
            <a:prstGeom prst="rect">
              <a:avLst/>
            </a:prstGeom>
          </p:spPr>
        </p:pic>
        <p:pic>
          <p:nvPicPr>
            <p:cNvPr id="8" name="Picture 7" descr="Text&#10;&#10;Description automatically generated">
              <a:extLst>
                <a:ext uri="{FF2B5EF4-FFF2-40B4-BE49-F238E27FC236}">
                  <a16:creationId xmlns:a16="http://schemas.microsoft.com/office/drawing/2014/main" id="{B8503EB8-5EBC-44A8-AD94-C4C62A0597E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92057" y="6193134"/>
              <a:ext cx="3155807" cy="944439"/>
            </a:xfrm>
            <a:prstGeom prst="rect">
              <a:avLst/>
            </a:prstGeom>
          </p:spPr>
        </p:pic>
        <p:pic>
          <p:nvPicPr>
            <p:cNvPr id="9" name="Picture 8">
              <a:extLst>
                <a:ext uri="{FF2B5EF4-FFF2-40B4-BE49-F238E27FC236}">
                  <a16:creationId xmlns:a16="http://schemas.microsoft.com/office/drawing/2014/main" id="{E6B6D9F1-CB29-4394-A103-D6D9E1F93925}"/>
                </a:ext>
              </a:extLst>
            </p:cNvPr>
            <p:cNvPicPr>
              <a:picLocks noChangeAspect="1"/>
            </p:cNvPicPr>
            <p:nvPr userDrawn="1"/>
          </p:nvPicPr>
          <p:blipFill>
            <a:blip r:embed="rId15">
              <a:extLst>
                <a:ext uri="{28A0092B-C50C-407E-A947-70E740481C1C}">
                  <a14:useLocalDpi xmlns:a14="http://schemas.microsoft.com/office/drawing/2010/main" val="0"/>
                </a:ext>
              </a:extLst>
            </a:blip>
            <a:srcRect t="1260" b="1260"/>
            <a:stretch/>
          </p:blipFill>
          <p:spPr>
            <a:xfrm>
              <a:off x="7236296" y="6165565"/>
              <a:ext cx="1442170" cy="900000"/>
            </a:xfrm>
            <a:prstGeom prst="rect">
              <a:avLst/>
            </a:prstGeom>
          </p:spPr>
        </p:pic>
      </p:grpSp>
      <p:pic>
        <p:nvPicPr>
          <p:cNvPr id="10" name="Picture 9" descr="Shape, rectangle&#10;&#10;Description automatically generated">
            <a:extLst>
              <a:ext uri="{FF2B5EF4-FFF2-40B4-BE49-F238E27FC236}">
                <a16:creationId xmlns:a16="http://schemas.microsoft.com/office/drawing/2014/main" id="{78979971-998D-40C3-AA2A-006383FB501A}"/>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4585453"/>
            <a:ext cx="12192000" cy="1443248"/>
          </a:xfrm>
          <a:prstGeom prst="rect">
            <a:avLst/>
          </a:prstGeom>
        </p:spPr>
      </p:pic>
    </p:spTree>
    <p:extLst>
      <p:ext uri="{BB962C8B-B14F-4D97-AF65-F5344CB8AC3E}">
        <p14:creationId xmlns:p14="http://schemas.microsoft.com/office/powerpoint/2010/main" val="86866110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xStyles>
    <p:titleStyle>
      <a:lvl1pPr algn="ctr" rtl="0" eaLnBrk="0" fontAlgn="base" hangingPunct="0">
        <a:spcBef>
          <a:spcPct val="0"/>
        </a:spcBef>
        <a:spcAft>
          <a:spcPct val="0"/>
        </a:spcAft>
        <a:defRPr sz="5755" kern="1200">
          <a:solidFill>
            <a:schemeClr val="tx1"/>
          </a:solidFill>
          <a:latin typeface="+mj-lt"/>
          <a:ea typeface="+mj-ea"/>
          <a:cs typeface="+mj-cs"/>
        </a:defRPr>
      </a:lvl1pPr>
      <a:lvl2pPr algn="ctr" rtl="0" eaLnBrk="0" fontAlgn="base" hangingPunct="0">
        <a:spcBef>
          <a:spcPct val="0"/>
        </a:spcBef>
        <a:spcAft>
          <a:spcPct val="0"/>
        </a:spcAft>
        <a:defRPr sz="5755">
          <a:solidFill>
            <a:schemeClr val="tx1"/>
          </a:solidFill>
          <a:latin typeface="Calibri" panose="020F0502020204030204" pitchFamily="34" charset="0"/>
        </a:defRPr>
      </a:lvl2pPr>
      <a:lvl3pPr algn="ctr" rtl="0" eaLnBrk="0" fontAlgn="base" hangingPunct="0">
        <a:spcBef>
          <a:spcPct val="0"/>
        </a:spcBef>
        <a:spcAft>
          <a:spcPct val="0"/>
        </a:spcAft>
        <a:defRPr sz="5755">
          <a:solidFill>
            <a:schemeClr val="tx1"/>
          </a:solidFill>
          <a:latin typeface="Calibri" panose="020F0502020204030204" pitchFamily="34" charset="0"/>
        </a:defRPr>
      </a:lvl3pPr>
      <a:lvl4pPr algn="ctr" rtl="0" eaLnBrk="0" fontAlgn="base" hangingPunct="0">
        <a:spcBef>
          <a:spcPct val="0"/>
        </a:spcBef>
        <a:spcAft>
          <a:spcPct val="0"/>
        </a:spcAft>
        <a:defRPr sz="5755">
          <a:solidFill>
            <a:schemeClr val="tx1"/>
          </a:solidFill>
          <a:latin typeface="Calibri" panose="020F0502020204030204" pitchFamily="34" charset="0"/>
        </a:defRPr>
      </a:lvl4pPr>
      <a:lvl5pPr algn="ctr" rtl="0" eaLnBrk="0" fontAlgn="base" hangingPunct="0">
        <a:spcBef>
          <a:spcPct val="0"/>
        </a:spcBef>
        <a:spcAft>
          <a:spcPct val="0"/>
        </a:spcAft>
        <a:defRPr sz="5755">
          <a:solidFill>
            <a:schemeClr val="tx1"/>
          </a:solidFill>
          <a:latin typeface="Calibri" panose="020F0502020204030204" pitchFamily="34" charset="0"/>
        </a:defRPr>
      </a:lvl5pPr>
      <a:lvl6pPr marL="598092" algn="ctr" rtl="0" fontAlgn="base">
        <a:spcBef>
          <a:spcPct val="0"/>
        </a:spcBef>
        <a:spcAft>
          <a:spcPct val="0"/>
        </a:spcAft>
        <a:defRPr sz="5755">
          <a:solidFill>
            <a:schemeClr val="tx1"/>
          </a:solidFill>
          <a:latin typeface="Calibri" panose="020F0502020204030204" pitchFamily="34" charset="0"/>
        </a:defRPr>
      </a:lvl6pPr>
      <a:lvl7pPr marL="1196184" algn="ctr" rtl="0" fontAlgn="base">
        <a:spcBef>
          <a:spcPct val="0"/>
        </a:spcBef>
        <a:spcAft>
          <a:spcPct val="0"/>
        </a:spcAft>
        <a:defRPr sz="5755">
          <a:solidFill>
            <a:schemeClr val="tx1"/>
          </a:solidFill>
          <a:latin typeface="Calibri" panose="020F0502020204030204" pitchFamily="34" charset="0"/>
        </a:defRPr>
      </a:lvl7pPr>
      <a:lvl8pPr marL="1794277" algn="ctr" rtl="0" fontAlgn="base">
        <a:spcBef>
          <a:spcPct val="0"/>
        </a:spcBef>
        <a:spcAft>
          <a:spcPct val="0"/>
        </a:spcAft>
        <a:defRPr sz="5755">
          <a:solidFill>
            <a:schemeClr val="tx1"/>
          </a:solidFill>
          <a:latin typeface="Calibri" panose="020F0502020204030204" pitchFamily="34" charset="0"/>
        </a:defRPr>
      </a:lvl8pPr>
      <a:lvl9pPr marL="2392368" algn="ctr" rtl="0" fontAlgn="base">
        <a:spcBef>
          <a:spcPct val="0"/>
        </a:spcBef>
        <a:spcAft>
          <a:spcPct val="0"/>
        </a:spcAft>
        <a:defRPr sz="5755">
          <a:solidFill>
            <a:schemeClr val="tx1"/>
          </a:solidFill>
          <a:latin typeface="Calibri" panose="020F0502020204030204" pitchFamily="34" charset="0"/>
        </a:defRPr>
      </a:lvl9pPr>
    </p:titleStyle>
    <p:bodyStyle>
      <a:lvl1pPr marL="448569" indent="-448569" algn="l" rtl="0" eaLnBrk="0" fontAlgn="base" hangingPunct="0">
        <a:spcBef>
          <a:spcPct val="20000"/>
        </a:spcBef>
        <a:spcAft>
          <a:spcPct val="0"/>
        </a:spcAft>
        <a:buFont typeface="Arial" panose="020B0604020202020204" pitchFamily="34" charset="0"/>
        <a:buChar char="•"/>
        <a:defRPr sz="4186" kern="1200">
          <a:solidFill>
            <a:schemeClr val="tx1"/>
          </a:solidFill>
          <a:latin typeface="+mn-lt"/>
          <a:ea typeface="+mn-ea"/>
          <a:cs typeface="+mn-cs"/>
        </a:defRPr>
      </a:lvl1pPr>
      <a:lvl2pPr marL="971899" indent="-373808" algn="l" rtl="0" eaLnBrk="0" fontAlgn="base" hangingPunct="0">
        <a:spcBef>
          <a:spcPct val="20000"/>
        </a:spcBef>
        <a:spcAft>
          <a:spcPct val="0"/>
        </a:spcAft>
        <a:buFont typeface="Arial" panose="020B0604020202020204" pitchFamily="34" charset="0"/>
        <a:buChar char="–"/>
        <a:defRPr sz="3663" kern="1200">
          <a:solidFill>
            <a:schemeClr val="tx1"/>
          </a:solidFill>
          <a:latin typeface="+mn-lt"/>
          <a:ea typeface="+mn-ea"/>
          <a:cs typeface="+mn-cs"/>
        </a:defRPr>
      </a:lvl2pPr>
      <a:lvl3pPr marL="1495230" indent="-299046" algn="l" rtl="0" eaLnBrk="0" fontAlgn="base" hangingPunct="0">
        <a:spcBef>
          <a:spcPct val="20000"/>
        </a:spcBef>
        <a:spcAft>
          <a:spcPct val="0"/>
        </a:spcAft>
        <a:buFont typeface="Arial" panose="020B0604020202020204" pitchFamily="34" charset="0"/>
        <a:buChar char="•"/>
        <a:defRPr sz="3139" kern="1200">
          <a:solidFill>
            <a:schemeClr val="tx1"/>
          </a:solidFill>
          <a:latin typeface="+mn-lt"/>
          <a:ea typeface="+mn-ea"/>
          <a:cs typeface="+mn-cs"/>
        </a:defRPr>
      </a:lvl3pPr>
      <a:lvl4pPr marL="2093323" indent="-299046" algn="l" rtl="0" eaLnBrk="0" fontAlgn="base" hangingPunct="0">
        <a:spcBef>
          <a:spcPct val="20000"/>
        </a:spcBef>
        <a:spcAft>
          <a:spcPct val="0"/>
        </a:spcAft>
        <a:buFont typeface="Arial" panose="020B0604020202020204" pitchFamily="34" charset="0"/>
        <a:buChar char="–"/>
        <a:defRPr sz="2616" kern="1200">
          <a:solidFill>
            <a:schemeClr val="tx1"/>
          </a:solidFill>
          <a:latin typeface="+mn-lt"/>
          <a:ea typeface="+mn-ea"/>
          <a:cs typeface="+mn-cs"/>
        </a:defRPr>
      </a:lvl4pPr>
      <a:lvl5pPr marL="2691415" indent="-299046" algn="l" rtl="0" eaLnBrk="0" fontAlgn="base" hangingPunct="0">
        <a:spcBef>
          <a:spcPct val="20000"/>
        </a:spcBef>
        <a:spcAft>
          <a:spcPct val="0"/>
        </a:spcAft>
        <a:buFont typeface="Arial" panose="020B0604020202020204" pitchFamily="34" charset="0"/>
        <a:buChar char="»"/>
        <a:defRPr sz="2616" kern="1200">
          <a:solidFill>
            <a:schemeClr val="tx1"/>
          </a:solidFill>
          <a:latin typeface="+mn-lt"/>
          <a:ea typeface="+mn-ea"/>
          <a:cs typeface="+mn-cs"/>
        </a:defRPr>
      </a:lvl5pPr>
      <a:lvl6pPr marL="3289507" indent="-299046" algn="l" defTabSz="1196184" rtl="0" eaLnBrk="1" latinLnBrk="0" hangingPunct="1">
        <a:spcBef>
          <a:spcPct val="20000"/>
        </a:spcBef>
        <a:buFont typeface="Arial" pitchFamily="34" charset="0"/>
        <a:buChar char="•"/>
        <a:defRPr sz="2616" kern="1200">
          <a:solidFill>
            <a:schemeClr val="tx1"/>
          </a:solidFill>
          <a:latin typeface="+mn-lt"/>
          <a:ea typeface="+mn-ea"/>
          <a:cs typeface="+mn-cs"/>
        </a:defRPr>
      </a:lvl6pPr>
      <a:lvl7pPr marL="3887599" indent="-299046" algn="l" defTabSz="1196184" rtl="0" eaLnBrk="1" latinLnBrk="0" hangingPunct="1">
        <a:spcBef>
          <a:spcPct val="20000"/>
        </a:spcBef>
        <a:buFont typeface="Arial" pitchFamily="34" charset="0"/>
        <a:buChar char="•"/>
        <a:defRPr sz="2616" kern="1200">
          <a:solidFill>
            <a:schemeClr val="tx1"/>
          </a:solidFill>
          <a:latin typeface="+mn-lt"/>
          <a:ea typeface="+mn-ea"/>
          <a:cs typeface="+mn-cs"/>
        </a:defRPr>
      </a:lvl7pPr>
      <a:lvl8pPr marL="4485691" indent="-299046" algn="l" defTabSz="1196184" rtl="0" eaLnBrk="1" latinLnBrk="0" hangingPunct="1">
        <a:spcBef>
          <a:spcPct val="20000"/>
        </a:spcBef>
        <a:buFont typeface="Arial" pitchFamily="34" charset="0"/>
        <a:buChar char="•"/>
        <a:defRPr sz="2616" kern="1200">
          <a:solidFill>
            <a:schemeClr val="tx1"/>
          </a:solidFill>
          <a:latin typeface="+mn-lt"/>
          <a:ea typeface="+mn-ea"/>
          <a:cs typeface="+mn-cs"/>
        </a:defRPr>
      </a:lvl8pPr>
      <a:lvl9pPr marL="5083784" indent="-299046" algn="l" defTabSz="1196184" rtl="0" eaLnBrk="1" latinLnBrk="0" hangingPunct="1">
        <a:spcBef>
          <a:spcPct val="20000"/>
        </a:spcBef>
        <a:buFont typeface="Arial" pitchFamily="34" charset="0"/>
        <a:buChar char="•"/>
        <a:defRPr sz="2616" kern="1200">
          <a:solidFill>
            <a:schemeClr val="tx1"/>
          </a:solidFill>
          <a:latin typeface="+mn-lt"/>
          <a:ea typeface="+mn-ea"/>
          <a:cs typeface="+mn-cs"/>
        </a:defRPr>
      </a:lvl9pPr>
    </p:bodyStyle>
    <p:otherStyle>
      <a:defPPr>
        <a:defRPr lang="en-US"/>
      </a:defPPr>
      <a:lvl1pPr marL="0" algn="l" defTabSz="1196184" rtl="0" eaLnBrk="1" latinLnBrk="0" hangingPunct="1">
        <a:defRPr sz="2354" kern="1200">
          <a:solidFill>
            <a:schemeClr val="tx1"/>
          </a:solidFill>
          <a:latin typeface="+mn-lt"/>
          <a:ea typeface="+mn-ea"/>
          <a:cs typeface="+mn-cs"/>
        </a:defRPr>
      </a:lvl1pPr>
      <a:lvl2pPr marL="598092" algn="l" defTabSz="1196184" rtl="0" eaLnBrk="1" latinLnBrk="0" hangingPunct="1">
        <a:defRPr sz="2354" kern="1200">
          <a:solidFill>
            <a:schemeClr val="tx1"/>
          </a:solidFill>
          <a:latin typeface="+mn-lt"/>
          <a:ea typeface="+mn-ea"/>
          <a:cs typeface="+mn-cs"/>
        </a:defRPr>
      </a:lvl2pPr>
      <a:lvl3pPr marL="1196184" algn="l" defTabSz="1196184" rtl="0" eaLnBrk="1" latinLnBrk="0" hangingPunct="1">
        <a:defRPr sz="2354" kern="1200">
          <a:solidFill>
            <a:schemeClr val="tx1"/>
          </a:solidFill>
          <a:latin typeface="+mn-lt"/>
          <a:ea typeface="+mn-ea"/>
          <a:cs typeface="+mn-cs"/>
        </a:defRPr>
      </a:lvl3pPr>
      <a:lvl4pPr marL="1794277" algn="l" defTabSz="1196184" rtl="0" eaLnBrk="1" latinLnBrk="0" hangingPunct="1">
        <a:defRPr sz="2354" kern="1200">
          <a:solidFill>
            <a:schemeClr val="tx1"/>
          </a:solidFill>
          <a:latin typeface="+mn-lt"/>
          <a:ea typeface="+mn-ea"/>
          <a:cs typeface="+mn-cs"/>
        </a:defRPr>
      </a:lvl4pPr>
      <a:lvl5pPr marL="2392368" algn="l" defTabSz="1196184" rtl="0" eaLnBrk="1" latinLnBrk="0" hangingPunct="1">
        <a:defRPr sz="2354" kern="1200">
          <a:solidFill>
            <a:schemeClr val="tx1"/>
          </a:solidFill>
          <a:latin typeface="+mn-lt"/>
          <a:ea typeface="+mn-ea"/>
          <a:cs typeface="+mn-cs"/>
        </a:defRPr>
      </a:lvl5pPr>
      <a:lvl6pPr marL="2990461" algn="l" defTabSz="1196184" rtl="0" eaLnBrk="1" latinLnBrk="0" hangingPunct="1">
        <a:defRPr sz="2354" kern="1200">
          <a:solidFill>
            <a:schemeClr val="tx1"/>
          </a:solidFill>
          <a:latin typeface="+mn-lt"/>
          <a:ea typeface="+mn-ea"/>
          <a:cs typeface="+mn-cs"/>
        </a:defRPr>
      </a:lvl6pPr>
      <a:lvl7pPr marL="3588553" algn="l" defTabSz="1196184" rtl="0" eaLnBrk="1" latinLnBrk="0" hangingPunct="1">
        <a:defRPr sz="2354" kern="1200">
          <a:solidFill>
            <a:schemeClr val="tx1"/>
          </a:solidFill>
          <a:latin typeface="+mn-lt"/>
          <a:ea typeface="+mn-ea"/>
          <a:cs typeface="+mn-cs"/>
        </a:defRPr>
      </a:lvl7pPr>
      <a:lvl8pPr marL="4186645" algn="l" defTabSz="1196184" rtl="0" eaLnBrk="1" latinLnBrk="0" hangingPunct="1">
        <a:defRPr sz="2354" kern="1200">
          <a:solidFill>
            <a:schemeClr val="tx1"/>
          </a:solidFill>
          <a:latin typeface="+mn-lt"/>
          <a:ea typeface="+mn-ea"/>
          <a:cs typeface="+mn-cs"/>
        </a:defRPr>
      </a:lvl8pPr>
      <a:lvl9pPr marL="4784738" algn="l" defTabSz="1196184" rtl="0" eaLnBrk="1" latinLnBrk="0" hangingPunct="1">
        <a:defRPr sz="235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38">
          <p15:clr>
            <a:srgbClr val="F26B43"/>
          </p15:clr>
        </p15:guide>
        <p15:guide id="2" pos="42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masdap.mw/"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0.jpeg"/><Relationship Id="rId7" Type="http://schemas.openxmlformats.org/officeDocument/2006/relationships/diagramColors" Target="../diagrams/colors1.xml"/><Relationship Id="rId2" Type="http://schemas.openxmlformats.org/officeDocument/2006/relationships/image" Target="../media/image39.jpeg"/><Relationship Id="rId1" Type="http://schemas.openxmlformats.org/officeDocument/2006/relationships/slideLayout" Target="../slideLayouts/slideLayout2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1.emf"/></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hyperlink" Target="https://catalogue.sasdi.gov.za/"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7.xml"/><Relationship Id="rId5" Type="http://schemas.openxmlformats.org/officeDocument/2006/relationships/image" Target="../media/image52.jp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82.jpeg"/></Relationships>
</file>

<file path=ppt/slides/_rels/slide6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934161"/>
            <a:ext cx="11425084" cy="4370427"/>
          </a:xfrm>
          <a:prstGeom prst="rect">
            <a:avLst/>
          </a:prstGeom>
          <a:noFill/>
        </p:spPr>
        <p:txBody>
          <a:bodyPr wrap="square" rtlCol="0">
            <a:spAutoFit/>
          </a:bodyPr>
          <a:lstStyle/>
          <a:p>
            <a:pPr algn="ctr"/>
            <a:r>
              <a:rPr lang="en-US" sz="2600" b="1" i="0" dirty="0">
                <a:solidFill>
                  <a:srgbClr val="555555"/>
                </a:solidFill>
                <a:effectLst/>
                <a:latin typeface="Roboto" panose="02000000000000000000" pitchFamily="2" charset="0"/>
                <a:ea typeface="Roboto" panose="02000000000000000000" pitchFamily="2" charset="0"/>
              </a:rPr>
              <a:t>Expert meeting and consultations on </a:t>
            </a:r>
          </a:p>
          <a:p>
            <a:pPr algn="ctr"/>
            <a:r>
              <a:rPr lang="en-US" sz="2600" b="1" i="0" dirty="0">
                <a:solidFill>
                  <a:srgbClr val="555555"/>
                </a:solidFill>
                <a:effectLst/>
                <a:latin typeface="Roboto" panose="02000000000000000000" pitchFamily="2" charset="0"/>
                <a:ea typeface="Roboto" panose="02000000000000000000" pitchFamily="2" charset="0"/>
              </a:rPr>
              <a:t>Enhancing Geospatial Information Management Arrangements and Accelerating the Implementation of the Sustainable Development Goals </a:t>
            </a:r>
          </a:p>
          <a:p>
            <a:pPr algn="ctr"/>
            <a:r>
              <a:rPr lang="en-US" sz="2600" b="1" dirty="0">
                <a:solidFill>
                  <a:srgbClr val="555555"/>
                </a:solidFill>
                <a:latin typeface="Roboto" panose="02000000000000000000" pitchFamily="2" charset="0"/>
                <a:ea typeface="Roboto" panose="02000000000000000000" pitchFamily="2" charset="0"/>
              </a:rPr>
              <a:t>a</a:t>
            </a:r>
            <a:r>
              <a:rPr lang="en-US" sz="2600" b="1" i="0" dirty="0">
                <a:solidFill>
                  <a:srgbClr val="555555"/>
                </a:solidFill>
                <a:effectLst/>
                <a:latin typeface="Roboto" panose="02000000000000000000" pitchFamily="2" charset="0"/>
                <a:ea typeface="Roboto" panose="02000000000000000000" pitchFamily="2" charset="0"/>
              </a:rPr>
              <a:t>nd Sub-regional </a:t>
            </a:r>
            <a:r>
              <a:rPr lang="en-US" sz="2600" b="1" dirty="0">
                <a:solidFill>
                  <a:srgbClr val="555555"/>
                </a:solidFill>
                <a:latin typeface="Roboto" panose="02000000000000000000" pitchFamily="2" charset="0"/>
                <a:ea typeface="Roboto" panose="02000000000000000000" pitchFamily="2" charset="0"/>
              </a:rPr>
              <a:t>w</a:t>
            </a:r>
            <a:r>
              <a:rPr lang="en-US" sz="2600" b="1" i="0" dirty="0">
                <a:solidFill>
                  <a:srgbClr val="555555"/>
                </a:solidFill>
                <a:effectLst/>
                <a:latin typeface="Roboto" panose="02000000000000000000" pitchFamily="2" charset="0"/>
                <a:ea typeface="Roboto" panose="02000000000000000000" pitchFamily="2" charset="0"/>
              </a:rPr>
              <a:t>orkshop on implementation of the </a:t>
            </a:r>
            <a:br>
              <a:rPr lang="en-US" sz="2600" b="1" i="0" dirty="0">
                <a:solidFill>
                  <a:srgbClr val="555555"/>
                </a:solidFill>
                <a:effectLst/>
                <a:latin typeface="Roboto" panose="02000000000000000000" pitchFamily="2" charset="0"/>
                <a:ea typeface="Roboto" panose="02000000000000000000" pitchFamily="2" charset="0"/>
              </a:rPr>
            </a:br>
            <a:r>
              <a:rPr lang="en-US" sz="2600" b="1" i="0" dirty="0">
                <a:solidFill>
                  <a:srgbClr val="555555"/>
                </a:solidFill>
                <a:effectLst/>
                <a:latin typeface="Roboto" panose="02000000000000000000" pitchFamily="2" charset="0"/>
                <a:ea typeface="Roboto" panose="02000000000000000000" pitchFamily="2" charset="0"/>
              </a:rPr>
              <a:t>United Nations Integrated Geospatial Information Framework for the Southern Africa</a:t>
            </a:r>
          </a:p>
          <a:p>
            <a:pPr algn="ctr"/>
            <a:endParaRPr lang="en-US" sz="2600" b="1" dirty="0">
              <a:solidFill>
                <a:srgbClr val="555555"/>
              </a:solidFill>
              <a:latin typeface="Roboto" panose="02000000000000000000" pitchFamily="2" charset="0"/>
              <a:ea typeface="Roboto" panose="02000000000000000000" pitchFamily="2" charset="0"/>
            </a:endParaRPr>
          </a:p>
          <a:p>
            <a:pPr algn="ctr"/>
            <a:endParaRPr lang="en-US" sz="2600" b="1" i="0" dirty="0">
              <a:solidFill>
                <a:srgbClr val="555555"/>
              </a:solidFill>
              <a:effectLst/>
              <a:latin typeface="Roboto" panose="02000000000000000000" pitchFamily="2" charset="0"/>
              <a:ea typeface="Roboto" panose="02000000000000000000" pitchFamily="2" charset="0"/>
            </a:endParaRPr>
          </a:p>
          <a:p>
            <a:pPr algn="ctr"/>
            <a:r>
              <a:rPr lang="en-US" sz="2200" b="1" dirty="0">
                <a:solidFill>
                  <a:srgbClr val="009EDB"/>
                </a:solidFill>
                <a:latin typeface="Roboto" panose="02000000000000000000" pitchFamily="2" charset="0"/>
                <a:ea typeface="Roboto" panose="02000000000000000000" pitchFamily="2" charset="0"/>
              </a:rPr>
              <a:t>Maputo, Mozambique</a:t>
            </a:r>
          </a:p>
          <a:p>
            <a:pPr algn="ctr"/>
            <a:r>
              <a:rPr lang="en-US" sz="2200" b="1" i="0" dirty="0">
                <a:solidFill>
                  <a:srgbClr val="009EDB"/>
                </a:solidFill>
                <a:effectLst/>
                <a:latin typeface="Roboto" panose="02000000000000000000" pitchFamily="2" charset="0"/>
                <a:ea typeface="Roboto" panose="02000000000000000000" pitchFamily="2" charset="0"/>
              </a:rPr>
              <a:t>24-28 March 2025</a:t>
            </a:r>
            <a:endParaRPr lang="en-US" sz="2200" b="0" i="0" dirty="0">
              <a:solidFill>
                <a:srgbClr val="009EDB"/>
              </a:solidFill>
              <a:effectLst/>
              <a:latin typeface="Roboto" panose="02000000000000000000" pitchFamily="2" charset="0"/>
              <a:ea typeface="Roboto" panose="02000000000000000000" pitchFamily="2" charset="0"/>
            </a:endParaRPr>
          </a:p>
          <a:p>
            <a:pPr algn="ctr"/>
            <a:endParaRPr lang="en-US" sz="2600" dirty="0">
              <a:latin typeface="Roboto" panose="02000000000000000000" pitchFamily="2" charset="0"/>
              <a:ea typeface="Roboto" panose="02000000000000000000" pitchFamily="2" charset="0"/>
            </a:endParaRPr>
          </a:p>
        </p:txBody>
      </p:sp>
      <p:cxnSp>
        <p:nvCxnSpPr>
          <p:cNvPr id="4" name="Straight Connector 3">
            <a:extLst>
              <a:ext uri="{FF2B5EF4-FFF2-40B4-BE49-F238E27FC236}">
                <a16:creationId xmlns:a16="http://schemas.microsoft.com/office/drawing/2014/main" id="{E83FF012-7A5D-4C21-5742-F485407659AA}"/>
              </a:ext>
            </a:extLst>
          </p:cNvPr>
          <p:cNvCxnSpPr>
            <a:cxnSpLocks/>
          </p:cNvCxnSpPr>
          <p:nvPr/>
        </p:nvCxnSpPr>
        <p:spPr>
          <a:xfrm>
            <a:off x="0" y="5913798"/>
            <a:ext cx="12192000" cy="0"/>
          </a:xfrm>
          <a:prstGeom prst="line">
            <a:avLst/>
          </a:prstGeom>
          <a:ln w="76200">
            <a:solidFill>
              <a:srgbClr val="009E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852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430592" y="221834"/>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rPr>
              <a:t>Where does your country want to be in the next 5 years</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sp>
        <p:nvSpPr>
          <p:cNvPr id="5" name="Rectangle 4"/>
          <p:cNvSpPr/>
          <p:nvPr/>
        </p:nvSpPr>
        <p:spPr>
          <a:xfrm>
            <a:off x="707009" y="1813217"/>
            <a:ext cx="9954705" cy="1801904"/>
          </a:xfrm>
          <a:prstGeom prst="rect">
            <a:avLst/>
          </a:prstGeom>
        </p:spPr>
        <p:txBody>
          <a:bodyPr wrap="square">
            <a:spAutoFit/>
          </a:bodyPr>
          <a:lstStyle/>
          <a:p>
            <a:pPr algn="just">
              <a:lnSpc>
                <a:spcPts val="3359"/>
              </a:lnSpc>
              <a:defRPr/>
            </a:pPr>
            <a:r>
              <a:rPr lang="en-US" sz="2400" dirty="0">
                <a:latin typeface="Roboto" panose="02000000000000000000"/>
              </a:rPr>
              <a:t>The strategic objectives set for geospatial information management in Burundi come from the nine </a:t>
            </a:r>
            <a:r>
              <a:rPr lang="fr-FR" sz="2400" dirty="0" err="1">
                <a:latin typeface="Roboto" panose="02000000000000000000"/>
              </a:rPr>
              <a:t>strategic</a:t>
            </a:r>
            <a:r>
              <a:rPr lang="fr-FR" sz="2400" dirty="0">
                <a:latin typeface="Roboto" panose="02000000000000000000"/>
              </a:rPr>
              <a:t> </a:t>
            </a:r>
            <a:r>
              <a:rPr lang="fr-FR" sz="2400" dirty="0" err="1">
                <a:latin typeface="Roboto" panose="02000000000000000000"/>
              </a:rPr>
              <a:t>pathways</a:t>
            </a:r>
            <a:r>
              <a:rPr lang="fr-FR" sz="2400" dirty="0">
                <a:latin typeface="Roboto" panose="02000000000000000000"/>
              </a:rPr>
              <a:t> </a:t>
            </a:r>
            <a:r>
              <a:rPr lang="en-US" sz="2400" dirty="0">
                <a:latin typeface="Roboto" panose="02000000000000000000"/>
              </a:rPr>
              <a:t> (United Nations Integrated Geospatial Information Framework , UN-IGIF)</a:t>
            </a:r>
            <a:r>
              <a:rPr lang="en-US" sz="2400" dirty="0">
                <a:solidFill>
                  <a:srgbClr val="000000"/>
                </a:solidFill>
                <a:latin typeface="Roboto" panose="02000000000000000000"/>
                <a:ea typeface="Telegraf"/>
                <a:cs typeface="Telegraf"/>
                <a:sym typeface="Telegraf"/>
              </a:rPr>
              <a:t>:</a:t>
            </a:r>
          </a:p>
        </p:txBody>
      </p:sp>
    </p:spTree>
    <p:extLst>
      <p:ext uri="{BB962C8B-B14F-4D97-AF65-F5344CB8AC3E}">
        <p14:creationId xmlns:p14="http://schemas.microsoft.com/office/powerpoint/2010/main" val="108955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430592" y="221834"/>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rPr>
              <a:t>Where does your country want to be in the next 5 years</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pic>
        <p:nvPicPr>
          <p:cNvPr id="2" name="Image 1"/>
          <p:cNvPicPr>
            <a:picLocks noChangeAspect="1"/>
          </p:cNvPicPr>
          <p:nvPr/>
        </p:nvPicPr>
        <p:blipFill>
          <a:blip r:embed="rId2"/>
          <a:stretch>
            <a:fillRect/>
          </a:stretch>
        </p:blipFill>
        <p:spPr>
          <a:xfrm>
            <a:off x="1034733" y="1312858"/>
            <a:ext cx="10650436" cy="4477375"/>
          </a:xfrm>
          <a:prstGeom prst="rect">
            <a:avLst/>
          </a:prstGeom>
        </p:spPr>
      </p:pic>
    </p:spTree>
    <p:extLst>
      <p:ext uri="{BB962C8B-B14F-4D97-AF65-F5344CB8AC3E}">
        <p14:creationId xmlns:p14="http://schemas.microsoft.com/office/powerpoint/2010/main" val="692798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430592" y="221834"/>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rPr>
              <a:t>Where does your country want to be in the next 5 years</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pic>
        <p:nvPicPr>
          <p:cNvPr id="3" name="Image 2"/>
          <p:cNvPicPr>
            <a:picLocks noChangeAspect="1"/>
          </p:cNvPicPr>
          <p:nvPr/>
        </p:nvPicPr>
        <p:blipFill>
          <a:blip r:embed="rId2"/>
          <a:stretch>
            <a:fillRect/>
          </a:stretch>
        </p:blipFill>
        <p:spPr>
          <a:xfrm>
            <a:off x="637413" y="1476102"/>
            <a:ext cx="11446414" cy="4095139"/>
          </a:xfrm>
          <a:prstGeom prst="rect">
            <a:avLst/>
          </a:prstGeom>
        </p:spPr>
      </p:pic>
    </p:spTree>
    <p:extLst>
      <p:ext uri="{BB962C8B-B14F-4D97-AF65-F5344CB8AC3E}">
        <p14:creationId xmlns:p14="http://schemas.microsoft.com/office/powerpoint/2010/main" val="41218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430592" y="14440"/>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rPr>
              <a:t>Where does your country want to be in the next 5 years</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pic>
        <p:nvPicPr>
          <p:cNvPr id="2" name="Image 1"/>
          <p:cNvPicPr>
            <a:picLocks noChangeAspect="1"/>
          </p:cNvPicPr>
          <p:nvPr/>
        </p:nvPicPr>
        <p:blipFill>
          <a:blip r:embed="rId2"/>
          <a:stretch>
            <a:fillRect/>
          </a:stretch>
        </p:blipFill>
        <p:spPr>
          <a:xfrm>
            <a:off x="804124" y="1018838"/>
            <a:ext cx="10583752" cy="4820323"/>
          </a:xfrm>
          <a:prstGeom prst="rect">
            <a:avLst/>
          </a:prstGeom>
        </p:spPr>
      </p:pic>
    </p:spTree>
    <p:extLst>
      <p:ext uri="{BB962C8B-B14F-4D97-AF65-F5344CB8AC3E}">
        <p14:creationId xmlns:p14="http://schemas.microsoft.com/office/powerpoint/2010/main" val="2750057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430592" y="14440"/>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rPr>
              <a:t>Where does your country want to be in the next 5 years</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pic>
        <p:nvPicPr>
          <p:cNvPr id="4" name="Image 3"/>
          <p:cNvPicPr>
            <a:picLocks noChangeAspect="1"/>
          </p:cNvPicPr>
          <p:nvPr/>
        </p:nvPicPr>
        <p:blipFill>
          <a:blip r:embed="rId2"/>
          <a:stretch>
            <a:fillRect/>
          </a:stretch>
        </p:blipFill>
        <p:spPr>
          <a:xfrm>
            <a:off x="804124" y="1161733"/>
            <a:ext cx="10583752" cy="4534533"/>
          </a:xfrm>
          <a:prstGeom prst="rect">
            <a:avLst/>
          </a:prstGeom>
        </p:spPr>
      </p:pic>
    </p:spTree>
    <p:extLst>
      <p:ext uri="{BB962C8B-B14F-4D97-AF65-F5344CB8AC3E}">
        <p14:creationId xmlns:p14="http://schemas.microsoft.com/office/powerpoint/2010/main" val="152706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430592" y="14440"/>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rPr>
              <a:t>Where does your country want to be in the next 5 years</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pic>
        <p:nvPicPr>
          <p:cNvPr id="2" name="Image 1"/>
          <p:cNvPicPr>
            <a:picLocks noChangeAspect="1"/>
          </p:cNvPicPr>
          <p:nvPr/>
        </p:nvPicPr>
        <p:blipFill>
          <a:blip r:embed="rId2"/>
          <a:stretch>
            <a:fillRect/>
          </a:stretch>
        </p:blipFill>
        <p:spPr>
          <a:xfrm>
            <a:off x="518335" y="947853"/>
            <a:ext cx="10284784" cy="4865731"/>
          </a:xfrm>
          <a:prstGeom prst="rect">
            <a:avLst/>
          </a:prstGeom>
        </p:spPr>
      </p:pic>
    </p:spTree>
    <p:extLst>
      <p:ext uri="{BB962C8B-B14F-4D97-AF65-F5344CB8AC3E}">
        <p14:creationId xmlns:p14="http://schemas.microsoft.com/office/powerpoint/2010/main" val="1845897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430592" y="14440"/>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rPr>
              <a:t>Where does your country want to be in the next 5 years</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pic>
        <p:nvPicPr>
          <p:cNvPr id="3" name="Image 2"/>
          <p:cNvPicPr>
            <a:picLocks noChangeAspect="1"/>
          </p:cNvPicPr>
          <p:nvPr/>
        </p:nvPicPr>
        <p:blipFill>
          <a:blip r:embed="rId2"/>
          <a:stretch>
            <a:fillRect/>
          </a:stretch>
        </p:blipFill>
        <p:spPr>
          <a:xfrm>
            <a:off x="513571" y="1036432"/>
            <a:ext cx="10553497" cy="4781490"/>
          </a:xfrm>
          <a:prstGeom prst="rect">
            <a:avLst/>
          </a:prstGeom>
        </p:spPr>
      </p:pic>
    </p:spTree>
    <p:extLst>
      <p:ext uri="{BB962C8B-B14F-4D97-AF65-F5344CB8AC3E}">
        <p14:creationId xmlns:p14="http://schemas.microsoft.com/office/powerpoint/2010/main" val="118595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57505"/>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What do you see as the </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main challenges in your country to get to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this ‘ideal’ situation in the next 5 years </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sp>
        <p:nvSpPr>
          <p:cNvPr id="2" name="Rectangle 1"/>
          <p:cNvSpPr/>
          <p:nvPr/>
        </p:nvSpPr>
        <p:spPr>
          <a:xfrm>
            <a:off x="584462" y="2366128"/>
            <a:ext cx="11224080" cy="2602764"/>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2000" dirty="0">
                <a:solidFill>
                  <a:srgbClr val="111111"/>
                </a:solidFill>
                <a:latin typeface="Roboto" panose="02000000000000000000"/>
                <a:ea typeface="Calibri" panose="020F0502020204030204" pitchFamily="34" charset="0"/>
                <a:cs typeface="Arial" panose="020B0604020202020204" pitchFamily="34" charset="0"/>
              </a:rPr>
              <a:t>Limited  skills  in geospatial information management  to meet the needs of the sector.</a:t>
            </a:r>
          </a:p>
          <a:p>
            <a:pPr marL="285750" indent="-285750" algn="just">
              <a:lnSpc>
                <a:spcPct val="107000"/>
              </a:lnSpc>
              <a:spcAft>
                <a:spcPts val="800"/>
              </a:spcAft>
              <a:buFont typeface="Wingdings" panose="05000000000000000000" pitchFamily="2" charset="2"/>
              <a:buChar char="q"/>
            </a:pPr>
            <a:r>
              <a:rPr lang="en-US" sz="2000" dirty="0">
                <a:latin typeface="Roboto" panose="02000000000000000000"/>
                <a:cs typeface="Arial" panose="020B0604020202020204" pitchFamily="34" charset="0"/>
              </a:rPr>
              <a:t>Weak technical, human and financial capacity limiting geospatial information operations.</a:t>
            </a:r>
          </a:p>
          <a:p>
            <a:pPr marL="285750" indent="-285750" algn="just">
              <a:lnSpc>
                <a:spcPct val="107000"/>
              </a:lnSpc>
              <a:spcAft>
                <a:spcPts val="800"/>
              </a:spcAft>
              <a:buFont typeface="Wingdings" panose="05000000000000000000" pitchFamily="2" charset="2"/>
              <a:buChar char="q"/>
            </a:pPr>
            <a:r>
              <a:rPr lang="en-US" sz="2000" dirty="0">
                <a:latin typeface="Roboto" panose="02000000000000000000"/>
                <a:cs typeface="Arial" panose="020B0604020202020204" pitchFamily="34" charset="0"/>
              </a:rPr>
              <a:t>Chronic underfunding of Geospatial Information, dependent on external funding, leading to constant difficulties in the acquisition, storage and dissemination of Geospatial information.</a:t>
            </a:r>
            <a:endParaRPr lang="fr-FR" sz="2000" dirty="0">
              <a:effectLst/>
              <a:latin typeface="Roboto" panose="0200000000000000000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22562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57505"/>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What do you see as the </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main challenges in your country to get to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this ‘ideal’ situation in the next 5 years </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sp>
        <p:nvSpPr>
          <p:cNvPr id="2" name="Rectangle 1"/>
          <p:cNvSpPr/>
          <p:nvPr/>
        </p:nvSpPr>
        <p:spPr>
          <a:xfrm>
            <a:off x="895546" y="2366129"/>
            <a:ext cx="8248454" cy="397738"/>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q"/>
            </a:pPr>
            <a:endParaRPr lang="fr-FR" sz="2000"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Rectangle 2"/>
          <p:cNvSpPr/>
          <p:nvPr/>
        </p:nvSpPr>
        <p:spPr>
          <a:xfrm>
            <a:off x="565608" y="2064471"/>
            <a:ext cx="11242934" cy="2031325"/>
          </a:xfrm>
          <a:prstGeom prst="rect">
            <a:avLst/>
          </a:prstGeom>
        </p:spPr>
        <p:txBody>
          <a:bodyPr wrap="square">
            <a:spAutoFit/>
          </a:bodyPr>
          <a:lstStyle/>
          <a:p>
            <a:pPr marL="285750" indent="-285750">
              <a:buFont typeface="Wingdings" panose="05000000000000000000" pitchFamily="2" charset="2"/>
              <a:buChar char="q"/>
            </a:pPr>
            <a:r>
              <a:rPr lang="en-US" dirty="0">
                <a:solidFill>
                  <a:srgbClr val="111111"/>
                </a:solidFill>
                <a:latin typeface="Roboto" panose="02000000000000000000"/>
              </a:rPr>
              <a:t>Lack of structured and managed operational data according to industry standards in some departments and agencies, compromising their ability to effectively plan and execute their missions.</a:t>
            </a:r>
          </a:p>
          <a:p>
            <a:pPr marL="285750" indent="-285750">
              <a:buFont typeface="Wingdings" panose="05000000000000000000" pitchFamily="2" charset="2"/>
              <a:buChar char="q"/>
            </a:pPr>
            <a:r>
              <a:rPr lang="en-US" dirty="0">
                <a:latin typeface="Roboto" panose="02000000000000000000"/>
              </a:rPr>
              <a:t>Difficulty in accessing centralized geospatial data at the Geomatics Center of Burundi due to the lack of digital tools to facilitate sharing, and non-updated and non-standardized data compromising their usefulness and relevance.</a:t>
            </a:r>
          </a:p>
          <a:p>
            <a:pPr marL="285750" indent="-285750">
              <a:buFont typeface="Wingdings" panose="05000000000000000000" pitchFamily="2" charset="2"/>
              <a:buChar char="q"/>
            </a:pPr>
            <a:r>
              <a:rPr lang="en-US" dirty="0">
                <a:latin typeface="Roboto" panose="02000000000000000000"/>
              </a:rPr>
              <a:t>Risks related to the insufficient integration of geospatial technologies</a:t>
            </a:r>
            <a:endParaRPr lang="fr-FR" dirty="0">
              <a:latin typeface="Roboto" panose="02000000000000000000"/>
            </a:endParaRPr>
          </a:p>
        </p:txBody>
      </p:sp>
    </p:spTree>
    <p:extLst>
      <p:ext uri="{BB962C8B-B14F-4D97-AF65-F5344CB8AC3E}">
        <p14:creationId xmlns:p14="http://schemas.microsoft.com/office/powerpoint/2010/main" val="3087684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0BC8-7CB6-528E-01D4-A1895DE0B23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FD16EA4-2F02-0E49-40F9-564B0F8B2F63}"/>
              </a:ext>
            </a:extLst>
          </p:cNvPr>
          <p:cNvSpPr txBox="1"/>
          <p:nvPr/>
        </p:nvSpPr>
        <p:spPr>
          <a:xfrm>
            <a:off x="383458" y="457505"/>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Opportunities</a:t>
            </a:r>
            <a:endPar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endParaRPr>
          </a:p>
        </p:txBody>
      </p:sp>
      <p:sp>
        <p:nvSpPr>
          <p:cNvPr id="2" name="Rectangle 1"/>
          <p:cNvSpPr/>
          <p:nvPr/>
        </p:nvSpPr>
        <p:spPr>
          <a:xfrm>
            <a:off x="84841" y="1395168"/>
            <a:ext cx="11472421" cy="3693319"/>
          </a:xfrm>
          <a:prstGeom prst="rect">
            <a:avLst/>
          </a:prstGeom>
        </p:spPr>
        <p:txBody>
          <a:bodyPr wrap="square">
            <a:spAutoFit/>
          </a:bodyPr>
          <a:lstStyle/>
          <a:p>
            <a:pPr marL="285750" indent="-285750" algn="just">
              <a:buFont typeface="Wingdings" panose="05000000000000000000" pitchFamily="2" charset="2"/>
              <a:buChar char="q"/>
            </a:pPr>
            <a:r>
              <a:rPr lang="en-US" dirty="0">
                <a:solidFill>
                  <a:srgbClr val="111111"/>
                </a:solidFill>
                <a:latin typeface="Roboto" panose="02000000000000000000"/>
              </a:rPr>
              <a:t>Existence of a solid institutional and governance framework through the National Geomatics Center, promoting effective coordination of the geospatial information at the national level.</a:t>
            </a:r>
            <a:endParaRPr lang="en-US" dirty="0">
              <a:latin typeface="Roboto" panose="02000000000000000000"/>
            </a:endParaRPr>
          </a:p>
          <a:p>
            <a:pPr marL="285750" indent="-285750" algn="just">
              <a:buFont typeface="Wingdings" panose="05000000000000000000" pitchFamily="2" charset="2"/>
              <a:buChar char="q"/>
            </a:pPr>
            <a:r>
              <a:rPr lang="en-US" dirty="0">
                <a:solidFill>
                  <a:srgbClr val="111111"/>
                </a:solidFill>
                <a:latin typeface="Roboto" panose="02000000000000000000"/>
              </a:rPr>
              <a:t>Establishment of legal bases for the coordination of geospatial information management, in particular with the National Commission on </a:t>
            </a:r>
            <a:r>
              <a:rPr lang="en-US" dirty="0" err="1">
                <a:solidFill>
                  <a:srgbClr val="111111"/>
                </a:solidFill>
                <a:latin typeface="Roboto" panose="02000000000000000000"/>
              </a:rPr>
              <a:t>Toponymy</a:t>
            </a:r>
            <a:r>
              <a:rPr lang="en-US" dirty="0">
                <a:solidFill>
                  <a:srgbClr val="111111"/>
                </a:solidFill>
                <a:latin typeface="Roboto" panose="02000000000000000000"/>
              </a:rPr>
              <a:t> and the application of the geomatics visa for the validation of geomatics projects.</a:t>
            </a:r>
          </a:p>
          <a:p>
            <a:pPr marL="285750" indent="-285750" algn="just">
              <a:buFont typeface="Wingdings" panose="05000000000000000000" pitchFamily="2" charset="2"/>
              <a:buChar char="q"/>
            </a:pPr>
            <a:r>
              <a:rPr lang="en-US" dirty="0">
                <a:latin typeface="Roboto" panose="02000000000000000000"/>
              </a:rPr>
              <a:t>Active communication on geospatial information through awareness-raising programs broadcast on National television and capacity building and institutional stakeholder outreach initiatives by the National Geomatics Center.</a:t>
            </a:r>
          </a:p>
          <a:p>
            <a:pPr marL="285750" indent="-285750" algn="just">
              <a:buFont typeface="Wingdings" panose="05000000000000000000" pitchFamily="2" charset="2"/>
              <a:buChar char="q"/>
            </a:pPr>
            <a:r>
              <a:rPr lang="en-US" dirty="0">
                <a:latin typeface="Roboto" panose="02000000000000000000"/>
              </a:rPr>
              <a:t>Creation of GIS units within ministries and agencies, promoting harmonized management of geospatial data and strengthening geospatial information governance.</a:t>
            </a:r>
          </a:p>
          <a:p>
            <a:pPr marL="285750" indent="-285750" algn="just">
              <a:buFont typeface="Wingdings" panose="05000000000000000000" pitchFamily="2" charset="2"/>
              <a:buChar char="q"/>
            </a:pPr>
            <a:r>
              <a:rPr lang="en-US" dirty="0">
                <a:latin typeface="Roboto" panose="02000000000000000000"/>
              </a:rPr>
              <a:t>Alignment of geospatial information with Burundi's priority public policies, ensuring effective use of geospatial information in decision-making and planning.</a:t>
            </a:r>
            <a:endParaRPr lang="fr-FR" dirty="0">
              <a:latin typeface="Roboto" panose="02000000000000000000"/>
            </a:endParaRPr>
          </a:p>
        </p:txBody>
      </p:sp>
    </p:spTree>
    <p:extLst>
      <p:ext uri="{BB962C8B-B14F-4D97-AF65-F5344CB8AC3E}">
        <p14:creationId xmlns:p14="http://schemas.microsoft.com/office/powerpoint/2010/main" val="1544027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B8AE-ED75-A96E-27C1-697376A5DBD0}"/>
              </a:ext>
            </a:extLst>
          </p:cNvPr>
          <p:cNvSpPr>
            <a:spLocks noGrp="1"/>
          </p:cNvSpPr>
          <p:nvPr>
            <p:ph type="title"/>
          </p:nvPr>
        </p:nvSpPr>
        <p:spPr/>
        <p:txBody>
          <a:bodyPr/>
          <a:lstStyle/>
          <a:p>
            <a:r>
              <a:rPr lang="en-US" sz="3600" b="1" dirty="0">
                <a:solidFill>
                  <a:schemeClr val="tx1">
                    <a:lumMod val="50000"/>
                    <a:lumOff val="50000"/>
                  </a:schemeClr>
                </a:solidFill>
              </a:rPr>
              <a:t>Country Report</a:t>
            </a:r>
            <a:br>
              <a:rPr lang="en-US" sz="3600" b="1" dirty="0">
                <a:solidFill>
                  <a:schemeClr val="tx1">
                    <a:lumMod val="50000"/>
                    <a:lumOff val="50000"/>
                  </a:schemeClr>
                </a:solidFill>
              </a:rPr>
            </a:br>
            <a:r>
              <a:rPr lang="en-US" sz="3600" b="1" dirty="0">
                <a:solidFill>
                  <a:schemeClr val="tx1">
                    <a:lumMod val="50000"/>
                    <a:lumOff val="50000"/>
                  </a:schemeClr>
                </a:solidFill>
              </a:rPr>
              <a:t>(Order of Presentation)</a:t>
            </a:r>
          </a:p>
        </p:txBody>
      </p:sp>
      <p:sp>
        <p:nvSpPr>
          <p:cNvPr id="3" name="Content Placeholder 2">
            <a:extLst>
              <a:ext uri="{FF2B5EF4-FFF2-40B4-BE49-F238E27FC236}">
                <a16:creationId xmlns:a16="http://schemas.microsoft.com/office/drawing/2014/main" id="{8AFF0B91-EE77-AA28-CEFC-BC0F5E9F12F7}"/>
              </a:ext>
            </a:extLst>
          </p:cNvPr>
          <p:cNvSpPr>
            <a:spLocks noGrp="1"/>
          </p:cNvSpPr>
          <p:nvPr>
            <p:ph idx="1"/>
          </p:nvPr>
        </p:nvSpPr>
        <p:spPr>
          <a:xfrm>
            <a:off x="609600" y="1600202"/>
            <a:ext cx="10972800" cy="4148288"/>
          </a:xfrm>
        </p:spPr>
        <p:txBody>
          <a:bodyPr/>
          <a:lstStyle/>
          <a:p>
            <a:pPr marL="457200" indent="-457200">
              <a:buFont typeface="+mj-lt"/>
              <a:buAutoNum type="arabicPeriod"/>
            </a:pPr>
            <a:r>
              <a:rPr lang="en-US" sz="2400" b="1" dirty="0">
                <a:solidFill>
                  <a:schemeClr val="tx1">
                    <a:lumMod val="50000"/>
                    <a:lumOff val="50000"/>
                  </a:schemeClr>
                </a:solidFill>
              </a:rPr>
              <a:t>Burundi</a:t>
            </a:r>
          </a:p>
          <a:p>
            <a:pPr marL="457200" indent="-457200">
              <a:buFont typeface="+mj-lt"/>
              <a:buAutoNum type="arabicPeriod"/>
            </a:pPr>
            <a:r>
              <a:rPr lang="en-US" sz="2400" b="1" dirty="0">
                <a:solidFill>
                  <a:schemeClr val="tx1">
                    <a:lumMod val="50000"/>
                    <a:lumOff val="50000"/>
                  </a:schemeClr>
                </a:solidFill>
              </a:rPr>
              <a:t>Cameroon</a:t>
            </a:r>
          </a:p>
          <a:p>
            <a:pPr marL="457200" indent="-457200">
              <a:buFont typeface="+mj-lt"/>
              <a:buAutoNum type="arabicPeriod"/>
            </a:pPr>
            <a:r>
              <a:rPr lang="en-US" sz="2400" b="1" dirty="0">
                <a:solidFill>
                  <a:schemeClr val="tx1">
                    <a:lumMod val="50000"/>
                    <a:lumOff val="50000"/>
                  </a:schemeClr>
                </a:solidFill>
              </a:rPr>
              <a:t>Comoros</a:t>
            </a:r>
          </a:p>
          <a:p>
            <a:pPr marL="457200" indent="-457200">
              <a:buFont typeface="+mj-lt"/>
              <a:buAutoNum type="arabicPeriod"/>
            </a:pPr>
            <a:r>
              <a:rPr lang="en-US" sz="2400" b="1" i="0" u="none" strike="noStrike" baseline="0" dirty="0">
                <a:solidFill>
                  <a:schemeClr val="tx1">
                    <a:lumMod val="50000"/>
                    <a:lumOff val="50000"/>
                  </a:schemeClr>
                </a:solidFill>
              </a:rPr>
              <a:t>Eswatini</a:t>
            </a:r>
          </a:p>
          <a:p>
            <a:pPr marL="457200" indent="-457200">
              <a:buFont typeface="+mj-lt"/>
              <a:buAutoNum type="arabicPeriod"/>
            </a:pPr>
            <a:r>
              <a:rPr lang="en-US" sz="2400" b="1" i="0" u="none" strike="noStrike" baseline="0" dirty="0">
                <a:solidFill>
                  <a:schemeClr val="tx1">
                    <a:lumMod val="50000"/>
                    <a:lumOff val="50000"/>
                  </a:schemeClr>
                </a:solidFill>
              </a:rPr>
              <a:t>Lesotho</a:t>
            </a:r>
          </a:p>
          <a:p>
            <a:pPr marL="457200" indent="-457200">
              <a:buFont typeface="+mj-lt"/>
              <a:buAutoNum type="arabicPeriod"/>
            </a:pPr>
            <a:r>
              <a:rPr lang="en-US" sz="2400" b="1" i="0" u="none" strike="noStrike" baseline="0" dirty="0">
                <a:solidFill>
                  <a:schemeClr val="tx1">
                    <a:lumMod val="50000"/>
                    <a:lumOff val="50000"/>
                  </a:schemeClr>
                </a:solidFill>
              </a:rPr>
              <a:t>Malawi</a:t>
            </a:r>
          </a:p>
          <a:p>
            <a:pPr marL="457200" indent="-457200">
              <a:buFont typeface="+mj-lt"/>
              <a:buAutoNum type="arabicPeriod"/>
            </a:pPr>
            <a:r>
              <a:rPr lang="en-US" sz="2400" b="1" i="0" u="none" strike="noStrike" baseline="0" dirty="0">
                <a:solidFill>
                  <a:schemeClr val="tx1">
                    <a:lumMod val="50000"/>
                    <a:lumOff val="50000"/>
                  </a:schemeClr>
                </a:solidFill>
              </a:rPr>
              <a:t>Mozambique</a:t>
            </a:r>
          </a:p>
          <a:p>
            <a:pPr marL="457200" indent="-457200">
              <a:buFont typeface="+mj-lt"/>
              <a:buAutoNum type="arabicPeriod"/>
            </a:pPr>
            <a:r>
              <a:rPr lang="en-US" sz="2400" b="1" i="0" u="none" strike="noStrike" baseline="0" dirty="0">
                <a:solidFill>
                  <a:schemeClr val="tx1">
                    <a:lumMod val="50000"/>
                    <a:lumOff val="50000"/>
                  </a:schemeClr>
                </a:solidFill>
              </a:rPr>
              <a:t>South Africa</a:t>
            </a:r>
          </a:p>
          <a:p>
            <a:pPr marL="457200" indent="-457200">
              <a:buFont typeface="+mj-lt"/>
              <a:buAutoNum type="arabicPeriod"/>
            </a:pPr>
            <a:r>
              <a:rPr lang="en-US" sz="2400" b="1" i="0" u="none" strike="noStrike" baseline="0" dirty="0">
                <a:solidFill>
                  <a:schemeClr val="tx1">
                    <a:lumMod val="50000"/>
                    <a:lumOff val="50000"/>
                  </a:schemeClr>
                </a:solidFill>
              </a:rPr>
              <a:t>Zimbabwe </a:t>
            </a:r>
          </a:p>
          <a:p>
            <a:pPr marL="0" indent="0">
              <a:buNone/>
            </a:pP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808062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1284358"/>
            <a:ext cx="11425084" cy="2923877"/>
          </a:xfrm>
          <a:prstGeom prst="rect">
            <a:avLst/>
          </a:prstGeom>
          <a:noFill/>
        </p:spPr>
        <p:txBody>
          <a:bodyPr wrap="square" rtlCol="0">
            <a:spAutoFit/>
          </a:bodyPr>
          <a:lstStyle/>
          <a:p>
            <a:pPr algn="ctr"/>
            <a:r>
              <a:rPr lang="en-US" sz="4200" b="1" i="0" dirty="0">
                <a:solidFill>
                  <a:srgbClr val="555555"/>
                </a:solidFill>
                <a:effectLst/>
                <a:latin typeface="Roboto" panose="02000000000000000000" pitchFamily="2" charset="0"/>
                <a:ea typeface="Roboto" panose="02000000000000000000" pitchFamily="2" charset="0"/>
              </a:rPr>
              <a:t>CAMEROON </a:t>
            </a:r>
          </a:p>
          <a:p>
            <a:pPr algn="ctr"/>
            <a:endParaRPr lang="en-US" sz="4200" b="1" dirty="0">
              <a:solidFill>
                <a:srgbClr val="555555"/>
              </a:solidFill>
              <a:latin typeface="Roboto" panose="02000000000000000000" pitchFamily="2" charset="0"/>
              <a:ea typeface="Roboto" panose="02000000000000000000" pitchFamily="2" charset="0"/>
            </a:endParaRPr>
          </a:p>
          <a:p>
            <a:pPr algn="ctr"/>
            <a:endParaRPr lang="en-US" sz="4200" b="1" i="0" dirty="0">
              <a:solidFill>
                <a:srgbClr val="555555"/>
              </a:solidFill>
              <a:effectLst/>
              <a:latin typeface="Roboto" panose="02000000000000000000" pitchFamily="2" charset="0"/>
              <a:ea typeface="Roboto" panose="02000000000000000000" pitchFamily="2" charset="0"/>
            </a:endParaRPr>
          </a:p>
          <a:p>
            <a:pPr algn="ctr"/>
            <a:r>
              <a:rPr lang="en-US" sz="3200" b="1" i="0" dirty="0">
                <a:solidFill>
                  <a:srgbClr val="009EDB"/>
                </a:solidFill>
                <a:effectLst/>
                <a:latin typeface="Roboto" panose="02000000000000000000" pitchFamily="2" charset="0"/>
                <a:ea typeface="Roboto" panose="02000000000000000000" pitchFamily="2" charset="0"/>
              </a:rPr>
              <a:t>NATIONAL INSTITUTE OF CARTOGRAPHY</a:t>
            </a:r>
            <a:endParaRPr lang="en-US" sz="3200" b="0" i="0" dirty="0">
              <a:solidFill>
                <a:srgbClr val="009EDB"/>
              </a:solidFill>
              <a:effectLst/>
              <a:latin typeface="Roboto" panose="02000000000000000000" pitchFamily="2" charset="0"/>
              <a:ea typeface="Roboto" panose="02000000000000000000" pitchFamily="2" charset="0"/>
            </a:endParaRPr>
          </a:p>
          <a:p>
            <a:pPr algn="ctr"/>
            <a:endParaRPr lang="en-US" sz="2600" dirty="0">
              <a:latin typeface="Roboto" panose="02000000000000000000" pitchFamily="2" charset="0"/>
              <a:ea typeface="Roboto" panose="02000000000000000000" pitchFamily="2" charset="0"/>
            </a:endParaRPr>
          </a:p>
        </p:txBody>
      </p:sp>
      <p:pic>
        <p:nvPicPr>
          <p:cNvPr id="3" name="Picture 9">
            <a:extLst>
              <a:ext uri="{FF2B5EF4-FFF2-40B4-BE49-F238E27FC236}">
                <a16:creationId xmlns:a16="http://schemas.microsoft.com/office/drawing/2014/main" id="{8DC57FA9-7C35-4B92-3A76-BB4D831272E2}"/>
              </a:ext>
            </a:extLst>
          </p:cNvPr>
          <p:cNvPicPr>
            <a:picLocks noChangeAspect="1" noChangeArrowheads="1"/>
          </p:cNvPicPr>
          <p:nvPr/>
        </p:nvPicPr>
        <p:blipFill>
          <a:blip r:embed="rId2" cstate="print"/>
          <a:srcRect/>
          <a:stretch>
            <a:fillRect/>
          </a:stretch>
        </p:blipFill>
        <p:spPr bwMode="auto">
          <a:xfrm>
            <a:off x="9603070" y="2898176"/>
            <a:ext cx="1303766" cy="1310059"/>
          </a:xfrm>
          <a:prstGeom prst="rect">
            <a:avLst/>
          </a:prstGeom>
          <a:noFill/>
          <a:ln w="9525">
            <a:noFill/>
            <a:miter lim="800000"/>
            <a:headEnd/>
            <a:tailEnd/>
          </a:ln>
        </p:spPr>
      </p:pic>
      <p:pic>
        <p:nvPicPr>
          <p:cNvPr id="5" name="Image 4">
            <a:extLst>
              <a:ext uri="{FF2B5EF4-FFF2-40B4-BE49-F238E27FC236}">
                <a16:creationId xmlns:a16="http://schemas.microsoft.com/office/drawing/2014/main" id="{D9FF883D-1C54-A9C7-23D3-712449FE6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4458" y="1980726"/>
            <a:ext cx="1751705" cy="1188436"/>
          </a:xfrm>
          <a:prstGeom prst="rect">
            <a:avLst/>
          </a:prstGeom>
        </p:spPr>
      </p:pic>
      <p:sp>
        <p:nvSpPr>
          <p:cNvPr id="2" name="TextBox 1"/>
          <p:cNvSpPr txBox="1"/>
          <p:nvPr/>
        </p:nvSpPr>
        <p:spPr>
          <a:xfrm>
            <a:off x="2699133" y="4373696"/>
            <a:ext cx="6903937" cy="523220"/>
          </a:xfrm>
          <a:prstGeom prst="rect">
            <a:avLst/>
          </a:prstGeom>
          <a:noFill/>
        </p:spPr>
        <p:txBody>
          <a:bodyPr wrap="square" rtlCol="0">
            <a:spAutoFit/>
          </a:bodyPr>
          <a:lstStyle/>
          <a:p>
            <a:pPr algn="ctr"/>
            <a:r>
              <a:rPr lang="fr-FR" sz="2800" b="1" dirty="0"/>
              <a:t>Fernand Guy ISSERI</a:t>
            </a:r>
          </a:p>
        </p:txBody>
      </p:sp>
    </p:spTree>
    <p:extLst>
      <p:ext uri="{BB962C8B-B14F-4D97-AF65-F5344CB8AC3E}">
        <p14:creationId xmlns:p14="http://schemas.microsoft.com/office/powerpoint/2010/main" val="265670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a:extLst>
              <a:ext uri="{FF2B5EF4-FFF2-40B4-BE49-F238E27FC236}">
                <a16:creationId xmlns:a16="http://schemas.microsoft.com/office/drawing/2014/main" id="{2686F553-4D93-5EDF-974A-547816FE0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346" y="316866"/>
            <a:ext cx="3816424" cy="5401861"/>
          </a:xfrm>
          <a:prstGeom prst="rect">
            <a:avLst/>
          </a:prstGeom>
          <a:ln>
            <a:solidFill>
              <a:schemeClr val="accent1">
                <a:shade val="50000"/>
              </a:schemeClr>
            </a:solidFill>
          </a:ln>
        </p:spPr>
      </p:pic>
      <p:pic>
        <p:nvPicPr>
          <p:cNvPr id="5" name="Image 2">
            <a:extLst>
              <a:ext uri="{FF2B5EF4-FFF2-40B4-BE49-F238E27FC236}">
                <a16:creationId xmlns:a16="http://schemas.microsoft.com/office/drawing/2014/main" id="{522CDD64-5FBA-E6C7-7C23-3972F1DFC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7058" y="316867"/>
            <a:ext cx="3816052" cy="5401861"/>
          </a:xfrm>
          <a:prstGeom prst="rect">
            <a:avLst/>
          </a:prstGeom>
          <a:ln>
            <a:solidFill>
              <a:schemeClr val="accent1">
                <a:shade val="50000"/>
              </a:schemeClr>
            </a:solidFill>
          </a:ln>
        </p:spPr>
      </p:pic>
    </p:spTree>
    <p:extLst>
      <p:ext uri="{BB962C8B-B14F-4D97-AF65-F5344CB8AC3E}">
        <p14:creationId xmlns:p14="http://schemas.microsoft.com/office/powerpoint/2010/main" val="2623078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13437"/>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Where are you today as a country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on</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 enhancing geospatial information?</a:t>
            </a:r>
          </a:p>
        </p:txBody>
      </p:sp>
      <p:sp>
        <p:nvSpPr>
          <p:cNvPr id="2" name="Rectangle 1">
            <a:extLst>
              <a:ext uri="{FF2B5EF4-FFF2-40B4-BE49-F238E27FC236}">
                <a16:creationId xmlns:a16="http://schemas.microsoft.com/office/drawing/2014/main" id="{D35F3BE5-2258-40BD-06FE-C5BC3DB5BE69}"/>
              </a:ext>
            </a:extLst>
          </p:cNvPr>
          <p:cNvSpPr/>
          <p:nvPr/>
        </p:nvSpPr>
        <p:spPr>
          <a:xfrm>
            <a:off x="664502" y="1344057"/>
            <a:ext cx="11144040" cy="44177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chemeClr val="tx1"/>
                </a:solidFill>
              </a:rPr>
              <a: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CAP has not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yet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been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formally</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adopted</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by the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Government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latin typeface="Roboto" panose="02000000000000000000" pitchFamily="2" charset="0"/>
                <a:ea typeface="Roboto" panose="02000000000000000000" pitchFamily="2" charset="0"/>
              </a:rPr>
              <a: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It was not the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subject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a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formal</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order</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from the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Government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US" sz="2800" dirty="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2800" dirty="0">
                <a:solidFill>
                  <a:schemeClr val="tx1"/>
                </a:solidFill>
                <a:latin typeface="Roboto" panose="02000000000000000000" pitchFamily="2" charset="0"/>
                <a:ea typeface="Roboto" panose="02000000000000000000" pitchFamily="2" charset="0"/>
              </a:rPr>
              <a:t>…</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Does</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not have the support of my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hierarchy</a:t>
            </a:r>
            <a:endPar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2800" dirty="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2800" dirty="0">
                <a:solidFill>
                  <a:schemeClr val="tx1"/>
                </a:solidFill>
              </a:rPr>
              <a:t>…</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are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considering</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implementing</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some</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partways</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within</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framework</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the National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Statistical</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Information System (SNIS)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projects</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which the Institute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stakeholder.</a:t>
            </a:r>
            <a:endParaRPr lang="en-US" sz="2800" dirty="0">
              <a:solidFill>
                <a:schemeClr val="tx1"/>
              </a:solidFill>
            </a:endParaRPr>
          </a:p>
          <a:p>
            <a:pPr marL="285750" indent="-285750" algn="ctr">
              <a:buFont typeface="Arial" panose="020B0604020202020204" pitchFamily="34" charset="0"/>
              <a:buChar char="•"/>
            </a:pPr>
            <a:endParaRPr lang="en-US" sz="2800" dirty="0">
              <a:solidFill>
                <a:schemeClr val="tx1"/>
              </a:solidFill>
            </a:endParaRPr>
          </a:p>
        </p:txBody>
      </p:sp>
    </p:spTree>
    <p:extLst>
      <p:ext uri="{BB962C8B-B14F-4D97-AF65-F5344CB8AC3E}">
        <p14:creationId xmlns:p14="http://schemas.microsoft.com/office/powerpoint/2010/main" val="524184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57505"/>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rPr>
              <a:t>Where does your country want to be in the next 5 years</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sp>
        <p:nvSpPr>
          <p:cNvPr id="3" name="Rectangle 2">
            <a:extLst>
              <a:ext uri="{FF2B5EF4-FFF2-40B4-BE49-F238E27FC236}">
                <a16:creationId xmlns:a16="http://schemas.microsoft.com/office/drawing/2014/main" id="{54D01CC4-D934-AE42-DBA2-8D9504D7182E}"/>
              </a:ext>
            </a:extLst>
          </p:cNvPr>
          <p:cNvSpPr/>
          <p:nvPr/>
        </p:nvSpPr>
        <p:spPr>
          <a:xfrm>
            <a:off x="835677" y="1295904"/>
            <a:ext cx="10476237" cy="42873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200" dirty="0">
                <a:solidFill>
                  <a:schemeClr val="tx1">
                    <a:lumMod val="50000"/>
                    <a:lumOff val="50000"/>
                  </a:schemeClr>
                </a:solidFill>
              </a:rPr>
              <a:t>…</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Good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governance</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3200" dirty="0">
              <a:solidFill>
                <a:schemeClr val="tx1">
                  <a:lumMod val="50000"/>
                  <a:lumOff val="50000"/>
                </a:schemeClr>
              </a:solidFill>
            </a:endParaRPr>
          </a:p>
          <a:p>
            <a:pPr marL="285750" indent="-285750">
              <a:buFont typeface="Arial" panose="020B0604020202020204" pitchFamily="34" charset="0"/>
              <a:buChar char="•"/>
            </a:pPr>
            <a:r>
              <a:rPr lang="en-US" sz="3200" dirty="0">
                <a:solidFill>
                  <a:schemeClr val="tx1">
                    <a:lumMod val="50000"/>
                    <a:lumOff val="50000"/>
                  </a:schemeClr>
                </a:solidFill>
                <a:latin typeface="Roboto" panose="02000000000000000000" pitchFamily="2" charset="0"/>
                <a:ea typeface="Roboto" panose="02000000000000000000" pitchFamily="2" charset="0"/>
              </a:rPr>
              <a:t>…</a:t>
            </a:r>
            <a:r>
              <a:rPr lang="fr-FR" sz="3200" dirty="0">
                <a:solidFill>
                  <a:schemeClr val="tx1"/>
                </a:solidFill>
                <a:latin typeface="Calibri" panose="020F0502020204030204" pitchFamily="34" charset="0"/>
                <a:ea typeface="Roboto" panose="02000000000000000000" pitchFamily="2" charset="0"/>
                <a:cs typeface="Times New Roman" panose="02020603050405020304" pitchFamily="18" charset="0"/>
              </a:rPr>
              <a:t>T</a:t>
            </a:r>
            <a:r>
              <a:rPr lang="fr-FR" sz="3200" dirty="0">
                <a:solidFill>
                  <a:schemeClr val="tx1"/>
                </a:solidFill>
                <a:latin typeface="Calibri" panose="020F0502020204030204" pitchFamily="34" charset="0"/>
                <a:ea typeface="Calibri" panose="020F0502020204030204" pitchFamily="34" charset="0"/>
                <a:cs typeface="Times New Roman" panose="02020603050405020304" pitchFamily="18" charset="0"/>
              </a:rPr>
              <a:t>he </a:t>
            </a:r>
            <a:r>
              <a:rPr lang="fr-FR" sz="32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development</a:t>
            </a:r>
            <a:r>
              <a:rPr lang="fr-FR" sz="3200" dirty="0">
                <a:solidFill>
                  <a:schemeClr val="tx1"/>
                </a:solidFill>
                <a:latin typeface="Calibri" panose="020F0502020204030204" pitchFamily="34" charset="0"/>
                <a:ea typeface="Calibri" panose="020F0502020204030204" pitchFamily="34" charset="0"/>
                <a:cs typeface="Times New Roman" panose="02020603050405020304" pitchFamily="18" charset="0"/>
              </a:rPr>
              <a:t> of </a:t>
            </a:r>
            <a:r>
              <a:rPr lang="fr-FR" sz="32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laws</a:t>
            </a:r>
            <a:r>
              <a:rPr lang="fr-FR" sz="32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endParaRPr lang="en-US" sz="3200" dirty="0">
              <a:solidFill>
                <a:schemeClr val="tx1">
                  <a:lumMod val="50000"/>
                  <a:lumOff val="50000"/>
                </a:schemeClr>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3200" dirty="0">
                <a:solidFill>
                  <a:schemeClr val="tx1">
                    <a:lumMod val="50000"/>
                    <a:lumOff val="50000"/>
                  </a:schemeClr>
                </a:solidFill>
                <a:latin typeface="Roboto" panose="02000000000000000000" pitchFamily="2" charset="0"/>
                <a:ea typeface="Roboto" panose="02000000000000000000" pitchFamily="2" charset="0"/>
              </a:rPr>
              <a:t>…</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Our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biggest</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challenge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the adoption of the Action Plan which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will</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lead to a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chain</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movement</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endPar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3200" dirty="0">
                <a:solidFill>
                  <a:schemeClr val="tx1"/>
                </a:solidFill>
                <a:latin typeface="Calibri" panose="020F0502020204030204" pitchFamily="34" charset="0"/>
                <a:ea typeface="Calibri" panose="020F0502020204030204" pitchFamily="34" charset="0"/>
                <a:cs typeface="Times New Roman" panose="02020603050405020304" pitchFamily="18" charset="0"/>
              </a:rPr>
              <a:t>Building a strong partnership with the United Nations </a:t>
            </a:r>
            <a:r>
              <a:rPr lang="en-US" sz="32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Centres</a:t>
            </a:r>
            <a:r>
              <a:rPr lang="en-US" sz="3200" dirty="0">
                <a:solidFill>
                  <a:schemeClr val="tx1"/>
                </a:solidFill>
                <a:latin typeface="Calibri" panose="020F0502020204030204" pitchFamily="34" charset="0"/>
                <a:ea typeface="Calibri" panose="020F0502020204030204" pitchFamily="34" charset="0"/>
                <a:cs typeface="Times New Roman" panose="02020603050405020304" pitchFamily="18" charset="0"/>
              </a:rPr>
              <a:t> of Excellence, particularly the UN-GGKIC.</a:t>
            </a:r>
            <a:endPar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0490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57505"/>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What do you see as the </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main challenges in your country to get to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this ‘ideal’ situation in the next 5 years </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sp>
        <p:nvSpPr>
          <p:cNvPr id="3" name="Rectangle 2">
            <a:extLst>
              <a:ext uri="{FF2B5EF4-FFF2-40B4-BE49-F238E27FC236}">
                <a16:creationId xmlns:a16="http://schemas.microsoft.com/office/drawing/2014/main" id="{E42FD46D-0A2C-169B-6DE2-954D863D0A20}"/>
              </a:ext>
            </a:extLst>
          </p:cNvPr>
          <p:cNvSpPr/>
          <p:nvPr/>
        </p:nvSpPr>
        <p:spPr>
          <a:xfrm>
            <a:off x="611619" y="1819274"/>
            <a:ext cx="11142357" cy="38669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Font typeface="Calibri" panose="020F0502020204030204" pitchFamily="34" charset="0"/>
              <a:buChar char="-"/>
            </a:pP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Establish</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good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governance</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(National Council for Geospatial Information)</a:t>
            </a:r>
          </a:p>
          <a:p>
            <a:pPr marL="342900" lvl="0" indent="-342900">
              <a:lnSpc>
                <a:spcPct val="107000"/>
              </a:lnSpc>
              <a:buFont typeface="Calibri" panose="020F0502020204030204" pitchFamily="34" charset="0"/>
              <a:buChar char="-"/>
            </a:pP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Develop</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laws</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that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govern</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the production, sharing,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storage</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access</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dissemination of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geospatial</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a:t>
            </a:r>
          </a:p>
          <a:p>
            <a:pPr marL="342900" lvl="0" indent="-342900">
              <a:lnSpc>
                <a:spcPct val="107000"/>
              </a:lnSpc>
              <a:buFont typeface="Calibri" panose="020F0502020204030204" pitchFamily="34" charset="0"/>
              <a:buChar char="-"/>
            </a:pP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development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a stakeholder platform</a:t>
            </a:r>
          </a:p>
          <a:p>
            <a:pPr marL="342900" lvl="0" indent="-342900">
              <a:lnSpc>
                <a:spcPct val="107000"/>
              </a:lnSpc>
              <a:buFont typeface="Calibri" panose="020F0502020204030204" pitchFamily="34" charset="0"/>
              <a:buChar char="-"/>
            </a:pP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Development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an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economic</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 (to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improve</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quality</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STATE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spending</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Calibri" panose="020F0502020204030204" pitchFamily="34" charset="0"/>
              <a:buChar char="-"/>
            </a:pP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Application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development</a:t>
            </a:r>
            <a:r>
              <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with AI </a:t>
            </a:r>
            <a:r>
              <a:rPr lang="fr-FR" sz="2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integration</a:t>
            </a:r>
            <a:endParaRPr lang="fr-FR"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11717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0BC8-7CB6-528E-01D4-A1895DE0B23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FD16EA4-2F02-0E49-40F9-564B0F8B2F63}"/>
              </a:ext>
            </a:extLst>
          </p:cNvPr>
          <p:cNvSpPr txBox="1"/>
          <p:nvPr/>
        </p:nvSpPr>
        <p:spPr>
          <a:xfrm>
            <a:off x="383458" y="457505"/>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Any other opportunity/challenge</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sp>
        <p:nvSpPr>
          <p:cNvPr id="3" name="Rectangle 2">
            <a:extLst>
              <a:ext uri="{FF2B5EF4-FFF2-40B4-BE49-F238E27FC236}">
                <a16:creationId xmlns:a16="http://schemas.microsoft.com/office/drawing/2014/main" id="{7956D94C-AE76-B81E-2CBD-86D73A0CD0F2}"/>
              </a:ext>
            </a:extLst>
          </p:cNvPr>
          <p:cNvSpPr/>
          <p:nvPr/>
        </p:nvSpPr>
        <p:spPr>
          <a:xfrm>
            <a:off x="678231" y="1392796"/>
            <a:ext cx="10863798" cy="4166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The UN-GGKIC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opportunity</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for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our</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countries to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save</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time and,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above</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all, to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make</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technological</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leap</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forward. </a:t>
            </a:r>
          </a:p>
          <a:p>
            <a:pPr marL="457200" indent="-457200">
              <a:lnSpc>
                <a:spcPct val="107000"/>
              </a:lnSpc>
              <a:spcAft>
                <a:spcPts val="800"/>
              </a:spcAft>
              <a:buFontTx/>
              <a:buChar char="-"/>
            </a:pP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quality</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the training and,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above</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all, the innovative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tools</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that</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will</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developed</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will</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allow</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countries to catch up and </a:t>
            </a:r>
            <a:r>
              <a:rPr lang="fr-FR" sz="3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adopt</a:t>
            </a:r>
            <a:r>
              <a:rPr lang="fr-FR"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new geospatial information management techniques.</a:t>
            </a:r>
          </a:p>
          <a:p>
            <a:pPr marL="457200" indent="-457200">
              <a:lnSpc>
                <a:spcPct val="107000"/>
              </a:lnSpc>
              <a:spcAft>
                <a:spcPts val="800"/>
              </a:spcAft>
              <a:buFontTx/>
              <a:buChar char="-"/>
            </a:pPr>
            <a:r>
              <a:rPr lang="en-US" sz="3200" dirty="0">
                <a:solidFill>
                  <a:schemeClr val="tx1"/>
                </a:solidFill>
                <a:latin typeface="Calibri" panose="020F0502020204030204" pitchFamily="34" charset="0"/>
                <a:ea typeface="Calibri" panose="020F0502020204030204" pitchFamily="34" charset="0"/>
                <a:cs typeface="Times New Roman" panose="02020603050405020304" pitchFamily="18" charset="0"/>
              </a:rPr>
              <a:t>Building a strong partnership with the United Nations </a:t>
            </a:r>
            <a:r>
              <a:rPr lang="en-US" sz="32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Centres</a:t>
            </a:r>
            <a:r>
              <a:rPr lang="en-US" sz="3200" dirty="0">
                <a:solidFill>
                  <a:schemeClr val="tx1"/>
                </a:solidFill>
                <a:latin typeface="Calibri" panose="020F0502020204030204" pitchFamily="34" charset="0"/>
                <a:ea typeface="Calibri" panose="020F0502020204030204" pitchFamily="34" charset="0"/>
                <a:cs typeface="Times New Roman" panose="02020603050405020304" pitchFamily="18" charset="0"/>
              </a:rPr>
              <a:t> of Excellence, particularly the UN-GGKIC.</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328330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1284358"/>
            <a:ext cx="11425084" cy="2923877"/>
          </a:xfrm>
          <a:prstGeom prst="rect">
            <a:avLst/>
          </a:prstGeom>
          <a:noFill/>
        </p:spPr>
        <p:txBody>
          <a:bodyPr wrap="square" rtlCol="0">
            <a:spAutoFit/>
          </a:bodyPr>
          <a:lstStyle/>
          <a:p>
            <a:pPr algn="ctr"/>
            <a:r>
              <a:rPr lang="en-US" sz="4200" b="1" dirty="0">
                <a:solidFill>
                  <a:srgbClr val="555555"/>
                </a:solidFill>
                <a:latin typeface="Roboto" panose="02000000000000000000" pitchFamily="2" charset="0"/>
                <a:ea typeface="Roboto" panose="02000000000000000000" pitchFamily="2" charset="0"/>
              </a:rPr>
              <a:t>UNION OF COMOROS</a:t>
            </a:r>
          </a:p>
          <a:p>
            <a:pPr algn="ctr"/>
            <a:endParaRPr lang="en-US" sz="4200" b="1" i="0" dirty="0">
              <a:solidFill>
                <a:srgbClr val="555555"/>
              </a:solidFill>
              <a:effectLst/>
              <a:latin typeface="Roboto" panose="02000000000000000000" pitchFamily="2" charset="0"/>
              <a:ea typeface="Roboto" panose="02000000000000000000" pitchFamily="2" charset="0"/>
            </a:endParaRPr>
          </a:p>
          <a:p>
            <a:pPr algn="ctr"/>
            <a:endParaRPr lang="en-US" sz="4200" b="1" i="0" dirty="0">
              <a:solidFill>
                <a:srgbClr val="555555"/>
              </a:solidFill>
              <a:effectLst/>
              <a:latin typeface="Roboto" panose="02000000000000000000" pitchFamily="2" charset="0"/>
              <a:ea typeface="Roboto" panose="02000000000000000000" pitchFamily="2" charset="0"/>
            </a:endParaRPr>
          </a:p>
          <a:p>
            <a:pPr algn="ctr"/>
            <a:r>
              <a:rPr lang="en-US" sz="3200" b="1" dirty="0">
                <a:solidFill>
                  <a:srgbClr val="009EDB"/>
                </a:solidFill>
                <a:latin typeface="Roboto" panose="02000000000000000000" pitchFamily="2" charset="0"/>
                <a:ea typeface="Roboto" panose="02000000000000000000" pitchFamily="2" charset="0"/>
              </a:rPr>
              <a:t>CARTOGRAPHIC UNIT </a:t>
            </a:r>
            <a:endParaRPr lang="en-US" sz="3200" b="0" i="0" dirty="0">
              <a:solidFill>
                <a:srgbClr val="009EDB"/>
              </a:solidFill>
              <a:effectLst/>
              <a:latin typeface="Roboto" panose="02000000000000000000" pitchFamily="2" charset="0"/>
              <a:ea typeface="Roboto" panose="02000000000000000000" pitchFamily="2" charset="0"/>
            </a:endParaRPr>
          </a:p>
          <a:p>
            <a:pPr algn="ctr"/>
            <a:endParaRPr lang="en-US" sz="2600" dirty="0">
              <a:latin typeface="Roboto" panose="02000000000000000000" pitchFamily="2" charset="0"/>
              <a:ea typeface="Roboto" panose="02000000000000000000" pitchFamily="2" charset="0"/>
            </a:endParaRPr>
          </a:p>
        </p:txBody>
      </p:sp>
      <p:pic>
        <p:nvPicPr>
          <p:cNvPr id="4" name="Image 3">
            <a:extLst>
              <a:ext uri="{FF2B5EF4-FFF2-40B4-BE49-F238E27FC236}">
                <a16:creationId xmlns:a16="http://schemas.microsoft.com/office/drawing/2014/main" id="{5A925396-9C58-6741-5B20-5AF19AB82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15" y="3829575"/>
            <a:ext cx="1715550" cy="1374806"/>
          </a:xfrm>
          <a:prstGeom prst="rect">
            <a:avLst/>
          </a:prstGeom>
        </p:spPr>
      </p:pic>
      <p:pic>
        <p:nvPicPr>
          <p:cNvPr id="6" name="Image 5">
            <a:extLst>
              <a:ext uri="{FF2B5EF4-FFF2-40B4-BE49-F238E27FC236}">
                <a16:creationId xmlns:a16="http://schemas.microsoft.com/office/drawing/2014/main" id="{3A3BDB4C-237A-7EFA-73D6-FD5AB2EE6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783" y="1918980"/>
            <a:ext cx="1887523" cy="1109446"/>
          </a:xfrm>
          <a:prstGeom prst="rect">
            <a:avLst/>
          </a:prstGeom>
        </p:spPr>
      </p:pic>
    </p:spTree>
    <p:extLst>
      <p:ext uri="{BB962C8B-B14F-4D97-AF65-F5344CB8AC3E}">
        <p14:creationId xmlns:p14="http://schemas.microsoft.com/office/powerpoint/2010/main" val="3404628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819E37B-7D41-2D4C-3492-00B8FCD9D9BD}"/>
              </a:ext>
            </a:extLst>
          </p:cNvPr>
          <p:cNvSpPr>
            <a:spLocks noGrp="1"/>
          </p:cNvSpPr>
          <p:nvPr>
            <p:ph type="title"/>
          </p:nvPr>
        </p:nvSpPr>
        <p:spPr>
          <a:xfrm>
            <a:off x="3415547" y="436662"/>
            <a:ext cx="5741894" cy="721285"/>
          </a:xfrm>
        </p:spPr>
        <p:txBody>
          <a:bodyPr anchor="ctr">
            <a:normAutofit fontScale="90000"/>
          </a:bodyPr>
          <a:lstStyle/>
          <a:p>
            <a:pPr algn="ctr"/>
            <a:br>
              <a:rPr lang="fr-BE" sz="2800" dirty="0">
                <a:effectLst>
                  <a:outerShdw blurRad="50800" dist="38100" dir="2700000" algn="tl" rotWithShape="0">
                    <a:prstClr val="black">
                      <a:alpha val="40000"/>
                    </a:prstClr>
                  </a:outerShdw>
                </a:effectLst>
              </a:rPr>
            </a:br>
            <a:r>
              <a:rPr lang="fr-BE" sz="2800" dirty="0">
                <a:effectLst>
                  <a:outerShdw blurRad="50800" dist="38100" dir="2700000" algn="tl" rotWithShape="0">
                    <a:prstClr val="black">
                      <a:alpha val="40000"/>
                    </a:prstClr>
                  </a:outerShdw>
                </a:effectLst>
              </a:rPr>
              <a:t> </a:t>
            </a:r>
            <a:br>
              <a:rPr lang="fr-BE" dirty="0">
                <a:effectLst>
                  <a:outerShdw blurRad="50800" dist="38100" dir="2700000" algn="tl" rotWithShape="0">
                    <a:prstClr val="black">
                      <a:alpha val="40000"/>
                    </a:prstClr>
                  </a:outerShdw>
                </a:effectLst>
              </a:rPr>
            </a:br>
            <a:r>
              <a:rPr lang="en-US" sz="3200" dirty="0">
                <a:latin typeface="Arial" panose="020B0604020202020204" pitchFamily="34" charset="0"/>
                <a:cs typeface="Arial" panose="020B0604020202020204" pitchFamily="34" charset="0"/>
              </a:rPr>
              <a:t>General presentation of the country</a:t>
            </a:r>
            <a:br>
              <a:rPr lang="en-US" sz="3200" dirty="0">
                <a:latin typeface="Arial" panose="020B0604020202020204" pitchFamily="34" charset="0"/>
                <a:cs typeface="Arial" panose="020B0604020202020204" pitchFamily="34" charset="0"/>
              </a:rPr>
            </a:br>
            <a:br>
              <a:rPr lang="fr-BE" sz="3100" dirty="0">
                <a:effectLst>
                  <a:outerShdw blurRad="50800" dist="38100" dir="2700000" algn="tl" rotWithShape="0">
                    <a:prstClr val="black">
                      <a:alpha val="40000"/>
                    </a:prstClr>
                  </a:outerShdw>
                </a:effectLst>
              </a:rPr>
            </a:br>
            <a:br>
              <a:rPr lang="fr-BE" sz="3100" dirty="0">
                <a:effectLst>
                  <a:outerShdw blurRad="50800" dist="38100" dir="2700000" algn="tl" rotWithShape="0">
                    <a:prstClr val="black">
                      <a:alpha val="40000"/>
                    </a:prstClr>
                  </a:outerShdw>
                </a:effectLst>
              </a:rPr>
            </a:br>
            <a:endParaRPr lang="fr-FR" b="1" dirty="0">
              <a:effectLst>
                <a:outerShdw blurRad="50800" dist="38100" dir="2700000" algn="tl" rotWithShape="0">
                  <a:prstClr val="black">
                    <a:alpha val="40000"/>
                  </a:prstClr>
                </a:outerShdw>
              </a:effectLst>
            </a:endParaRPr>
          </a:p>
        </p:txBody>
      </p:sp>
      <p:sp>
        <p:nvSpPr>
          <p:cNvPr id="5" name="Espace réservé du contenu 2">
            <a:extLst>
              <a:ext uri="{FF2B5EF4-FFF2-40B4-BE49-F238E27FC236}">
                <a16:creationId xmlns:a16="http://schemas.microsoft.com/office/drawing/2014/main" id="{3AD9C32A-545C-8098-4740-B064FA92E4F4}"/>
              </a:ext>
            </a:extLst>
          </p:cNvPr>
          <p:cNvSpPr>
            <a:spLocks noGrp="1"/>
          </p:cNvSpPr>
          <p:nvPr>
            <p:ph idx="1"/>
          </p:nvPr>
        </p:nvSpPr>
        <p:spPr>
          <a:xfrm>
            <a:off x="88968" y="1027354"/>
            <a:ext cx="8069178" cy="4476266"/>
          </a:xfrm>
        </p:spPr>
        <p:txBody>
          <a:bodyPr>
            <a:normAutofit fontScale="92500" lnSpcReduction="10000"/>
          </a:bodyPr>
          <a:lstStyle/>
          <a:p>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The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Comoros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officially 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Union of the Comoros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is 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sovereign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archipelago</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island nation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in 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Indian Ocean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located in 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Mozambique Channel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off the eastern coast of</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Africa</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between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Mozambique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Madagascar</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Its capital is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Moroni</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Grande </a:t>
            </a:r>
            <a:r>
              <a:rPr lang="en-US" sz="1800" u="none" strike="noStrike" dirty="0" err="1">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Comore</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solidFill>
                  <a:srgbClr val="252525"/>
                </a:solidFill>
                <a:latin typeface="Arial" panose="020B0604020202020204" pitchFamily="34" charset="0"/>
                <a:ea typeface="Calibri" panose="020F0502020204030204" pitchFamily="34" charset="0"/>
                <a:cs typeface="Times New Roman" panose="02020603050405020304" pitchFamily="18" charset="0"/>
              </a:rPr>
              <a:t>At </a:t>
            </a:r>
            <a:r>
              <a:rPr lang="en-US" sz="1800" b="1" dirty="0">
                <a:solidFill>
                  <a:srgbClr val="252525"/>
                </a:solidFill>
                <a:latin typeface="Arial" panose="020B0604020202020204" pitchFamily="34" charset="0"/>
                <a:ea typeface="Calibri" panose="020F0502020204030204" pitchFamily="34" charset="0"/>
                <a:cs typeface="Times New Roman" panose="02020603050405020304" pitchFamily="18" charset="0"/>
              </a:rPr>
              <a:t>1,861 km2 </a:t>
            </a:r>
            <a:r>
              <a:rPr lang="en-US" sz="1800" dirty="0">
                <a:solidFill>
                  <a:srgbClr val="252525"/>
                </a:solidFill>
                <a:latin typeface="Arial" panose="020B0604020202020204" pitchFamily="34" charset="0"/>
                <a:ea typeface="Calibri" panose="020F0502020204030204" pitchFamily="34" charset="0"/>
                <a:cs typeface="Times New Roman" panose="02020603050405020304" pitchFamily="18" charset="0"/>
              </a:rPr>
              <a:t>(719 sq mi), the Comoros is the fourth-smallest African country by area. In 2019 its population was estimated to be 850,886..</a:t>
            </a:r>
          </a:p>
          <a:p>
            <a:pPr>
              <a:lnSpc>
                <a:spcPct val="115000"/>
              </a:lnSpc>
              <a:spcAft>
                <a:spcPts val="1000"/>
              </a:spcAft>
            </a:pPr>
            <a:r>
              <a:rPr lang="en-US" sz="1800" b="1" dirty="0">
                <a:solidFill>
                  <a:srgbClr val="252525"/>
                </a:solidFill>
                <a:latin typeface="Arial" panose="020B0604020202020204" pitchFamily="34" charset="0"/>
                <a:ea typeface="Calibri" panose="020F0502020204030204" pitchFamily="34" charset="0"/>
                <a:cs typeface="Times New Roman" panose="02020603050405020304" pitchFamily="18" charset="0"/>
              </a:rPr>
              <a:t>EEZ : </a:t>
            </a:r>
            <a:r>
              <a:rPr lang="en-US" sz="1800" b="1" dirty="0">
                <a:effectLst/>
                <a:latin typeface="+mn-lt"/>
              </a:rPr>
              <a:t>160 000 km</a:t>
            </a:r>
            <a:r>
              <a:rPr lang="en-US" sz="1800" b="1" baseline="30000" dirty="0">
                <a:effectLst/>
                <a:latin typeface="+mn-lt"/>
              </a:rPr>
              <a:t>2</a:t>
            </a:r>
            <a:endParaRPr lang="en-US" sz="1800" b="1" dirty="0">
              <a:solidFill>
                <a:srgbClr val="252525"/>
              </a:solidFill>
              <a:latin typeface="Arial" panose="020B060402020202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The Union of the Comoros has three official languages –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Comorian</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Arabic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French</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t>
            </a:r>
          </a:p>
          <a:p>
            <a:pPr>
              <a:lnSpc>
                <a:spcPct val="115000"/>
              </a:lnSpc>
              <a:spcAft>
                <a:spcPts val="1000"/>
              </a:spcAft>
            </a:pP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The country consists of three major islands and numerous smaller islands, all in 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volcanic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Comoros archipelago</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The major islands are commonly known by their French names: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Grande </a:t>
            </a:r>
            <a:r>
              <a:rPr lang="en-US" sz="1800" u="none" strike="noStrike" dirty="0" err="1">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Comore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t>
            </a:r>
            <a:r>
              <a:rPr lang="en-US" sz="1800" dirty="0" err="1">
                <a:solidFill>
                  <a:srgbClr val="252525"/>
                </a:solidFill>
                <a:effectLst/>
                <a:latin typeface="Arial" panose="020B0604020202020204" pitchFamily="34" charset="0"/>
                <a:ea typeface="Calibri" panose="020F0502020204030204" pitchFamily="34" charset="0"/>
                <a:cs typeface="Times New Roman" panose="02020603050405020304" pitchFamily="18" charset="0"/>
              </a:rPr>
              <a:t>Ngazidja</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Mohéli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t>
            </a:r>
            <a:r>
              <a:rPr lang="en-US" sz="1800" dirty="0" err="1">
                <a:solidFill>
                  <a:srgbClr val="252525"/>
                </a:solidFill>
                <a:effectLst/>
                <a:latin typeface="Arial" panose="020B0604020202020204" pitchFamily="34" charset="0"/>
                <a:ea typeface="Calibri" panose="020F0502020204030204" pitchFamily="34" charset="0"/>
                <a:cs typeface="Times New Roman" panose="02020603050405020304" pitchFamily="18" charset="0"/>
              </a:rPr>
              <a:t>Mwali</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none" strike="noStrike"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rPr>
              <a:t>Anjouan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t>
            </a:r>
            <a:r>
              <a:rPr lang="en-US" sz="1800" dirty="0" err="1">
                <a:solidFill>
                  <a:srgbClr val="252525"/>
                </a:solidFill>
                <a:effectLst/>
                <a:latin typeface="Arial" panose="020B0604020202020204" pitchFamily="34" charset="0"/>
                <a:ea typeface="Calibri" panose="020F0502020204030204" pitchFamily="34" charset="0"/>
                <a:cs typeface="Times New Roman" panose="02020603050405020304" pitchFamily="18" charset="0"/>
              </a:rPr>
              <a:t>Nzuwani</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In addition, the country has a claim on a fourth major island, Mayotte (</a:t>
            </a:r>
            <a:r>
              <a:rPr lang="en-US" sz="1800" dirty="0" err="1">
                <a:solidFill>
                  <a:srgbClr val="252525"/>
                </a:solidFill>
                <a:effectLst/>
                <a:latin typeface="Arial" panose="020B0604020202020204" pitchFamily="34" charset="0"/>
                <a:ea typeface="Calibri" panose="020F0502020204030204" pitchFamily="34" charset="0"/>
                <a:cs typeface="Times New Roman" panose="02020603050405020304" pitchFamily="18" charset="0"/>
              </a:rPr>
              <a:t>Maore</a:t>
            </a:r>
            <a:r>
              <a:rPr lang="en-US" sz="1800"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Image 5">
            <a:extLst>
              <a:ext uri="{FF2B5EF4-FFF2-40B4-BE49-F238E27FC236}">
                <a16:creationId xmlns:a16="http://schemas.microsoft.com/office/drawing/2014/main" id="{7D9D8D6B-484B-EAE0-6480-4D7F63D0C213}"/>
              </a:ext>
            </a:extLst>
          </p:cNvPr>
          <p:cNvPicPr>
            <a:picLocks noChangeAspect="1"/>
          </p:cNvPicPr>
          <p:nvPr/>
        </p:nvPicPr>
        <p:blipFill>
          <a:blip r:embed="rId2"/>
          <a:stretch>
            <a:fillRect/>
          </a:stretch>
        </p:blipFill>
        <p:spPr>
          <a:xfrm>
            <a:off x="8052400" y="1527177"/>
            <a:ext cx="4050632" cy="3607213"/>
          </a:xfrm>
          <a:prstGeom prst="rect">
            <a:avLst/>
          </a:prstGeom>
        </p:spPr>
      </p:pic>
    </p:spTree>
    <p:extLst>
      <p:ext uri="{BB962C8B-B14F-4D97-AF65-F5344CB8AC3E}">
        <p14:creationId xmlns:p14="http://schemas.microsoft.com/office/powerpoint/2010/main" val="4068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57505"/>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Where are you today as a country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on</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 enhancing geospatial information?</a:t>
            </a:r>
          </a:p>
        </p:txBody>
      </p:sp>
      <p:sp>
        <p:nvSpPr>
          <p:cNvPr id="2" name="Rectangle 1">
            <a:extLst>
              <a:ext uri="{FF2B5EF4-FFF2-40B4-BE49-F238E27FC236}">
                <a16:creationId xmlns:a16="http://schemas.microsoft.com/office/drawing/2014/main" id="{D35F3BE5-2258-40BD-06FE-C5BC3DB5BE69}"/>
              </a:ext>
            </a:extLst>
          </p:cNvPr>
          <p:cNvSpPr/>
          <p:nvPr/>
        </p:nvSpPr>
        <p:spPr>
          <a:xfrm>
            <a:off x="290818" y="369117"/>
            <a:ext cx="11610363" cy="54025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lumMod val="50000"/>
                  <a:lumOff val="50000"/>
                </a:schemeClr>
              </a:solidFill>
            </a:endParaRPr>
          </a:p>
          <a:p>
            <a:pPr marL="285750" indent="-285750">
              <a:buFont typeface="Arial" panose="020B0604020202020204" pitchFamily="34" charset="0"/>
              <a:buChar char="•"/>
            </a:pPr>
            <a:endParaRPr lang="en-US" dirty="0">
              <a:solidFill>
                <a:schemeClr val="tx1">
                  <a:lumMod val="50000"/>
                  <a:lumOff val="50000"/>
                </a:schemeClr>
              </a:solidFill>
            </a:endParaRPr>
          </a:p>
          <a:p>
            <a:pPr marL="285750" indent="-285750">
              <a:buFont typeface="Arial" panose="020B0604020202020204" pitchFamily="34" charset="0"/>
              <a:buChar char="•"/>
            </a:pPr>
            <a:endParaRPr lang="en-US" dirty="0">
              <a:solidFill>
                <a:schemeClr val="tx1">
                  <a:lumMod val="50000"/>
                  <a:lumOff val="50000"/>
                </a:schemeClr>
              </a:solidFill>
            </a:endParaRPr>
          </a:p>
          <a:p>
            <a:pPr marL="285750" indent="-285750">
              <a:buFont typeface="Arial" panose="020B0604020202020204" pitchFamily="34" charset="0"/>
              <a:buChar char="•"/>
            </a:pPr>
            <a:endParaRPr lang="en-US" dirty="0">
              <a:solidFill>
                <a:schemeClr val="tx1">
                  <a:lumMod val="50000"/>
                  <a:lumOff val="50000"/>
                </a:schemeClr>
              </a:solidFill>
            </a:endParaRPr>
          </a:p>
          <a:p>
            <a:pPr marL="285750" indent="-285750">
              <a:buFont typeface="Arial" panose="020B0604020202020204" pitchFamily="34" charset="0"/>
              <a:buChar char="•"/>
            </a:pPr>
            <a:endParaRPr lang="en-US" dirty="0">
              <a:solidFill>
                <a:schemeClr val="tx1">
                  <a:lumMod val="50000"/>
                  <a:lumOff val="50000"/>
                </a:schemeClr>
              </a:solidFill>
            </a:endParaRPr>
          </a:p>
          <a:p>
            <a:pPr marL="285750" indent="-285750">
              <a:buFont typeface="Arial" panose="020B0604020202020204" pitchFamily="34" charset="0"/>
              <a:buChar char="•"/>
            </a:pPr>
            <a:endParaRPr lang="en-US" dirty="0">
              <a:solidFill>
                <a:schemeClr val="tx1">
                  <a:lumMod val="50000"/>
                  <a:lumOff val="50000"/>
                </a:schemeClr>
              </a:solidFill>
            </a:endParaRPr>
          </a:p>
          <a:p>
            <a:pPr>
              <a:lnSpc>
                <a:spcPct val="115000"/>
              </a:lnSpc>
              <a:spcAft>
                <a:spcPts val="1000"/>
              </a:spcAft>
            </a:pPr>
            <a:r>
              <a:rPr lang="en-US" b="1" dirty="0">
                <a:solidFill>
                  <a:srgbClr val="252525"/>
                </a:solidFill>
                <a:latin typeface="Arial" panose="020B0604020202020204" pitchFamily="34" charset="0"/>
                <a:ea typeface="Calibri" panose="020F0502020204030204" pitchFamily="34" charset="0"/>
                <a:cs typeface="Times New Roman" panose="02020603050405020304" pitchFamily="18" charset="0"/>
              </a:rPr>
              <a:t>Until 2022, there was no national repository for basic geographic data.</a:t>
            </a:r>
          </a:p>
          <a:p>
            <a:pPr>
              <a:buFont typeface="Wingdings" panose="05000000000000000000" pitchFamily="2" charset="2"/>
              <a:buChar char="Ø"/>
            </a:pPr>
            <a:r>
              <a:rPr lang="en-US" b="1" dirty="0">
                <a:solidFill>
                  <a:srgbClr val="252525"/>
                </a:solidFill>
                <a:latin typeface="Arial" panose="020B0604020202020204" pitchFamily="34" charset="0"/>
                <a:ea typeface="Calibri" panose="020F0502020204030204" pitchFamily="34" charset="0"/>
                <a:cs typeface="Times New Roman" panose="02020603050405020304" pitchFamily="18" charset="0"/>
              </a:rPr>
              <a:t>Topography service </a:t>
            </a:r>
            <a:r>
              <a:rPr lang="en-US" dirty="0">
                <a:solidFill>
                  <a:srgbClr val="252525"/>
                </a:solidFill>
                <a:latin typeface="Arial" panose="020B0604020202020204" pitchFamily="34" charset="0"/>
                <a:ea typeface="Calibri" panose="020F0502020204030204" pitchFamily="34" charset="0"/>
              </a:rPr>
              <a:t>under the supervision of the Ministry of Finance but their work is essentially based on the realization of cadastral plans. This work is carried out by sworn surveyors</a:t>
            </a:r>
          </a:p>
          <a:p>
            <a:pPr>
              <a:lnSpc>
                <a:spcPct val="115000"/>
              </a:lnSpc>
              <a:spcAft>
                <a:spcPts val="1000"/>
              </a:spcAft>
              <a:buFont typeface="Wingdings" panose="05000000000000000000" pitchFamily="2" charset="2"/>
              <a:buChar char="Ø"/>
            </a:pPr>
            <a:r>
              <a:rPr lang="en-US" b="1"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Geological Office of the Comoros:</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indent="0">
              <a:spcAft>
                <a:spcPts val="1000"/>
              </a:spcAft>
              <a:buNone/>
            </a:pPr>
            <a:r>
              <a:rPr lang="en-US" dirty="0">
                <a:solidFill>
                  <a:srgbClr val="252525"/>
                </a:solidFill>
                <a:latin typeface="Arial" panose="020B0604020202020204" pitchFamily="34" charset="0"/>
                <a:ea typeface="Calibri" panose="020F0502020204030204" pitchFamily="34" charset="0"/>
              </a:rPr>
              <a:t>A body responsible for developing and valorize the natural and geological resources of the country. The BGC has become the technical arm of the state in the implementation of the national petroleum project and the development of geothermal </a:t>
            </a:r>
          </a:p>
          <a:p>
            <a:pPr>
              <a:spcAft>
                <a:spcPts val="1000"/>
              </a:spcAft>
              <a:buFont typeface="Wingdings" panose="05000000000000000000" pitchFamily="2" charset="2"/>
              <a:buChar char="Ø"/>
            </a:pPr>
            <a:r>
              <a:rPr lang="en-US" b="1" dirty="0">
                <a:solidFill>
                  <a:srgbClr val="252525"/>
                </a:solidFill>
                <a:latin typeface="Arial" panose="020B0604020202020204" pitchFamily="34" charset="0"/>
                <a:ea typeface="Calibri" panose="020F0502020204030204" pitchFamily="34" charset="0"/>
                <a:cs typeface="Times New Roman" panose="02020603050405020304" pitchFamily="18" charset="0"/>
              </a:rPr>
              <a:t>CATI (Center for analysis and information processing) :</a:t>
            </a:r>
          </a:p>
          <a:p>
            <a:pPr marL="0" indent="0">
              <a:spcAft>
                <a:spcPts val="1000"/>
              </a:spcAft>
              <a:buNone/>
            </a:pPr>
            <a:r>
              <a:rPr lang="en-US" dirty="0">
                <a:solidFill>
                  <a:srgbClr val="252525"/>
                </a:solidFill>
                <a:latin typeface="Arial" panose="020B0604020202020204" pitchFamily="34" charset="0"/>
                <a:ea typeface="Calibri" panose="020F0502020204030204" pitchFamily="34" charset="0"/>
              </a:rPr>
              <a:t>The Center is a service of COSEP(Emergency Operation center and Civil Protection), It has  Established and manage a georeferenced database related to natural hazards and consequently to the prevention and management of disaster . </a:t>
            </a:r>
          </a:p>
          <a:p>
            <a:pPr>
              <a:spcAft>
                <a:spcPts val="1000"/>
              </a:spcAft>
              <a:buFont typeface="Wingdings" panose="05000000000000000000" pitchFamily="2" charset="2"/>
              <a:buChar char="Ø"/>
            </a:pPr>
            <a:r>
              <a:rPr lang="en-US" b="1"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GIS department</a:t>
            </a:r>
            <a:r>
              <a:rPr lang="en-US"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Under  the Ministry of Agriculture, Fisheries</a:t>
            </a:r>
            <a:r>
              <a:rPr lang="en-US" dirty="0">
                <a:solidFill>
                  <a:srgbClr val="252525"/>
                </a:solidFill>
                <a:latin typeface="Arial" panose="020B0604020202020204" pitchFamily="34" charset="0"/>
                <a:ea typeface="Calibri" panose="020F0502020204030204" pitchFamily="34" charset="0"/>
                <a:cs typeface="Times New Roman" panose="02020603050405020304" pitchFamily="18" charset="0"/>
              </a:rPr>
              <a:t> and</a:t>
            </a:r>
            <a:r>
              <a:rPr lang="en-US"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252525"/>
                </a:solidFill>
                <a:effectLst/>
                <a:latin typeface="Arial" panose="020B0604020202020204" pitchFamily="34" charset="0"/>
                <a:ea typeface="Calibri" panose="020F0502020204030204" pitchFamily="34" charset="0"/>
                <a:cs typeface="Times New Roman" panose="02020603050405020304" pitchFamily="18" charset="0"/>
              </a:rPr>
              <a:t>Environmentthe</a:t>
            </a:r>
            <a:r>
              <a:rPr lang="en-US" dirty="0">
                <a:solidFill>
                  <a:srgbClr val="252525"/>
                </a:solidFill>
                <a:effectLst/>
                <a:latin typeface="Arial" panose="020B0604020202020204" pitchFamily="34" charset="0"/>
                <a:ea typeface="Calibri" panose="020F0502020204030204" pitchFamily="34" charset="0"/>
                <a:cs typeface="Times New Roman" panose="02020603050405020304" pitchFamily="18" charset="0"/>
              </a:rPr>
              <a:t> Council of Government approved the establishment of an Information and Decision Support Center (GIS), in the Vice Presidency in charge of Production, Environment  and Urban Planning (VIPEAU).</a:t>
            </a:r>
            <a:endParaRPr lang="en-US" dirty="0">
              <a:solidFill>
                <a:schemeClr val="tx1">
                  <a:lumMod val="50000"/>
                  <a:lumOff val="50000"/>
                </a:schemeClr>
              </a:solidFill>
            </a:endParaRPr>
          </a:p>
          <a:p>
            <a:pPr marL="285750" indent="-285750" algn="ctr">
              <a:buFont typeface="Arial" panose="020B0604020202020204" pitchFamily="34" charset="0"/>
              <a:buChar char="•"/>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3140295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ACF0F5C0-118D-A1ED-505F-43010243F14A}"/>
              </a:ext>
            </a:extLst>
          </p:cNvPr>
          <p:cNvSpPr>
            <a:spLocks noGrp="1"/>
          </p:cNvSpPr>
          <p:nvPr>
            <p:ph idx="1"/>
          </p:nvPr>
        </p:nvSpPr>
        <p:spPr>
          <a:xfrm>
            <a:off x="0" y="141595"/>
            <a:ext cx="11030935" cy="721286"/>
          </a:xfrm>
        </p:spPr>
        <p:txBody>
          <a:bodyPr>
            <a:normAutofit fontScale="92500"/>
          </a:bodyPr>
          <a:lstStyle/>
          <a:p>
            <a:pPr>
              <a:buFont typeface="Wingdings" panose="05000000000000000000" pitchFamily="2" charset="2"/>
              <a:buChar char="Ø"/>
            </a:pPr>
            <a:r>
              <a:rPr lang="en-US" sz="1800" dirty="0">
                <a:solidFill>
                  <a:srgbClr val="252525"/>
                </a:solidFill>
                <a:latin typeface="Arial" panose="020B0604020202020204" pitchFamily="34" charset="0"/>
                <a:ea typeface="Calibri" panose="020F0502020204030204" pitchFamily="34" charset="0"/>
              </a:rPr>
              <a:t>Recent creation of a cartographic unit within the ministry of territorial planning that plays the role of a national reference mapping center/agency with a reliable database such as country boundaries, infrastructure, etc.</a:t>
            </a:r>
          </a:p>
          <a:p>
            <a:pPr>
              <a:buFont typeface="Wingdings" panose="05000000000000000000" pitchFamily="2" charset="2"/>
              <a:buChar char="Ø"/>
            </a:pPr>
            <a:endParaRPr lang="en-US" sz="1800" dirty="0">
              <a:solidFill>
                <a:srgbClr val="252525"/>
              </a:solidFill>
              <a:latin typeface="Arial" panose="020B0604020202020204" pitchFamily="34" charset="0"/>
              <a:ea typeface="Calibri" panose="020F0502020204030204" pitchFamily="34" charset="0"/>
            </a:endParaRPr>
          </a:p>
          <a:p>
            <a:pPr>
              <a:buFont typeface="Wingdings" panose="05000000000000000000" pitchFamily="2" charset="2"/>
              <a:buChar char="Ø"/>
            </a:pPr>
            <a:endParaRPr lang="en-US" sz="1800" dirty="0">
              <a:solidFill>
                <a:srgbClr val="252525"/>
              </a:solidFill>
              <a:latin typeface="Arial" panose="020B0604020202020204" pitchFamily="34" charset="0"/>
              <a:ea typeface="Calibri" panose="020F0502020204030204" pitchFamily="34" charset="0"/>
            </a:endParaRPr>
          </a:p>
          <a:p>
            <a:pPr>
              <a:buFont typeface="Wingdings" panose="05000000000000000000" pitchFamily="2" charset="2"/>
              <a:buChar char="Ø"/>
            </a:pPr>
            <a:endParaRPr lang="en-US" sz="1800" dirty="0">
              <a:solidFill>
                <a:srgbClr val="252525"/>
              </a:solidFill>
              <a:latin typeface="Arial" panose="020B0604020202020204" pitchFamily="34" charset="0"/>
              <a:ea typeface="Calibri" panose="020F0502020204030204" pitchFamily="34" charset="0"/>
            </a:endParaRPr>
          </a:p>
          <a:p>
            <a:pPr>
              <a:buFont typeface="Wingdings" panose="05000000000000000000" pitchFamily="2" charset="2"/>
              <a:buChar char="Ø"/>
            </a:pPr>
            <a:endParaRPr lang="en-US" sz="1800" dirty="0">
              <a:solidFill>
                <a:srgbClr val="252525"/>
              </a:solidFill>
              <a:latin typeface="Arial" panose="020B0604020202020204" pitchFamily="34" charset="0"/>
              <a:ea typeface="Calibri" panose="020F0502020204030204" pitchFamily="34" charset="0"/>
            </a:endParaRPr>
          </a:p>
          <a:p>
            <a:endParaRPr lang="en-US" dirty="0"/>
          </a:p>
        </p:txBody>
      </p:sp>
      <p:sp>
        <p:nvSpPr>
          <p:cNvPr id="5" name="Espace réservé du contenu 2">
            <a:extLst>
              <a:ext uri="{FF2B5EF4-FFF2-40B4-BE49-F238E27FC236}">
                <a16:creationId xmlns:a16="http://schemas.microsoft.com/office/drawing/2014/main" id="{72F134C8-4B08-0A86-941A-A620CB6E8032}"/>
              </a:ext>
            </a:extLst>
          </p:cNvPr>
          <p:cNvSpPr txBox="1">
            <a:spLocks/>
          </p:cNvSpPr>
          <p:nvPr/>
        </p:nvSpPr>
        <p:spPr>
          <a:xfrm>
            <a:off x="0" y="1077083"/>
            <a:ext cx="11863685" cy="4268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252525"/>
                </a:solidFill>
                <a:latin typeface="Arial" panose="020B0604020202020204" pitchFamily="34" charset="0"/>
                <a:ea typeface="Calibri" panose="020F0502020204030204" pitchFamily="34" charset="0"/>
                <a:cs typeface="Times New Roman" panose="02020603050405020304" pitchFamily="18" charset="0"/>
              </a:rPr>
              <a:t>As of  </a:t>
            </a:r>
            <a:r>
              <a:rPr lang="en-US" sz="2000" dirty="0">
                <a:solidFill>
                  <a:srgbClr val="252525"/>
                </a:solidFill>
                <a:latin typeface="Arial" panose="020B0604020202020204" pitchFamily="34" charset="0"/>
                <a:cs typeface="Times New Roman" panose="02020603050405020304" pitchFamily="18" charset="0"/>
              </a:rPr>
              <a:t>19th march 2022 </a:t>
            </a:r>
            <a:r>
              <a:rPr lang="en-US" sz="2000" dirty="0">
                <a:solidFill>
                  <a:srgbClr val="252525"/>
                </a:solidFill>
                <a:latin typeface="Arial" panose="020B0604020202020204" pitchFamily="34" charset="0"/>
                <a:ea typeface="Calibri" panose="020F0502020204030204" pitchFamily="34" charset="0"/>
                <a:cs typeface="Times New Roman" panose="02020603050405020304" pitchFamily="18" charset="0"/>
              </a:rPr>
              <a:t>the Council of Government approved the establishment of the cartographic unit within the Ministry of lands .</a:t>
            </a:r>
          </a:p>
          <a:p>
            <a:pPr marL="0" indent="0" algn="ctr">
              <a:buFont typeface="Arial" panose="020B0604020202020204" pitchFamily="34" charset="0"/>
              <a:buNone/>
            </a:pPr>
            <a:r>
              <a:rPr lang="en-US" dirty="0"/>
              <a:t>                              </a:t>
            </a:r>
            <a:endParaRPr lang="en-US" sz="1800" dirty="0"/>
          </a:p>
          <a:p>
            <a:pPr marL="0" indent="0" algn="r">
              <a:buFont typeface="Arial" panose="020B0604020202020204" pitchFamily="34" charset="0"/>
              <a:buNone/>
            </a:pPr>
            <a:r>
              <a:rPr lang="en-US" sz="1800" i="1" dirty="0"/>
              <a:t>                                                               P l a y   t he role of a reference center holder a national geo-referenced database                                                   in the absence of a national mapping agency </a:t>
            </a:r>
          </a:p>
          <a:p>
            <a:pPr marL="0" indent="0" algn="r">
              <a:buFont typeface="Arial" panose="020B0604020202020204" pitchFamily="34" charset="0"/>
              <a:buNone/>
            </a:pPr>
            <a:r>
              <a:rPr lang="en-US" sz="1800" dirty="0"/>
              <a:t>                                                                                    </a:t>
            </a:r>
            <a:r>
              <a:rPr lang="en-US" sz="1800" i="1" dirty="0"/>
              <a:t>Serve as a forum for exchange and validation for geodata  management  between the different national actors</a:t>
            </a:r>
            <a:r>
              <a:rPr lang="en-US" sz="1800" dirty="0"/>
              <a:t>                                                                      </a:t>
            </a:r>
          </a:p>
          <a:p>
            <a:pPr marL="0" indent="0" algn="r">
              <a:buFont typeface="Arial" panose="020B0604020202020204" pitchFamily="34" charset="0"/>
              <a:buNone/>
            </a:pPr>
            <a:r>
              <a:rPr lang="en-US" sz="1800" dirty="0"/>
              <a:t>                                                                     </a:t>
            </a:r>
            <a:r>
              <a:rPr lang="en-US" sz="1800" i="1" dirty="0"/>
              <a:t>Produce maps at different scales, to support the government, local authorities and other partners in  planning and implementation of public policies                                                    </a:t>
            </a:r>
          </a:p>
        </p:txBody>
      </p:sp>
      <p:pic>
        <p:nvPicPr>
          <p:cNvPr id="6" name="Image 5">
            <a:extLst>
              <a:ext uri="{FF2B5EF4-FFF2-40B4-BE49-F238E27FC236}">
                <a16:creationId xmlns:a16="http://schemas.microsoft.com/office/drawing/2014/main" id="{B46949E8-81D8-A8C4-4DC7-BA6B58EAD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53775"/>
            <a:ext cx="3933645" cy="4027142"/>
          </a:xfrm>
          <a:prstGeom prst="rect">
            <a:avLst/>
          </a:prstGeom>
        </p:spPr>
      </p:pic>
    </p:spTree>
    <p:extLst>
      <p:ext uri="{BB962C8B-B14F-4D97-AF65-F5344CB8AC3E}">
        <p14:creationId xmlns:p14="http://schemas.microsoft.com/office/powerpoint/2010/main" val="163631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1284358"/>
            <a:ext cx="11425084" cy="2277547"/>
          </a:xfrm>
          <a:prstGeom prst="rect">
            <a:avLst/>
          </a:prstGeom>
          <a:noFill/>
        </p:spPr>
        <p:txBody>
          <a:bodyPr wrap="square" rtlCol="0">
            <a:spAutoFit/>
          </a:bodyPr>
          <a:lstStyle/>
          <a:p>
            <a:pPr algn="ctr"/>
            <a:r>
              <a:rPr lang="en-US" sz="4200" b="1" i="0" u="sng" dirty="0">
                <a:solidFill>
                  <a:srgbClr val="555555"/>
                </a:solidFill>
                <a:effectLst/>
                <a:latin typeface="Roboto" panose="02000000000000000000" pitchFamily="2" charset="0"/>
                <a:ea typeface="Roboto" panose="02000000000000000000" pitchFamily="2" charset="0"/>
              </a:rPr>
              <a:t>REPUBLIC OF BURUNDI</a:t>
            </a:r>
          </a:p>
          <a:p>
            <a:pPr algn="ctr"/>
            <a:br>
              <a:rPr lang="en-US" sz="4200" b="1" i="0" dirty="0">
                <a:solidFill>
                  <a:srgbClr val="555555"/>
                </a:solidFill>
                <a:effectLst/>
                <a:latin typeface="Roboto" panose="02000000000000000000" pitchFamily="2" charset="0"/>
                <a:ea typeface="Roboto" panose="02000000000000000000" pitchFamily="2" charset="0"/>
              </a:rPr>
            </a:br>
            <a:r>
              <a:rPr lang="en-US" altLang="fr-FR" sz="3200" b="1" dirty="0">
                <a:solidFill>
                  <a:srgbClr val="000000"/>
                </a:solidFill>
                <a:latin typeface="Roboto" panose="02000000000000000000"/>
                <a:cs typeface="Telegraf" charset="0"/>
                <a:sym typeface="Telegraf" charset="0"/>
              </a:rPr>
              <a:t>GEOMATIC CENTER OF BURUNDI</a:t>
            </a:r>
          </a:p>
          <a:p>
            <a:pPr algn="ctr"/>
            <a:endParaRPr lang="en-US" sz="2600" dirty="0">
              <a:latin typeface="Roboto" panose="02000000000000000000" pitchFamily="2" charset="0"/>
              <a:ea typeface="Roboto" panose="02000000000000000000" pitchFamily="2" charset="0"/>
            </a:endParaRPr>
          </a:p>
        </p:txBody>
      </p:sp>
      <p:sp>
        <p:nvSpPr>
          <p:cNvPr id="4" name="Freeform 3"/>
          <p:cNvSpPr>
            <a:spLocks/>
          </p:cNvSpPr>
          <p:nvPr/>
        </p:nvSpPr>
        <p:spPr bwMode="auto">
          <a:xfrm>
            <a:off x="220645" y="1214814"/>
            <a:ext cx="2192617" cy="2122275"/>
          </a:xfrm>
          <a:custGeom>
            <a:avLst/>
            <a:gdLst>
              <a:gd name="T0" fmla="*/ 0 w 2683812"/>
              <a:gd name="T1" fmla="*/ 0 h 2683812"/>
              <a:gd name="T2" fmla="*/ 2683811 w 2683812"/>
              <a:gd name="T3" fmla="*/ 0 h 2683812"/>
              <a:gd name="T4" fmla="*/ 2683811 w 2683812"/>
              <a:gd name="T5" fmla="*/ 2683811 h 2683812"/>
              <a:gd name="T6" fmla="*/ 0 w 2683812"/>
              <a:gd name="T7" fmla="*/ 2683811 h 2683812"/>
              <a:gd name="T8" fmla="*/ 0 w 2683812"/>
              <a:gd name="T9" fmla="*/ 0 h 2683812"/>
            </a:gdLst>
            <a:ahLst/>
            <a:cxnLst>
              <a:cxn ang="0">
                <a:pos x="T0" y="T1"/>
              </a:cxn>
              <a:cxn ang="0">
                <a:pos x="T2" y="T3"/>
              </a:cxn>
              <a:cxn ang="0">
                <a:pos x="T4" y="T5"/>
              </a:cxn>
              <a:cxn ang="0">
                <a:pos x="T6" y="T7"/>
              </a:cxn>
              <a:cxn ang="0">
                <a:pos x="T8" y="T9"/>
              </a:cxn>
            </a:cxnLst>
            <a:rect l="0" t="0" r="r" b="b"/>
            <a:pathLst>
              <a:path w="2683812" h="2683812">
                <a:moveTo>
                  <a:pt x="0" y="0"/>
                </a:moveTo>
                <a:lnTo>
                  <a:pt x="2683811" y="0"/>
                </a:lnTo>
                <a:lnTo>
                  <a:pt x="2683811" y="2683811"/>
                </a:lnTo>
                <a:lnTo>
                  <a:pt x="0" y="2683811"/>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 name="TextBox 11"/>
          <p:cNvSpPr txBox="1">
            <a:spLocks noChangeArrowheads="1"/>
          </p:cNvSpPr>
          <p:nvPr/>
        </p:nvSpPr>
        <p:spPr bwMode="auto">
          <a:xfrm>
            <a:off x="141402" y="4753484"/>
            <a:ext cx="11736371" cy="89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lnSpc>
                <a:spcPts val="3475"/>
              </a:lnSpc>
            </a:pPr>
            <a:r>
              <a:rPr lang="en-US" altLang="fr-FR" sz="2900" dirty="0">
                <a:solidFill>
                  <a:srgbClr val="A21919"/>
                </a:solidFill>
                <a:latin typeface="Roboto" panose="02000000000000000000"/>
                <a:cs typeface="Telegraf" charset="0"/>
                <a:sym typeface="Telegraf" charset="0"/>
              </a:rPr>
              <a:t>Coordination, management  and  sharing geospatial information in Burundi</a:t>
            </a:r>
          </a:p>
        </p:txBody>
      </p:sp>
    </p:spTree>
    <p:extLst>
      <p:ext uri="{BB962C8B-B14F-4D97-AF65-F5344CB8AC3E}">
        <p14:creationId xmlns:p14="http://schemas.microsoft.com/office/powerpoint/2010/main" val="4017639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7AE07EB0-1ACE-8AE4-1688-CE6FD128F324}"/>
              </a:ext>
            </a:extLst>
          </p:cNvPr>
          <p:cNvSpPr txBox="1">
            <a:spLocks/>
          </p:cNvSpPr>
          <p:nvPr/>
        </p:nvSpPr>
        <p:spPr>
          <a:xfrm>
            <a:off x="0" y="0"/>
            <a:ext cx="10515600" cy="901092"/>
          </a:xfrm>
          <a:prstGeom prst="rect">
            <a:avLst/>
          </a:prstGeom>
        </p:spPr>
        <p:txBody>
          <a:bodyPr/>
          <a:lst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The cartographic unit has started the process of setting up a database of the 14 Themes:</a:t>
            </a:r>
          </a:p>
        </p:txBody>
      </p:sp>
      <p:pic>
        <p:nvPicPr>
          <p:cNvPr id="8" name="Image 7">
            <a:extLst>
              <a:ext uri="{FF2B5EF4-FFF2-40B4-BE49-F238E27FC236}">
                <a16:creationId xmlns:a16="http://schemas.microsoft.com/office/drawing/2014/main" id="{F81CF916-2A78-AF61-E209-AF54351CA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560" y="901092"/>
            <a:ext cx="3314700" cy="3714750"/>
          </a:xfrm>
          <a:prstGeom prst="rect">
            <a:avLst/>
          </a:prstGeom>
        </p:spPr>
      </p:pic>
      <p:pic>
        <p:nvPicPr>
          <p:cNvPr id="9" name="Image 8">
            <a:extLst>
              <a:ext uri="{FF2B5EF4-FFF2-40B4-BE49-F238E27FC236}">
                <a16:creationId xmlns:a16="http://schemas.microsoft.com/office/drawing/2014/main" id="{E2088DD8-D76B-B0D0-07B7-2174DD1DC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409" y="1425404"/>
            <a:ext cx="5796793" cy="3775770"/>
          </a:xfrm>
          <a:prstGeom prst="rect">
            <a:avLst/>
          </a:prstGeom>
        </p:spPr>
      </p:pic>
      <p:sp>
        <p:nvSpPr>
          <p:cNvPr id="10" name="ZoneTexte 9">
            <a:extLst>
              <a:ext uri="{FF2B5EF4-FFF2-40B4-BE49-F238E27FC236}">
                <a16:creationId xmlns:a16="http://schemas.microsoft.com/office/drawing/2014/main" id="{370BC460-A198-5117-52B0-5A61BB3E0DD0}"/>
              </a:ext>
            </a:extLst>
          </p:cNvPr>
          <p:cNvSpPr txBox="1"/>
          <p:nvPr/>
        </p:nvSpPr>
        <p:spPr>
          <a:xfrm>
            <a:off x="2936146" y="5125484"/>
            <a:ext cx="2818701" cy="646331"/>
          </a:xfrm>
          <a:prstGeom prst="rect">
            <a:avLst/>
          </a:prstGeom>
          <a:noFill/>
        </p:spPr>
        <p:txBody>
          <a:bodyPr wrap="square" rtlCol="0">
            <a:spAutoFit/>
          </a:bodyPr>
          <a:lstStyle/>
          <a:p>
            <a:r>
              <a:rPr lang="fr-FR" dirty="0" err="1"/>
              <a:t>Orthophotos</a:t>
            </a:r>
            <a:r>
              <a:rPr lang="fr-FR" dirty="0"/>
              <a:t> ( 10 à 30 cm de résolution ) :</a:t>
            </a:r>
            <a:endParaRPr lang="en-US" dirty="0"/>
          </a:p>
        </p:txBody>
      </p:sp>
    </p:spTree>
    <p:extLst>
      <p:ext uri="{BB962C8B-B14F-4D97-AF65-F5344CB8AC3E}">
        <p14:creationId xmlns:p14="http://schemas.microsoft.com/office/powerpoint/2010/main" val="3449793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A6621DF-25B3-494A-21BF-38C1F5826841}"/>
              </a:ext>
            </a:extLst>
          </p:cNvPr>
          <p:cNvSpPr>
            <a:spLocks noGrp="1"/>
          </p:cNvSpPr>
          <p:nvPr>
            <p:ph type="title"/>
          </p:nvPr>
        </p:nvSpPr>
        <p:spPr>
          <a:xfrm>
            <a:off x="0" y="0"/>
            <a:ext cx="9706062" cy="489504"/>
          </a:xfrm>
        </p:spPr>
        <p:txBody>
          <a:bodyPr>
            <a:normAutofit fontScale="90000"/>
          </a:bodyPr>
          <a:lstStyle/>
          <a:p>
            <a:pPr algn="ctr"/>
            <a:r>
              <a:rPr lang="fr-FR" dirty="0"/>
              <a:t>Community </a:t>
            </a:r>
            <a:r>
              <a:rPr lang="fr-FR" dirty="0" err="1"/>
              <a:t>conflict</a:t>
            </a:r>
            <a:r>
              <a:rPr lang="fr-FR" dirty="0"/>
              <a:t> </a:t>
            </a:r>
            <a:r>
              <a:rPr lang="fr-FR" dirty="0" err="1"/>
              <a:t>resolution</a:t>
            </a:r>
            <a:r>
              <a:rPr lang="fr-FR" dirty="0"/>
              <a:t> :</a:t>
            </a:r>
            <a:endParaRPr lang="en-US" dirty="0"/>
          </a:p>
        </p:txBody>
      </p:sp>
      <p:pic>
        <p:nvPicPr>
          <p:cNvPr id="5" name="Image 4">
            <a:extLst>
              <a:ext uri="{FF2B5EF4-FFF2-40B4-BE49-F238E27FC236}">
                <a16:creationId xmlns:a16="http://schemas.microsoft.com/office/drawing/2014/main" id="{75A84090-1B1A-53A8-5199-616EF5D8D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2" y="858620"/>
            <a:ext cx="5732477" cy="4288026"/>
          </a:xfrm>
          <a:prstGeom prst="rect">
            <a:avLst/>
          </a:prstGeom>
        </p:spPr>
      </p:pic>
      <p:pic>
        <p:nvPicPr>
          <p:cNvPr id="6" name="Image 5">
            <a:extLst>
              <a:ext uri="{FF2B5EF4-FFF2-40B4-BE49-F238E27FC236}">
                <a16:creationId xmlns:a16="http://schemas.microsoft.com/office/drawing/2014/main" id="{F669A501-CED4-E116-5805-9A6DD3150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516" y="858619"/>
            <a:ext cx="5872295" cy="4288027"/>
          </a:xfrm>
          <a:prstGeom prst="rect">
            <a:avLst/>
          </a:prstGeom>
        </p:spPr>
      </p:pic>
    </p:spTree>
    <p:extLst>
      <p:ext uri="{BB962C8B-B14F-4D97-AF65-F5344CB8AC3E}">
        <p14:creationId xmlns:p14="http://schemas.microsoft.com/office/powerpoint/2010/main" val="3616762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82C92818-BEB2-B336-181D-84F471A085C8}"/>
              </a:ext>
            </a:extLst>
          </p:cNvPr>
          <p:cNvSpPr>
            <a:spLocks noGrp="1"/>
          </p:cNvSpPr>
          <p:nvPr>
            <p:ph idx="1"/>
          </p:nvPr>
        </p:nvSpPr>
        <p:spPr>
          <a:xfrm>
            <a:off x="135622" y="998871"/>
            <a:ext cx="11333526" cy="4688865"/>
          </a:xfrm>
        </p:spPr>
        <p:txBody>
          <a:bodyPr>
            <a:normAutofit lnSpcReduction="10000"/>
          </a:bodyPr>
          <a:lstStyle/>
          <a:p>
            <a:pPr marL="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is with this in mind that the agents of the cartographic  unit are ordered to carry out a basic data collection mission in the field and from identified national institutions.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first pilot phase will concern the following themes: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Administrative buildings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Health facilities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Education</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Place of worship</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Garage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Commercial equipment</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Protected areas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Drilling site</a:t>
            </a:r>
            <a:endParaRPr lang="en-US" dirty="0"/>
          </a:p>
        </p:txBody>
      </p:sp>
      <p:pic>
        <p:nvPicPr>
          <p:cNvPr id="5" name="Image 4">
            <a:extLst>
              <a:ext uri="{FF2B5EF4-FFF2-40B4-BE49-F238E27FC236}">
                <a16:creationId xmlns:a16="http://schemas.microsoft.com/office/drawing/2014/main" id="{BD6405BA-99B8-0FD2-66E1-0073D8D07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257" y="2093636"/>
            <a:ext cx="4798503" cy="3594100"/>
          </a:xfrm>
          <a:prstGeom prst="rect">
            <a:avLst/>
          </a:prstGeom>
        </p:spPr>
      </p:pic>
      <p:pic>
        <p:nvPicPr>
          <p:cNvPr id="6" name="Image 5">
            <a:extLst>
              <a:ext uri="{FF2B5EF4-FFF2-40B4-BE49-F238E27FC236}">
                <a16:creationId xmlns:a16="http://schemas.microsoft.com/office/drawing/2014/main" id="{BE424E1E-F3B3-4A13-7368-082BEAE2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760" y="1988194"/>
            <a:ext cx="4615219" cy="3594100"/>
          </a:xfrm>
          <a:prstGeom prst="rect">
            <a:avLst/>
          </a:prstGeom>
        </p:spPr>
      </p:pic>
    </p:spTree>
    <p:extLst>
      <p:ext uri="{BB962C8B-B14F-4D97-AF65-F5344CB8AC3E}">
        <p14:creationId xmlns:p14="http://schemas.microsoft.com/office/powerpoint/2010/main" val="2289483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57505"/>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Roboto" panose="02000000000000000000" pitchFamily="2" charset="0"/>
                <a:ea typeface="Roboto" panose="02000000000000000000" pitchFamily="2" charset="0"/>
              </a:rPr>
              <a:t>Where does your country want to be in the next 5 years</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sp>
        <p:nvSpPr>
          <p:cNvPr id="3" name="Rectangle 2">
            <a:extLst>
              <a:ext uri="{FF2B5EF4-FFF2-40B4-BE49-F238E27FC236}">
                <a16:creationId xmlns:a16="http://schemas.microsoft.com/office/drawing/2014/main" id="{54D01CC4-D934-AE42-DBA2-8D9504D7182E}"/>
              </a:ext>
            </a:extLst>
          </p:cNvPr>
          <p:cNvSpPr/>
          <p:nvPr/>
        </p:nvSpPr>
        <p:spPr>
          <a:xfrm>
            <a:off x="109057" y="1518407"/>
            <a:ext cx="10427515" cy="4093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1000"/>
              </a:spcAft>
              <a:buFont typeface="Arial" panose="020B0604020202020204" pitchFamily="34" charset="0"/>
              <a:buChar char="•"/>
            </a:pPr>
            <a:r>
              <a:rPr lang="en-US" dirty="0">
                <a:solidFill>
                  <a:srgbClr val="252525"/>
                </a:solidFill>
                <a:latin typeface="Arial" panose="020B0604020202020204" pitchFamily="34" charset="0"/>
                <a:ea typeface="Calibri" panose="020F0502020204030204" pitchFamily="34" charset="0"/>
              </a:rPr>
              <a:t>Finalize fundamental geo data collection in all the country </a:t>
            </a:r>
          </a:p>
          <a:p>
            <a:pPr marL="285750" indent="-285750">
              <a:spcAft>
                <a:spcPts val="1000"/>
              </a:spcAft>
              <a:buFont typeface="Arial" panose="020B0604020202020204" pitchFamily="34" charset="0"/>
              <a:buChar char="•"/>
            </a:pPr>
            <a:r>
              <a:rPr lang="en-US" dirty="0">
                <a:solidFill>
                  <a:srgbClr val="252525"/>
                </a:solidFill>
                <a:latin typeface="Arial" panose="020B0604020202020204" pitchFamily="34" charset="0"/>
                <a:ea typeface="Calibri" panose="020F0502020204030204" pitchFamily="34" charset="0"/>
              </a:rPr>
              <a:t> Mechanism of systematic updating data </a:t>
            </a:r>
          </a:p>
          <a:p>
            <a:pPr marL="285750" indent="-285750">
              <a:spcAft>
                <a:spcPts val="1000"/>
              </a:spcAft>
              <a:buFont typeface="Arial" panose="020B0604020202020204" pitchFamily="34" charset="0"/>
              <a:buChar char="•"/>
            </a:pPr>
            <a:r>
              <a:rPr lang="en-US" dirty="0">
                <a:solidFill>
                  <a:srgbClr val="252525"/>
                </a:solidFill>
                <a:latin typeface="Arial" panose="020B0604020202020204" pitchFamily="34" charset="0"/>
                <a:ea typeface="Calibri" panose="020F0502020204030204" pitchFamily="34" charset="0"/>
              </a:rPr>
              <a:t>Set up a platform for data sharing</a:t>
            </a:r>
          </a:p>
          <a:p>
            <a:pPr marL="285750" indent="-285750">
              <a:spcAft>
                <a:spcPts val="1000"/>
              </a:spcAft>
              <a:buFont typeface="Arial" panose="020B0604020202020204" pitchFamily="34" charset="0"/>
              <a:buChar char="•"/>
            </a:pPr>
            <a:r>
              <a:rPr lang="en-US" dirty="0">
                <a:solidFill>
                  <a:srgbClr val="252525"/>
                </a:solidFill>
                <a:latin typeface="Arial" panose="020B0604020202020204" pitchFamily="34" charset="0"/>
                <a:ea typeface="Calibri" panose="020F0502020204030204" pitchFamily="34" charset="0"/>
              </a:rPr>
              <a:t>Demystify geo data so that it can be used in an essential manner at the highest level of the state for decision-making</a:t>
            </a:r>
          </a:p>
          <a:p>
            <a:pPr marL="285750" indent="-285750">
              <a:spcAft>
                <a:spcPts val="1000"/>
              </a:spcAft>
              <a:buFont typeface="Arial" panose="020B0604020202020204" pitchFamily="34" charset="0"/>
              <a:buChar char="•"/>
            </a:pPr>
            <a:r>
              <a:rPr lang="en-US" dirty="0">
                <a:solidFill>
                  <a:srgbClr val="252525"/>
                </a:solidFill>
                <a:latin typeface="Arial" panose="020B0604020202020204" pitchFamily="34" charset="0"/>
                <a:ea typeface="Calibri" panose="020F0502020204030204" pitchFamily="34" charset="0"/>
              </a:rPr>
              <a:t>Explore the possibilities for geographic information management to generate economic benefits</a:t>
            </a:r>
          </a:p>
          <a:p>
            <a:pPr marL="285750" indent="-285750" algn="ctr">
              <a:buFont typeface="Arial" panose="020B0604020202020204" pitchFamily="34" charset="0"/>
              <a:buChar char="•"/>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2899240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57505"/>
            <a:ext cx="11425084" cy="1077218"/>
          </a:xfrm>
          <a:prstGeom prst="rect">
            <a:avLst/>
          </a:prstGeom>
          <a:noFill/>
        </p:spPr>
        <p:txBody>
          <a:bodyPr wrap="square" rtlCol="0">
            <a:spAutoFit/>
          </a:bodyPr>
          <a:lstStyle/>
          <a:p>
            <a:pPr marR="0">
              <a:spcBef>
                <a:spcPts val="0"/>
              </a:spcBef>
              <a:spcAft>
                <a:spcPts val="0"/>
              </a:spcAft>
            </a:pPr>
            <a:r>
              <a:rPr lang="en-US" sz="3200" b="1">
                <a:solidFill>
                  <a:srgbClr val="555555"/>
                </a:solidFill>
                <a:latin typeface="Roboto" panose="02000000000000000000" pitchFamily="2" charset="0"/>
                <a:ea typeface="Roboto" panose="02000000000000000000" pitchFamily="2" charset="0"/>
                <a:cs typeface="Aptos" panose="020B0004020202020204" pitchFamily="34" charset="0"/>
              </a:rPr>
              <a:t>What do you see as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the </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main challenges in your country to get to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this ‘ideal’ situation in the next 5 years </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a:t>
            </a:r>
          </a:p>
        </p:txBody>
      </p:sp>
      <p:sp>
        <p:nvSpPr>
          <p:cNvPr id="3" name="Rectangle 2">
            <a:extLst>
              <a:ext uri="{FF2B5EF4-FFF2-40B4-BE49-F238E27FC236}">
                <a16:creationId xmlns:a16="http://schemas.microsoft.com/office/drawing/2014/main" id="{E42FD46D-0A2C-169B-6DE2-954D863D0A20}"/>
              </a:ext>
            </a:extLst>
          </p:cNvPr>
          <p:cNvSpPr/>
          <p:nvPr/>
        </p:nvSpPr>
        <p:spPr>
          <a:xfrm>
            <a:off x="460870" y="1810886"/>
            <a:ext cx="5788928" cy="30670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1000"/>
              </a:spcAft>
              <a:buFont typeface="Arial" panose="020B0604020202020204" pitchFamily="34" charset="0"/>
              <a:buChar char="•"/>
            </a:pPr>
            <a:r>
              <a:rPr lang="en-US" sz="2000" dirty="0">
                <a:solidFill>
                  <a:srgbClr val="252525"/>
                </a:solidFill>
                <a:latin typeface="Arial" panose="020B0604020202020204" pitchFamily="34" charset="0"/>
                <a:ea typeface="Calibri" panose="020F0502020204030204" pitchFamily="34" charset="0"/>
              </a:rPr>
              <a:t>Limited human capacities</a:t>
            </a:r>
          </a:p>
          <a:p>
            <a:pPr marL="285750" indent="-285750">
              <a:spcAft>
                <a:spcPts val="1000"/>
              </a:spcAft>
              <a:buFont typeface="Arial" panose="020B0604020202020204" pitchFamily="34" charset="0"/>
              <a:buChar char="•"/>
            </a:pPr>
            <a:r>
              <a:rPr lang="en-US" sz="2000" dirty="0">
                <a:solidFill>
                  <a:srgbClr val="252525"/>
                </a:solidFill>
                <a:latin typeface="Arial" panose="020B0604020202020204" pitchFamily="34" charset="0"/>
                <a:ea typeface="Calibri" panose="020F0502020204030204" pitchFamily="34" charset="0"/>
              </a:rPr>
              <a:t>Obsolete data </a:t>
            </a:r>
          </a:p>
          <a:p>
            <a:pPr marL="285750" indent="-285750">
              <a:spcAft>
                <a:spcPts val="1000"/>
              </a:spcAft>
              <a:buFont typeface="Arial" panose="020B0604020202020204" pitchFamily="34" charset="0"/>
              <a:buChar char="•"/>
            </a:pPr>
            <a:r>
              <a:rPr lang="en-US" sz="2000" dirty="0">
                <a:solidFill>
                  <a:srgbClr val="252525"/>
                </a:solidFill>
                <a:latin typeface="Arial" panose="020B0604020202020204" pitchFamily="34" charset="0"/>
                <a:ea typeface="Calibri" panose="020F0502020204030204" pitchFamily="34" charset="0"/>
              </a:rPr>
              <a:t>No data sharing protocol between institutions </a:t>
            </a:r>
          </a:p>
          <a:p>
            <a:pPr marL="285750" indent="-285750">
              <a:spcAft>
                <a:spcPts val="1000"/>
              </a:spcAft>
              <a:buFont typeface="Arial" panose="020B0604020202020204" pitchFamily="34" charset="0"/>
              <a:buChar char="•"/>
            </a:pPr>
            <a:r>
              <a:rPr lang="en-US" sz="2000" dirty="0">
                <a:solidFill>
                  <a:srgbClr val="252525"/>
                </a:solidFill>
                <a:latin typeface="Arial" panose="020B0604020202020204" pitchFamily="34" charset="0"/>
                <a:ea typeface="Calibri" panose="020F0502020204030204" pitchFamily="34" charset="0"/>
              </a:rPr>
              <a:t>Sensitization towards decision makers </a:t>
            </a:r>
          </a:p>
          <a:p>
            <a:pPr marL="285750" indent="-285750">
              <a:buFont typeface="Arial" panose="020B0604020202020204" pitchFamily="34" charset="0"/>
              <a:buChar char="•"/>
            </a:pPr>
            <a:r>
              <a:rPr lang="en-US" sz="2000" dirty="0">
                <a:solidFill>
                  <a:srgbClr val="252525"/>
                </a:solidFill>
                <a:latin typeface="Arial" panose="020B0604020202020204" pitchFamily="34" charset="0"/>
                <a:ea typeface="Calibri" panose="020F0502020204030204" pitchFamily="34" charset="0"/>
              </a:rPr>
              <a:t>Limited funds to carry out activities </a:t>
            </a:r>
          </a:p>
          <a:p>
            <a:pPr marL="285750" indent="-285750" algn="ctr">
              <a:buFont typeface="Arial" panose="020B0604020202020204" pitchFamily="34" charset="0"/>
              <a:buChar char="•"/>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2980747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0BC8-7CB6-528E-01D4-A1895DE0B23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8E354C36-5697-60CC-527B-A8CC1E12A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06" y="891329"/>
            <a:ext cx="10228976" cy="4806893"/>
          </a:xfrm>
          <a:prstGeom prst="rect">
            <a:avLst/>
          </a:prstGeom>
        </p:spPr>
      </p:pic>
      <p:sp>
        <p:nvSpPr>
          <p:cNvPr id="4" name="Espace réservé du contenu 2">
            <a:extLst>
              <a:ext uri="{FF2B5EF4-FFF2-40B4-BE49-F238E27FC236}">
                <a16:creationId xmlns:a16="http://schemas.microsoft.com/office/drawing/2014/main" id="{05455A2B-C79D-5391-5659-CA072CE3419F}"/>
              </a:ext>
            </a:extLst>
          </p:cNvPr>
          <p:cNvSpPr>
            <a:spLocks noGrp="1"/>
          </p:cNvSpPr>
          <p:nvPr>
            <p:ph idx="1"/>
          </p:nvPr>
        </p:nvSpPr>
        <p:spPr>
          <a:xfrm>
            <a:off x="1094064" y="1025553"/>
            <a:ext cx="5393527" cy="1615863"/>
          </a:xfrm>
          <a:noFill/>
        </p:spPr>
        <p:txBody>
          <a:bodyPr>
            <a:normAutofit fontScale="77500" lnSpcReduction="20000"/>
          </a:bodyPr>
          <a:lstStyle/>
          <a:p>
            <a:r>
              <a:rPr lang="fr-FR" sz="3200" dirty="0"/>
              <a:t>Marahaba Mengui !</a:t>
            </a:r>
          </a:p>
          <a:p>
            <a:r>
              <a:rPr lang="fr-FR" dirty="0"/>
              <a:t>Merci !</a:t>
            </a:r>
          </a:p>
          <a:p>
            <a:r>
              <a:rPr lang="fr-FR" dirty="0"/>
              <a:t>Thank you !</a:t>
            </a:r>
          </a:p>
          <a:p>
            <a:r>
              <a:rPr lang="fr-FR" dirty="0" err="1"/>
              <a:t>Muito</a:t>
            </a:r>
            <a:r>
              <a:rPr lang="fr-FR" dirty="0"/>
              <a:t> </a:t>
            </a:r>
            <a:r>
              <a:rPr lang="fr-FR" dirty="0" err="1"/>
              <a:t>obrigado</a:t>
            </a:r>
            <a:r>
              <a:rPr lang="fr-FR" dirty="0"/>
              <a:t> !</a:t>
            </a:r>
          </a:p>
          <a:p>
            <a:endParaRPr lang="en-US" sz="3200" dirty="0"/>
          </a:p>
        </p:txBody>
      </p:sp>
    </p:spTree>
    <p:extLst>
      <p:ext uri="{BB962C8B-B14F-4D97-AF65-F5344CB8AC3E}">
        <p14:creationId xmlns:p14="http://schemas.microsoft.com/office/powerpoint/2010/main" val="961646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7" y="423257"/>
            <a:ext cx="11425084" cy="3262432"/>
          </a:xfrm>
          <a:prstGeom prst="rect">
            <a:avLst/>
          </a:prstGeom>
          <a:noFill/>
        </p:spPr>
        <p:txBody>
          <a:bodyPr wrap="square" rtlCol="0">
            <a:spAutoFit/>
          </a:bodyPr>
          <a:lstStyle/>
          <a:p>
            <a:pPr algn="ctr"/>
            <a:r>
              <a:rPr lang="en-US" sz="4200" b="1" i="0" dirty="0">
                <a:solidFill>
                  <a:srgbClr val="555555"/>
                </a:solidFill>
                <a:effectLst/>
                <a:latin typeface="Book Antiqua" panose="02040602050305030304" pitchFamily="18" charset="0"/>
                <a:ea typeface="Roboto" panose="02000000000000000000" pitchFamily="2" charset="0"/>
              </a:rPr>
              <a:t>KINGDOM OF ESWATINI</a:t>
            </a:r>
          </a:p>
          <a:p>
            <a:pPr algn="ctr"/>
            <a:br>
              <a:rPr lang="en-US" sz="4200" b="1" i="0" dirty="0">
                <a:solidFill>
                  <a:srgbClr val="555555"/>
                </a:solidFill>
                <a:effectLst/>
                <a:latin typeface="Roboto" panose="02000000000000000000" pitchFamily="2" charset="0"/>
                <a:ea typeface="Roboto" panose="02000000000000000000" pitchFamily="2" charset="0"/>
              </a:rPr>
            </a:br>
            <a:r>
              <a:rPr lang="en-US" sz="3200" b="1" dirty="0">
                <a:solidFill>
                  <a:srgbClr val="009EDB"/>
                </a:solidFill>
                <a:latin typeface="Book Antiqua" panose="02040602050305030304" pitchFamily="18" charset="0"/>
                <a:ea typeface="Roboto" panose="02000000000000000000" pitchFamily="2" charset="0"/>
              </a:rPr>
              <a:t>SURVEYOR </a:t>
            </a:r>
            <a:r>
              <a:rPr lang="en-US" sz="3200" b="1" i="0" dirty="0">
                <a:solidFill>
                  <a:srgbClr val="009EDB"/>
                </a:solidFill>
                <a:effectLst/>
                <a:latin typeface="Book Antiqua" panose="02040602050305030304" pitchFamily="18" charset="0"/>
                <a:ea typeface="Roboto" panose="02000000000000000000" pitchFamily="2" charset="0"/>
              </a:rPr>
              <a:t>GENERAL’S DEPARTMENT</a:t>
            </a:r>
          </a:p>
          <a:p>
            <a:pPr algn="ctr"/>
            <a:endParaRPr lang="en-US" sz="3200" b="1" i="0" dirty="0">
              <a:solidFill>
                <a:srgbClr val="009EDB"/>
              </a:solidFill>
              <a:effectLst/>
              <a:latin typeface="Book Antiqua" panose="02040602050305030304" pitchFamily="18" charset="0"/>
              <a:ea typeface="Roboto" panose="02000000000000000000" pitchFamily="2" charset="0"/>
            </a:endParaRPr>
          </a:p>
          <a:p>
            <a:pPr algn="ctr"/>
            <a:r>
              <a:rPr lang="en-US" sz="3200" b="1" i="0" dirty="0">
                <a:solidFill>
                  <a:srgbClr val="009EDB"/>
                </a:solidFill>
                <a:effectLst/>
                <a:latin typeface="Book Antiqua" panose="02040602050305030304" pitchFamily="18" charset="0"/>
                <a:ea typeface="Roboto" panose="02000000000000000000" pitchFamily="2" charset="0"/>
              </a:rPr>
              <a:t>Patrick B.S. MKHONTA</a:t>
            </a:r>
            <a:endParaRPr lang="en-US" sz="3200" b="0" i="0" dirty="0">
              <a:solidFill>
                <a:srgbClr val="009EDB"/>
              </a:solidFill>
              <a:effectLst/>
              <a:latin typeface="Book Antiqua" panose="02040602050305030304" pitchFamily="18" charset="0"/>
              <a:ea typeface="Roboto" panose="02000000000000000000" pitchFamily="2" charset="0"/>
            </a:endParaRPr>
          </a:p>
          <a:p>
            <a:pPr algn="ctr"/>
            <a:endParaRPr lang="en-US" sz="2600" dirty="0">
              <a:latin typeface="Roboto" panose="02000000000000000000" pitchFamily="2" charset="0"/>
              <a:ea typeface="Roboto" panose="02000000000000000000" pitchFamily="2" charset="0"/>
            </a:endParaRPr>
          </a:p>
        </p:txBody>
      </p:sp>
      <p:sp>
        <p:nvSpPr>
          <p:cNvPr id="2" name="Rectangle 1">
            <a:extLst>
              <a:ext uri="{FF2B5EF4-FFF2-40B4-BE49-F238E27FC236}">
                <a16:creationId xmlns:a16="http://schemas.microsoft.com/office/drawing/2014/main" id="{35413A55-F908-0A0B-B111-093AD838FD9B}"/>
              </a:ext>
            </a:extLst>
          </p:cNvPr>
          <p:cNvSpPr/>
          <p:nvPr/>
        </p:nvSpPr>
        <p:spPr>
          <a:xfrm>
            <a:off x="5371288" y="3735723"/>
            <a:ext cx="1449421" cy="1332688"/>
          </a:xfrm>
          <a:prstGeom prst="rect">
            <a:avLst/>
          </a:prstGeom>
          <a:solidFill>
            <a:srgbClr val="009ED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logo</a:t>
            </a:r>
          </a:p>
        </p:txBody>
      </p:sp>
      <p:pic>
        <p:nvPicPr>
          <p:cNvPr id="4" name="Picture 3">
            <a:extLst>
              <a:ext uri="{FF2B5EF4-FFF2-40B4-BE49-F238E27FC236}">
                <a16:creationId xmlns:a16="http://schemas.microsoft.com/office/drawing/2014/main" id="{3C48736A-11A7-32FA-976B-80FA28E893E8}"/>
              </a:ext>
            </a:extLst>
          </p:cNvPr>
          <p:cNvPicPr>
            <a:picLocks noChangeAspect="1"/>
          </p:cNvPicPr>
          <p:nvPr/>
        </p:nvPicPr>
        <p:blipFill>
          <a:blip r:embed="rId2"/>
          <a:stretch>
            <a:fillRect/>
          </a:stretch>
        </p:blipFill>
        <p:spPr>
          <a:xfrm>
            <a:off x="4962619" y="3735723"/>
            <a:ext cx="2681056" cy="1955495"/>
          </a:xfrm>
          <a:prstGeom prst="rect">
            <a:avLst/>
          </a:prstGeom>
        </p:spPr>
      </p:pic>
    </p:spTree>
    <p:extLst>
      <p:ext uri="{BB962C8B-B14F-4D97-AF65-F5344CB8AC3E}">
        <p14:creationId xmlns:p14="http://schemas.microsoft.com/office/powerpoint/2010/main" val="3689994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57505"/>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effectLst/>
                <a:latin typeface="Book Antiqua" panose="02040602050305030304" pitchFamily="18" charset="0"/>
                <a:ea typeface="Roboto" panose="02000000000000000000" pitchFamily="2" charset="0"/>
                <a:cs typeface="Aptos" panose="020B0004020202020204" pitchFamily="34" charset="0"/>
              </a:rPr>
              <a:t>Where are you today as a country </a:t>
            </a:r>
            <a:r>
              <a:rPr lang="en-US" sz="3200" b="1" dirty="0">
                <a:solidFill>
                  <a:srgbClr val="555555"/>
                </a:solidFill>
                <a:latin typeface="Book Antiqua" panose="02040602050305030304" pitchFamily="18" charset="0"/>
                <a:ea typeface="Roboto" panose="02000000000000000000" pitchFamily="2" charset="0"/>
                <a:cs typeface="Aptos" panose="020B0004020202020204" pitchFamily="34" charset="0"/>
              </a:rPr>
              <a:t>on</a:t>
            </a:r>
            <a:r>
              <a:rPr lang="en-US" sz="3200" b="1" dirty="0">
                <a:solidFill>
                  <a:srgbClr val="555555"/>
                </a:solidFill>
                <a:effectLst/>
                <a:latin typeface="Book Antiqua" panose="02040602050305030304" pitchFamily="18" charset="0"/>
                <a:ea typeface="Roboto" panose="02000000000000000000" pitchFamily="2" charset="0"/>
                <a:cs typeface="Aptos" panose="020B0004020202020204" pitchFamily="34" charset="0"/>
              </a:rPr>
              <a:t> enhancing geospatial information?</a:t>
            </a:r>
          </a:p>
        </p:txBody>
      </p:sp>
      <p:sp>
        <p:nvSpPr>
          <p:cNvPr id="2" name="Rectangle 1">
            <a:extLst>
              <a:ext uri="{FF2B5EF4-FFF2-40B4-BE49-F238E27FC236}">
                <a16:creationId xmlns:a16="http://schemas.microsoft.com/office/drawing/2014/main" id="{D35F3BE5-2258-40BD-06FE-C5BC3DB5BE69}"/>
              </a:ext>
            </a:extLst>
          </p:cNvPr>
          <p:cNvSpPr/>
          <p:nvPr/>
        </p:nvSpPr>
        <p:spPr>
          <a:xfrm>
            <a:off x="1534172" y="2183906"/>
            <a:ext cx="9616181" cy="37552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600" dirty="0">
              <a:solidFill>
                <a:srgbClr val="C00000"/>
              </a:solidFill>
              <a:latin typeface="Book Antiqua" panose="02040602050305030304" pitchFamily="18" charset="0"/>
            </a:endParaRPr>
          </a:p>
          <a:p>
            <a:pPr marL="285750" indent="-285750">
              <a:buFont typeface="Arial" panose="020B0604020202020204" pitchFamily="34" charset="0"/>
              <a:buChar char="•"/>
            </a:pPr>
            <a:r>
              <a:rPr lang="en-US" sz="2600" dirty="0">
                <a:solidFill>
                  <a:srgbClr val="C00000"/>
                </a:solidFill>
                <a:latin typeface="Book Antiqua" panose="02040602050305030304" pitchFamily="18" charset="0"/>
              </a:rPr>
              <a:t>Eswatini is at the point of completing its Country-level Action Plan (CAP) and looks forward to its implementation once completed.</a:t>
            </a:r>
          </a:p>
          <a:p>
            <a:pPr marL="285750" indent="-285750">
              <a:buFont typeface="Arial" panose="020B0604020202020204" pitchFamily="34" charset="0"/>
              <a:buChar char="•"/>
            </a:pPr>
            <a:r>
              <a:rPr lang="en-US" sz="2600" dirty="0">
                <a:solidFill>
                  <a:srgbClr val="C00000"/>
                </a:solidFill>
                <a:latin typeface="Book Antiqua" panose="02040602050305030304" pitchFamily="18" charset="0"/>
              </a:rPr>
              <a:t> No governance mechanism in place for coordinating geospatial information management between geospatial agencies.</a:t>
            </a:r>
          </a:p>
          <a:p>
            <a:pPr marL="285750" indent="-285750">
              <a:buFont typeface="Arial" panose="020B0604020202020204" pitchFamily="34" charset="0"/>
              <a:buChar char="•"/>
            </a:pPr>
            <a:endParaRPr lang="en-US" sz="2600" dirty="0">
              <a:solidFill>
                <a:srgbClr val="C00000"/>
              </a:solidFill>
              <a:latin typeface="Book Antiqua" panose="02040602050305030304" pitchFamily="18" charset="0"/>
            </a:endParaRPr>
          </a:p>
          <a:p>
            <a:pPr marL="285750" indent="-285750">
              <a:buFont typeface="Arial" panose="020B0604020202020204" pitchFamily="34" charset="0"/>
              <a:buChar char="•"/>
            </a:pPr>
            <a:r>
              <a:rPr lang="en-US" sz="2600" dirty="0">
                <a:solidFill>
                  <a:srgbClr val="C00000"/>
                </a:solidFill>
                <a:latin typeface="Book Antiqua" panose="02040602050305030304" pitchFamily="18" charset="0"/>
              </a:rPr>
              <a:t>Currently, there is no legislation for geospatial information management and no policies or laws that encourage data sharing and use of geospatial information in general.</a:t>
            </a:r>
          </a:p>
          <a:p>
            <a:pPr marL="285750" indent="-285750">
              <a:buFont typeface="Arial" panose="020B0604020202020204" pitchFamily="34" charset="0"/>
              <a:buChar char="•"/>
            </a:pPr>
            <a:endParaRPr lang="en-US" sz="2600" dirty="0">
              <a:solidFill>
                <a:srgbClr val="C00000"/>
              </a:solidFill>
              <a:latin typeface="Book Antiqua" panose="02040602050305030304" pitchFamily="18" charset="0"/>
              <a:ea typeface="Roboto" panose="02000000000000000000" pitchFamily="2" charset="0"/>
            </a:endParaRPr>
          </a:p>
          <a:p>
            <a:endParaRPr lang="en-US" sz="2600" dirty="0">
              <a:solidFill>
                <a:schemeClr val="tx1">
                  <a:lumMod val="50000"/>
                  <a:lumOff val="50000"/>
                </a:schemeClr>
              </a:solidFill>
            </a:endParaRPr>
          </a:p>
          <a:p>
            <a:pPr marL="285750" indent="-285750" algn="ctr">
              <a:buFont typeface="Arial" panose="020B0604020202020204" pitchFamily="34" charset="0"/>
              <a:buChar char="•"/>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1584565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DFA-FADF-E40B-6A01-C4983C396ECC}"/>
              </a:ext>
            </a:extLst>
          </p:cNvPr>
          <p:cNvSpPr>
            <a:spLocks noGrp="1"/>
          </p:cNvSpPr>
          <p:nvPr>
            <p:ph type="title"/>
          </p:nvPr>
        </p:nvSpPr>
        <p:spPr/>
        <p:txBody>
          <a:bodyPr/>
          <a:lstStyle/>
          <a:p>
            <a:pPr marL="0" marR="0" lvl="0" indent="0" defTabSz="914400" rtl="0" eaLnBrk="1" fontAlgn="auto" latinLnBrk="0" hangingPunct="1">
              <a:lnSpc>
                <a:spcPct val="100000"/>
              </a:lnSpc>
              <a:spcBef>
                <a:spcPts val="0"/>
              </a:spcBef>
              <a:spcAft>
                <a:spcPts val="0"/>
              </a:spcAft>
              <a:tabLst/>
              <a:defRPr/>
            </a:pPr>
            <a:r>
              <a:rPr kumimoji="0" lang="en-US" sz="3200" b="1" i="0" u="none" strike="noStrike" kern="1200" cap="none" spc="0" normalizeH="0" baseline="0" noProof="0" dirty="0">
                <a:ln>
                  <a:noFill/>
                </a:ln>
                <a:solidFill>
                  <a:srgbClr val="555555"/>
                </a:solidFill>
                <a:effectLst/>
                <a:uLnTx/>
                <a:uFillTx/>
                <a:latin typeface="Book Antiqua" panose="02040602050305030304" pitchFamily="18" charset="0"/>
                <a:ea typeface="Roboto" panose="02000000000000000000" pitchFamily="2" charset="0"/>
                <a:cs typeface="Aptos" panose="020B0004020202020204" pitchFamily="34" charset="0"/>
              </a:rPr>
              <a:t>Where are you today as a country on enhancing geospatial information? (</a:t>
            </a:r>
            <a:r>
              <a:rPr kumimoji="0" lang="en-US" sz="3200" b="1" i="0" u="none" strike="noStrike" kern="1200" cap="none" spc="0" normalizeH="0" baseline="0" noProof="0" dirty="0" err="1">
                <a:ln>
                  <a:noFill/>
                </a:ln>
                <a:solidFill>
                  <a:srgbClr val="555555"/>
                </a:solidFill>
                <a:effectLst/>
                <a:uLnTx/>
                <a:uFillTx/>
                <a:latin typeface="Book Antiqua" panose="02040602050305030304" pitchFamily="18" charset="0"/>
                <a:ea typeface="Roboto" panose="02000000000000000000" pitchFamily="2" charset="0"/>
                <a:cs typeface="Aptos" panose="020B0004020202020204" pitchFamily="34" charset="0"/>
              </a:rPr>
              <a:t>cont</a:t>
            </a:r>
            <a:r>
              <a:rPr kumimoji="0" lang="en-US" sz="3200" b="1" i="0" u="none" strike="noStrike" kern="1200" cap="none" spc="0" normalizeH="0" baseline="0" noProof="0" dirty="0">
                <a:ln>
                  <a:noFill/>
                </a:ln>
                <a:solidFill>
                  <a:srgbClr val="555555"/>
                </a:solidFill>
                <a:effectLst/>
                <a:uLnTx/>
                <a:uFillTx/>
                <a:latin typeface="Book Antiqua" panose="02040602050305030304" pitchFamily="18" charset="0"/>
                <a:ea typeface="Roboto" panose="02000000000000000000" pitchFamily="2" charset="0"/>
                <a:cs typeface="Aptos" panose="020B0004020202020204" pitchFamily="34" charset="0"/>
              </a:rPr>
              <a:t>)</a:t>
            </a:r>
            <a:br>
              <a:rPr kumimoji="0" lang="en-US" sz="3200" b="1" i="0" u="none" strike="noStrike" kern="1200" cap="none" spc="0" normalizeH="0" baseline="0" noProof="0" dirty="0">
                <a:ln>
                  <a:noFill/>
                </a:ln>
                <a:solidFill>
                  <a:srgbClr val="555555"/>
                </a:solidFill>
                <a:effectLst/>
                <a:uLnTx/>
                <a:uFillTx/>
                <a:latin typeface="Book Antiqua" panose="02040602050305030304" pitchFamily="18" charset="0"/>
                <a:ea typeface="Roboto" panose="02000000000000000000" pitchFamily="2" charset="0"/>
                <a:cs typeface="Aptos" panose="020B0004020202020204" pitchFamily="34" charset="0"/>
              </a:rPr>
            </a:br>
            <a:endParaRPr lang="en-US" dirty="0"/>
          </a:p>
        </p:txBody>
      </p:sp>
      <p:sp>
        <p:nvSpPr>
          <p:cNvPr id="3" name="Content Placeholder 2">
            <a:extLst>
              <a:ext uri="{FF2B5EF4-FFF2-40B4-BE49-F238E27FC236}">
                <a16:creationId xmlns:a16="http://schemas.microsoft.com/office/drawing/2014/main" id="{5D5E8A04-6957-2924-DF89-AD0CAA3A7688}"/>
              </a:ext>
            </a:extLst>
          </p:cNvPr>
          <p:cNvSpPr>
            <a:spLocks noGrp="1"/>
          </p:cNvSpPr>
          <p:nvPr>
            <p:ph idx="1"/>
          </p:nvPr>
        </p:nvSpPr>
        <p:spPr>
          <a:xfrm>
            <a:off x="609600" y="1600202"/>
            <a:ext cx="10972800" cy="4188040"/>
          </a:xfrm>
        </p:spPr>
        <p:txBody>
          <a:bodyPr/>
          <a:lstStyle/>
          <a:p>
            <a:pPr marL="285750" indent="-285750" eaLnBrk="1" fontAlgn="auto" hangingPunct="1">
              <a:spcBef>
                <a:spcPts val="0"/>
              </a:spcBef>
              <a:spcAft>
                <a:spcPts val="0"/>
              </a:spcAft>
              <a:defRPr/>
            </a:pPr>
            <a:r>
              <a:rPr lang="en-US" sz="2600" dirty="0">
                <a:solidFill>
                  <a:srgbClr val="C00000"/>
                </a:solidFill>
                <a:latin typeface="Book Antiqua" panose="02040602050305030304" pitchFamily="18" charset="0"/>
                <a:ea typeface="Roboto" panose="02000000000000000000" pitchFamily="2" charset="0"/>
              </a:rPr>
              <a:t>No central geoportal to discover available data with its metadata.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C00000"/>
              </a:solidFill>
              <a:effectLst/>
              <a:uLnTx/>
              <a:uFillTx/>
              <a:latin typeface="Book Antiqua" panose="02040602050305030304"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C00000"/>
                </a:solidFill>
                <a:effectLst/>
                <a:uLnTx/>
                <a:uFillTx/>
                <a:latin typeface="Book Antiqua" panose="02040602050305030304" pitchFamily="18" charset="0"/>
                <a:ea typeface="+mn-ea"/>
                <a:cs typeface="+mn-cs"/>
              </a:rPr>
              <a:t>Lack of knowledge of the importance of Standards when collecting, processing and storing data</a:t>
            </a:r>
          </a:p>
          <a:p>
            <a:endParaRPr lang="en-US" dirty="0"/>
          </a:p>
        </p:txBody>
      </p:sp>
    </p:spTree>
    <p:extLst>
      <p:ext uri="{BB962C8B-B14F-4D97-AF65-F5344CB8AC3E}">
        <p14:creationId xmlns:p14="http://schemas.microsoft.com/office/powerpoint/2010/main" val="709586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245287"/>
            <a:ext cx="11425084" cy="584775"/>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Book Antiqua" panose="02040602050305030304" pitchFamily="18" charset="0"/>
                <a:ea typeface="Roboto" panose="02000000000000000000" pitchFamily="2" charset="0"/>
              </a:rPr>
              <a:t>Where does your country want to be in the next 5 years</a:t>
            </a:r>
            <a:r>
              <a:rPr lang="en-US" sz="3200" b="1" dirty="0">
                <a:solidFill>
                  <a:srgbClr val="555555"/>
                </a:solidFill>
                <a:effectLst/>
                <a:latin typeface="Book Antiqua" panose="02040602050305030304" pitchFamily="18" charset="0"/>
                <a:ea typeface="Roboto" panose="02000000000000000000" pitchFamily="2" charset="0"/>
                <a:cs typeface="Aptos" panose="020B0004020202020204" pitchFamily="34" charset="0"/>
              </a:rPr>
              <a:t>?</a:t>
            </a:r>
          </a:p>
        </p:txBody>
      </p:sp>
      <p:sp>
        <p:nvSpPr>
          <p:cNvPr id="3" name="Rectangle 2">
            <a:extLst>
              <a:ext uri="{FF2B5EF4-FFF2-40B4-BE49-F238E27FC236}">
                <a16:creationId xmlns:a16="http://schemas.microsoft.com/office/drawing/2014/main" id="{54D01CC4-D934-AE42-DBA2-8D9504D7182E}"/>
              </a:ext>
            </a:extLst>
          </p:cNvPr>
          <p:cNvSpPr/>
          <p:nvPr/>
        </p:nvSpPr>
        <p:spPr>
          <a:xfrm>
            <a:off x="1551927" y="1624614"/>
            <a:ext cx="9287707" cy="42080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600" dirty="0">
                <a:solidFill>
                  <a:srgbClr val="C00000"/>
                </a:solidFill>
                <a:latin typeface="Book Antiqua" panose="02040602050305030304" pitchFamily="18" charset="0"/>
              </a:rPr>
              <a:t>Increased awareness of the importance and value of geospatial information to the development of the country’s economy.</a:t>
            </a:r>
          </a:p>
          <a:p>
            <a:pPr marL="285750" indent="-285750">
              <a:buFont typeface="Arial" panose="020B0604020202020204" pitchFamily="34" charset="0"/>
              <a:buChar char="•"/>
            </a:pPr>
            <a:r>
              <a:rPr lang="en-US" sz="2600" dirty="0">
                <a:solidFill>
                  <a:srgbClr val="C00000"/>
                </a:solidFill>
                <a:latin typeface="Book Antiqua" panose="02040602050305030304" pitchFamily="18" charset="0"/>
                <a:ea typeface="Roboto" panose="02000000000000000000" pitchFamily="2" charset="0"/>
              </a:rPr>
              <a:t>A governance mechanism in place to coordinate and encourage geospatial information sharing across relevant agencies</a:t>
            </a:r>
          </a:p>
          <a:p>
            <a:pPr marL="285750" indent="-285750">
              <a:buFont typeface="Arial" panose="020B0604020202020204" pitchFamily="34" charset="0"/>
              <a:buChar char="•"/>
            </a:pPr>
            <a:r>
              <a:rPr lang="en-US" sz="2600" dirty="0">
                <a:solidFill>
                  <a:srgbClr val="C00000"/>
                </a:solidFill>
                <a:latin typeface="Book Antiqua" panose="02040602050305030304" pitchFamily="18" charset="0"/>
                <a:ea typeface="Roboto" panose="02000000000000000000" pitchFamily="2" charset="0"/>
              </a:rPr>
              <a:t>To have stablished both a legal and institutional frameworks that address geospatial information management.</a:t>
            </a:r>
          </a:p>
          <a:p>
            <a:pPr marL="285750" indent="-285750">
              <a:buFont typeface="Arial" panose="020B0604020202020204" pitchFamily="34" charset="0"/>
              <a:buChar char="•"/>
            </a:pPr>
            <a:endParaRPr lang="en-US" sz="2600" dirty="0">
              <a:solidFill>
                <a:srgbClr val="C00000"/>
              </a:solidFill>
              <a:latin typeface="Book Antiqua" panose="02040602050305030304" pitchFamily="18" charset="0"/>
              <a:ea typeface="Roboto" panose="02000000000000000000" pitchFamily="2" charset="0"/>
            </a:endParaRPr>
          </a:p>
          <a:p>
            <a:pPr marL="285750" indent="-285750">
              <a:buFont typeface="Arial" panose="020B0604020202020204" pitchFamily="34" charset="0"/>
              <a:buChar char="•"/>
            </a:pPr>
            <a:r>
              <a:rPr lang="en-US" sz="2600" dirty="0">
                <a:solidFill>
                  <a:srgbClr val="C00000"/>
                </a:solidFill>
                <a:latin typeface="Book Antiqua" panose="02040602050305030304" pitchFamily="18" charset="0"/>
              </a:rPr>
              <a:t>A geoportal established to facilitate access to geospatial information from anywhere.</a:t>
            </a:r>
          </a:p>
          <a:p>
            <a:endParaRPr lang="en-US" sz="2600" dirty="0">
              <a:solidFill>
                <a:schemeClr val="tx1">
                  <a:lumMod val="50000"/>
                  <a:lumOff val="50000"/>
                </a:schemeClr>
              </a:solidFill>
            </a:endParaRPr>
          </a:p>
          <a:p>
            <a:pPr marL="285750" indent="-285750" algn="ctr">
              <a:buFont typeface="Arial" panose="020B0604020202020204" pitchFamily="34" charset="0"/>
              <a:buChar char="•"/>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409969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289190" y="108713"/>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Where are you today as a country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on</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 enhancing geospatial information?</a:t>
            </a:r>
          </a:p>
        </p:txBody>
      </p:sp>
      <p:sp>
        <p:nvSpPr>
          <p:cNvPr id="2" name="Rectangle 1">
            <a:extLst>
              <a:ext uri="{FF2B5EF4-FFF2-40B4-BE49-F238E27FC236}">
                <a16:creationId xmlns:a16="http://schemas.microsoft.com/office/drawing/2014/main" id="{D35F3BE5-2258-40BD-06FE-C5BC3DB5BE69}"/>
              </a:ext>
            </a:extLst>
          </p:cNvPr>
          <p:cNvSpPr/>
          <p:nvPr/>
        </p:nvSpPr>
        <p:spPr>
          <a:xfrm>
            <a:off x="1543049" y="1366887"/>
            <a:ext cx="8364521" cy="35194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tx1">
                  <a:lumMod val="50000"/>
                  <a:lumOff val="50000"/>
                </a:schemeClr>
              </a:solidFill>
            </a:endParaRPr>
          </a:p>
        </p:txBody>
      </p:sp>
      <p:sp>
        <p:nvSpPr>
          <p:cNvPr id="4" name="TextBox 5"/>
          <p:cNvSpPr txBox="1">
            <a:spLocks noChangeArrowheads="1"/>
          </p:cNvSpPr>
          <p:nvPr/>
        </p:nvSpPr>
        <p:spPr bwMode="auto">
          <a:xfrm>
            <a:off x="1644994" y="1457365"/>
            <a:ext cx="97504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lnSpc>
                <a:spcPts val="3650"/>
              </a:lnSpc>
            </a:pPr>
            <a:r>
              <a:rPr lang="fr-FR" altLang="fr-FR" sz="3200" b="1" dirty="0">
                <a:latin typeface="Roboto" panose="02000000000000000000"/>
              </a:rPr>
              <a:t>Policy and </a:t>
            </a:r>
            <a:r>
              <a:rPr lang="fr-FR" altLang="fr-FR" sz="3200" b="1" dirty="0" err="1">
                <a:latin typeface="Roboto" panose="02000000000000000000"/>
              </a:rPr>
              <a:t>Legal</a:t>
            </a:r>
            <a:endParaRPr lang="en-US" altLang="fr-FR" sz="3200" b="1" dirty="0">
              <a:solidFill>
                <a:srgbClr val="000000"/>
              </a:solidFill>
              <a:latin typeface="Roboto" panose="02000000000000000000"/>
              <a:cs typeface="Telegraf" charset="0"/>
              <a:sym typeface="Telegraf" charset="0"/>
            </a:endParaRPr>
          </a:p>
        </p:txBody>
      </p:sp>
      <p:sp>
        <p:nvSpPr>
          <p:cNvPr id="3" name="Rectangle 2"/>
          <p:cNvSpPr/>
          <p:nvPr/>
        </p:nvSpPr>
        <p:spPr>
          <a:xfrm>
            <a:off x="289190" y="2022505"/>
            <a:ext cx="11855676" cy="3732689"/>
          </a:xfrm>
          <a:prstGeom prst="rect">
            <a:avLst/>
          </a:prstGeom>
        </p:spPr>
        <p:txBody>
          <a:bodyPr wrap="square">
            <a:spAutoFit/>
          </a:bodyPr>
          <a:lstStyle/>
          <a:p>
            <a:pPr algn="just">
              <a:lnSpc>
                <a:spcPts val="3225"/>
              </a:lnSpc>
            </a:pPr>
            <a:r>
              <a:rPr lang="en-US" altLang="fr-FR" sz="1600" dirty="0">
                <a:latin typeface="Roboto" panose="02000000000000000000"/>
              </a:rPr>
              <a:t>The Geomatics Center of Burundi was created by a presidential decree of January 19, 2013. It is currently governed by the Decree No. 100/135 of September 27, 2022.</a:t>
            </a:r>
          </a:p>
          <a:p>
            <a:pPr algn="just">
              <a:lnSpc>
                <a:spcPts val="3225"/>
              </a:lnSpc>
            </a:pPr>
            <a:br>
              <a:rPr lang="en-US" altLang="fr-FR" sz="1600" dirty="0">
                <a:latin typeface="Roboto" panose="02000000000000000000"/>
              </a:rPr>
            </a:br>
            <a:r>
              <a:rPr lang="en-US" altLang="fr-FR" sz="1600" dirty="0">
                <a:latin typeface="Roboto" panose="02000000000000000000"/>
              </a:rPr>
              <a:t>It is under the authority of the Prime Minister and manages geospatial information at the national level. His </a:t>
            </a:r>
            <a:r>
              <a:rPr lang="en-US" altLang="fr-FR" sz="1600" b="1" dirty="0">
                <a:latin typeface="Roboto" panose="02000000000000000000"/>
              </a:rPr>
              <a:t>main responsibilities include the coordination of geomatics activities, the archiving and sharing of geospatial data, the quality control and metadata management. The National Geomatics Center of Burundi also develops a data catalogue and delivers geomatics visas.</a:t>
            </a:r>
          </a:p>
          <a:p>
            <a:pPr algn="just">
              <a:lnSpc>
                <a:spcPts val="3225"/>
              </a:lnSpc>
            </a:pPr>
            <a:br>
              <a:rPr lang="en-US" altLang="fr-FR" sz="1600" dirty="0">
                <a:latin typeface="Roboto" panose="02000000000000000000"/>
              </a:rPr>
            </a:br>
            <a:r>
              <a:rPr lang="en-US" altLang="fr-FR" sz="1600" b="1" dirty="0">
                <a:latin typeface="Roboto" panose="02000000000000000000"/>
              </a:rPr>
              <a:t>Other legal and regulatory texts related to the management of Geospatial Information :</a:t>
            </a:r>
            <a:endParaRPr lang="fr-FR" sz="1600" dirty="0">
              <a:latin typeface="Roboto" panose="02000000000000000000"/>
            </a:endParaRPr>
          </a:p>
        </p:txBody>
      </p:sp>
    </p:spTree>
    <p:extLst>
      <p:ext uri="{BB962C8B-B14F-4D97-AF65-F5344CB8AC3E}">
        <p14:creationId xmlns:p14="http://schemas.microsoft.com/office/powerpoint/2010/main" val="129541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457505"/>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latin typeface="Book Antiqua" panose="02040602050305030304" pitchFamily="18" charset="0"/>
                <a:ea typeface="Roboto" panose="02000000000000000000" pitchFamily="2" charset="0"/>
                <a:cs typeface="Aptos" panose="020B0004020202020204" pitchFamily="34" charset="0"/>
              </a:rPr>
              <a:t>What do you see as the </a:t>
            </a:r>
            <a:r>
              <a:rPr lang="en-US" sz="3200" b="1" dirty="0">
                <a:solidFill>
                  <a:srgbClr val="555555"/>
                </a:solidFill>
                <a:effectLst/>
                <a:latin typeface="Book Antiqua" panose="02040602050305030304" pitchFamily="18" charset="0"/>
                <a:ea typeface="Roboto" panose="02000000000000000000" pitchFamily="2" charset="0"/>
                <a:cs typeface="Aptos" panose="020B0004020202020204" pitchFamily="34" charset="0"/>
              </a:rPr>
              <a:t>main challenges in your country to get to </a:t>
            </a:r>
            <a:r>
              <a:rPr lang="en-US" sz="3200" b="1" dirty="0">
                <a:solidFill>
                  <a:srgbClr val="555555"/>
                </a:solidFill>
                <a:latin typeface="Book Antiqua" panose="02040602050305030304" pitchFamily="18" charset="0"/>
                <a:ea typeface="Roboto" panose="02000000000000000000" pitchFamily="2" charset="0"/>
                <a:cs typeface="Aptos" panose="020B0004020202020204" pitchFamily="34" charset="0"/>
              </a:rPr>
              <a:t>this ‘ideal’ situation in the next 5 years </a:t>
            </a:r>
            <a:r>
              <a:rPr lang="en-US" sz="3200" b="1" dirty="0">
                <a:solidFill>
                  <a:srgbClr val="555555"/>
                </a:solidFill>
                <a:effectLst/>
                <a:latin typeface="Book Antiqua" panose="02040602050305030304" pitchFamily="18" charset="0"/>
                <a:ea typeface="Roboto" panose="02000000000000000000" pitchFamily="2" charset="0"/>
                <a:cs typeface="Aptos" panose="020B0004020202020204" pitchFamily="34" charset="0"/>
              </a:rPr>
              <a:t>?</a:t>
            </a:r>
          </a:p>
        </p:txBody>
      </p:sp>
      <p:sp>
        <p:nvSpPr>
          <p:cNvPr id="3" name="Rectangle 2">
            <a:extLst>
              <a:ext uri="{FF2B5EF4-FFF2-40B4-BE49-F238E27FC236}">
                <a16:creationId xmlns:a16="http://schemas.microsoft.com/office/drawing/2014/main" id="{E42FD46D-0A2C-169B-6DE2-954D863D0A20}"/>
              </a:ext>
            </a:extLst>
          </p:cNvPr>
          <p:cNvSpPr/>
          <p:nvPr/>
        </p:nvSpPr>
        <p:spPr>
          <a:xfrm>
            <a:off x="1585311" y="2431835"/>
            <a:ext cx="9021377" cy="30670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600" dirty="0">
                <a:solidFill>
                  <a:srgbClr val="C00000"/>
                </a:solidFill>
                <a:latin typeface="Book Antiqua" panose="02040602050305030304" pitchFamily="18" charset="0"/>
              </a:rPr>
              <a:t>A change of government whose policies may not amplify the existing development agenda.</a:t>
            </a:r>
          </a:p>
          <a:p>
            <a:endParaRPr lang="en-US" sz="2600" dirty="0">
              <a:solidFill>
                <a:srgbClr val="C00000"/>
              </a:solidFill>
              <a:latin typeface="Book Antiqua" panose="02040602050305030304" pitchFamily="18" charset="0"/>
            </a:endParaRPr>
          </a:p>
          <a:p>
            <a:pPr marL="285750" indent="-285750">
              <a:buFont typeface="Arial" panose="020B0604020202020204" pitchFamily="34" charset="0"/>
              <a:buChar char="•"/>
            </a:pPr>
            <a:r>
              <a:rPr lang="en-US" sz="2600" dirty="0">
                <a:solidFill>
                  <a:srgbClr val="C00000"/>
                </a:solidFill>
                <a:latin typeface="Book Antiqua" panose="02040602050305030304" pitchFamily="18" charset="0"/>
                <a:ea typeface="Roboto" panose="02000000000000000000" pitchFamily="2" charset="0"/>
              </a:rPr>
              <a:t>Institutional resistance- difficulty in achieving multi-level government and cross-sector collaboration.</a:t>
            </a:r>
          </a:p>
          <a:p>
            <a:pPr marL="285750" indent="-285750">
              <a:buFont typeface="Arial" panose="020B0604020202020204" pitchFamily="34" charset="0"/>
              <a:buChar char="•"/>
            </a:pPr>
            <a:endParaRPr lang="en-US" sz="2600" dirty="0">
              <a:solidFill>
                <a:srgbClr val="C00000"/>
              </a:solidFill>
              <a:latin typeface="Book Antiqua" panose="02040602050305030304" pitchFamily="18" charset="0"/>
              <a:ea typeface="Roboto" panose="02000000000000000000" pitchFamily="2" charset="0"/>
            </a:endParaRPr>
          </a:p>
          <a:p>
            <a:pPr marL="285750" indent="-285750">
              <a:buFont typeface="Arial" panose="020B0604020202020204" pitchFamily="34" charset="0"/>
              <a:buChar char="•"/>
            </a:pPr>
            <a:r>
              <a:rPr lang="en-US" sz="2600" dirty="0">
                <a:solidFill>
                  <a:srgbClr val="C00000"/>
                </a:solidFill>
                <a:latin typeface="Book Antiqua" panose="02040602050305030304" pitchFamily="18" charset="0"/>
              </a:rPr>
              <a:t>Data privacy and security-Reluctance of geospatial information agencies to share data and information. They have a preference for working in silos.</a:t>
            </a:r>
          </a:p>
          <a:p>
            <a:endParaRPr lang="en-US" sz="2600" dirty="0">
              <a:solidFill>
                <a:schemeClr val="tx1">
                  <a:lumMod val="50000"/>
                  <a:lumOff val="50000"/>
                </a:schemeClr>
              </a:solidFill>
            </a:endParaRPr>
          </a:p>
          <a:p>
            <a:pPr marL="285750" indent="-285750" algn="ctr">
              <a:buFont typeface="Arial" panose="020B0604020202020204" pitchFamily="34" charset="0"/>
              <a:buChar char="•"/>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1988099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TextBox 8"/>
          <p:cNvSpPr txBox="1"/>
          <p:nvPr/>
        </p:nvSpPr>
        <p:spPr>
          <a:xfrm>
            <a:off x="337483" y="502411"/>
            <a:ext cx="11425084" cy="2769989"/>
          </a:xfrm>
          <a:prstGeom prst="rect">
            <a:avLst/>
          </a:prstGeom>
          <a:noFill/>
        </p:spPr>
        <p:txBody>
          <a:bodyPr wrap="square" rtlCol="0">
            <a:spAutoFit/>
          </a:bodyPr>
          <a:lstStyle/>
          <a:p>
            <a:pPr algn="ctr"/>
            <a:r>
              <a:rPr lang="en-US" sz="3200" b="1" i="0" dirty="0">
                <a:solidFill>
                  <a:srgbClr val="555555"/>
                </a:solidFill>
                <a:effectLst/>
                <a:latin typeface="Roboto" panose="02000000000000000000" pitchFamily="2" charset="0"/>
                <a:ea typeface="Roboto" panose="02000000000000000000" pitchFamily="2" charset="0"/>
              </a:rPr>
              <a:t>	</a:t>
            </a:r>
            <a:r>
              <a:rPr lang="en-US" sz="3200" b="1" i="0" dirty="0">
                <a:effectLst/>
                <a:latin typeface="Roboto" panose="02000000000000000000" pitchFamily="2" charset="0"/>
                <a:ea typeface="Roboto" panose="02000000000000000000" pitchFamily="2" charset="0"/>
              </a:rPr>
              <a:t>MALAWI</a:t>
            </a:r>
          </a:p>
          <a:p>
            <a:pPr algn="ctr"/>
            <a:br>
              <a:rPr lang="en-US" sz="3200" b="1" i="0" dirty="0">
                <a:effectLst/>
                <a:latin typeface="Roboto" panose="02000000000000000000" pitchFamily="2" charset="0"/>
                <a:ea typeface="Roboto" panose="02000000000000000000" pitchFamily="2" charset="0"/>
              </a:rPr>
            </a:br>
            <a:r>
              <a:rPr lang="en-US" sz="2800" b="1" i="0" dirty="0">
                <a:effectLst/>
                <a:latin typeface="Roboto" panose="02000000000000000000" pitchFamily="2" charset="0"/>
                <a:ea typeface="Roboto" panose="02000000000000000000" pitchFamily="2" charset="0"/>
              </a:rPr>
              <a:t>[</a:t>
            </a:r>
            <a:r>
              <a:rPr lang="en-US" sz="2800" b="1" dirty="0">
                <a:latin typeface="Roboto" panose="02000000000000000000" pitchFamily="2" charset="0"/>
                <a:ea typeface="Roboto" panose="02000000000000000000" pitchFamily="2" charset="0"/>
              </a:rPr>
              <a:t>MINISTRY OF LANDS, DEPARTMENT OF SURVEYS</a:t>
            </a:r>
            <a:r>
              <a:rPr lang="en-US" sz="2800" b="1" i="0" dirty="0">
                <a:effectLst/>
                <a:latin typeface="Roboto" panose="02000000000000000000" pitchFamily="2" charset="0"/>
                <a:ea typeface="Roboto" panose="02000000000000000000" pitchFamily="2" charset="0"/>
              </a:rPr>
              <a:t>]</a:t>
            </a:r>
          </a:p>
          <a:p>
            <a:pPr algn="ctr"/>
            <a:endParaRPr lang="en-US" sz="2800" b="1" dirty="0">
              <a:latin typeface="Roboto" panose="02000000000000000000" pitchFamily="2" charset="0"/>
              <a:ea typeface="Roboto" panose="02000000000000000000" pitchFamily="2" charset="0"/>
            </a:endParaRPr>
          </a:p>
          <a:p>
            <a:pPr algn="ctr"/>
            <a:r>
              <a:rPr lang="en-US" sz="2800" b="0" i="0" dirty="0">
                <a:effectLst/>
                <a:latin typeface="Roboto" panose="02000000000000000000" pitchFamily="2" charset="0"/>
                <a:ea typeface="Roboto" panose="02000000000000000000" pitchFamily="2" charset="0"/>
              </a:rPr>
              <a:t>https://www.lands.gov.mw/</a:t>
            </a:r>
          </a:p>
          <a:p>
            <a:pPr algn="ctr"/>
            <a:endParaRPr lang="en-US" sz="2600" dirty="0">
              <a:latin typeface="Roboto" panose="02000000000000000000" pitchFamily="2" charset="0"/>
              <a:ea typeface="Roboto" panose="02000000000000000000" pitchFamily="2" charset="0"/>
            </a:endParaRPr>
          </a:p>
        </p:txBody>
      </p:sp>
      <p:sp>
        <p:nvSpPr>
          <p:cNvPr id="1048584" name="Rectangle 1"/>
          <p:cNvSpPr/>
          <p:nvPr/>
        </p:nvSpPr>
        <p:spPr>
          <a:xfrm>
            <a:off x="5379396" y="2801562"/>
            <a:ext cx="1449421" cy="1332688"/>
          </a:xfrm>
          <a:prstGeom prst="rect">
            <a:avLst/>
          </a:prstGeom>
          <a:solidFill>
            <a:srgbClr val="009ED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logo</a:t>
            </a:r>
          </a:p>
        </p:txBody>
      </p:sp>
      <p:pic>
        <p:nvPicPr>
          <p:cNvPr id="2097153" name="Picture 2"/>
          <p:cNvPicPr>
            <a:picLocks noChangeAspect="1"/>
          </p:cNvPicPr>
          <p:nvPr/>
        </p:nvPicPr>
        <p:blipFill rotWithShape="1">
          <a:blip r:embed="rId2"/>
          <a:srcRect l="19272" t="17621" r="50374" b="33129"/>
          <a:stretch>
            <a:fillRect/>
          </a:stretch>
        </p:blipFill>
        <p:spPr bwMode="auto">
          <a:xfrm>
            <a:off x="5348139" y="2801562"/>
            <a:ext cx="1739265" cy="176403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extBox 8"/>
          <p:cNvSpPr txBox="1"/>
          <p:nvPr/>
        </p:nvSpPr>
        <p:spPr>
          <a:xfrm>
            <a:off x="383458" y="24556"/>
            <a:ext cx="11425084" cy="1569660"/>
          </a:xfrm>
          <a:prstGeom prst="rect">
            <a:avLst/>
          </a:prstGeom>
          <a:noFill/>
        </p:spPr>
        <p:txBody>
          <a:bodyPr wrap="square" rtlCol="0">
            <a:spAutoFit/>
          </a:bodyPr>
          <a:lstStyle/>
          <a:p>
            <a:pPr marR="0">
              <a:spcBef>
                <a:spcPts val="0"/>
              </a:spcBef>
              <a:spcAft>
                <a:spcPts val="0"/>
              </a:spcAft>
            </a:pPr>
            <a:r>
              <a:rPr lang="en-US" sz="3200" b="1" dirty="0">
                <a:effectLst/>
                <a:latin typeface="Roboto" panose="02000000000000000000" pitchFamily="2" charset="0"/>
                <a:ea typeface="Roboto" panose="02000000000000000000" pitchFamily="2" charset="0"/>
                <a:cs typeface="Aptos" panose="020B0004020202020204" pitchFamily="34" charset="0"/>
              </a:rPr>
              <a:t>Where are we today as a country </a:t>
            </a:r>
            <a:r>
              <a:rPr lang="en-US" sz="3200" b="1" dirty="0">
                <a:latin typeface="Roboto" panose="02000000000000000000" pitchFamily="2" charset="0"/>
                <a:ea typeface="Roboto" panose="02000000000000000000" pitchFamily="2" charset="0"/>
                <a:cs typeface="Aptos" panose="020B0004020202020204" pitchFamily="34" charset="0"/>
              </a:rPr>
              <a:t>on</a:t>
            </a:r>
            <a:r>
              <a:rPr lang="en-US" sz="3200" b="1" dirty="0">
                <a:effectLst/>
                <a:latin typeface="Roboto" panose="02000000000000000000" pitchFamily="2" charset="0"/>
                <a:ea typeface="Roboto" panose="02000000000000000000" pitchFamily="2" charset="0"/>
                <a:cs typeface="Aptos" panose="020B0004020202020204" pitchFamily="34" charset="0"/>
              </a:rPr>
              <a:t> enhancing geospatial information? </a:t>
            </a:r>
          </a:p>
          <a:p>
            <a:pPr marR="0">
              <a:spcBef>
                <a:spcPts val="0"/>
              </a:spcBef>
              <a:spcAft>
                <a:spcPts val="0"/>
              </a:spcAft>
            </a:pPr>
            <a:endPar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endParaRPr>
          </a:p>
        </p:txBody>
      </p:sp>
      <p:sp>
        <p:nvSpPr>
          <p:cNvPr id="1048586" name="Rectangle 1"/>
          <p:cNvSpPr/>
          <p:nvPr/>
        </p:nvSpPr>
        <p:spPr>
          <a:xfrm>
            <a:off x="807451" y="2104654"/>
            <a:ext cx="11146157" cy="32798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zh-CN" altLang="en-US" dirty="0"/>
          </a:p>
          <a:p>
            <a:pPr marL="285750" indent="-285750" algn="ctr">
              <a:buFont typeface="Arial" panose="020B0604020202020204" pitchFamily="34" charset="0"/>
              <a:buChar char="•"/>
            </a:pPr>
            <a:endParaRPr lang="en-US" sz="2600" dirty="0">
              <a:solidFill>
                <a:schemeClr val="tx1">
                  <a:lumMod val="50000"/>
                  <a:lumOff val="50000"/>
                </a:schemeClr>
              </a:solidFill>
            </a:endParaRPr>
          </a:p>
        </p:txBody>
      </p:sp>
      <p:sp>
        <p:nvSpPr>
          <p:cNvPr id="3" name="TextBox 2">
            <a:extLst>
              <a:ext uri="{FF2B5EF4-FFF2-40B4-BE49-F238E27FC236}">
                <a16:creationId xmlns:a16="http://schemas.microsoft.com/office/drawing/2014/main" id="{5252BE93-5C10-9DB7-8AC0-7B0124F7F8D6}"/>
              </a:ext>
            </a:extLst>
          </p:cNvPr>
          <p:cNvSpPr txBox="1"/>
          <p:nvPr/>
        </p:nvSpPr>
        <p:spPr>
          <a:xfrm>
            <a:off x="893115" y="1100041"/>
            <a:ext cx="10732706" cy="4826962"/>
          </a:xfrm>
          <a:prstGeom prst="rect">
            <a:avLst/>
          </a:prstGeom>
          <a:noFill/>
        </p:spPr>
        <p:txBody>
          <a:bodyPr wrap="square">
            <a:spAutoFit/>
          </a:bodyPr>
          <a:lstStyle/>
          <a:p>
            <a:pPr algn="just"/>
            <a:r>
              <a:rPr lang="en-US" sz="2600" dirty="0">
                <a:latin typeface="Roboto" panose="02000000000000000000" pitchFamily="2" charset="0"/>
                <a:ea typeface="Roboto" panose="02000000000000000000" pitchFamily="2" charset="0"/>
                <a:cs typeface="Roboto" panose="02000000000000000000" pitchFamily="2" charset="0"/>
              </a:rPr>
              <a:t>Malawi has a legal framework in place, The Malawi Geographic Information Council (MAGIC) under The Land Survey Act, 2016. Amongst others, the body has functions to:</a:t>
            </a:r>
          </a:p>
          <a:p>
            <a:pPr marL="457200" indent="-457200" algn="just">
              <a:lnSpc>
                <a:spcPct val="150000"/>
              </a:lnSpc>
              <a:buFont typeface="Wingdings" panose="05000000000000000000" pitchFamily="2" charset="2"/>
              <a:buChar char="§"/>
            </a:pPr>
            <a:r>
              <a:rPr lang="en-US" sz="2600" dirty="0">
                <a:latin typeface="Roboto" panose="02000000000000000000" pitchFamily="2" charset="0"/>
                <a:ea typeface="Roboto" panose="02000000000000000000" pitchFamily="2" charset="0"/>
                <a:cs typeface="Roboto" panose="02000000000000000000" pitchFamily="2" charset="0"/>
              </a:rPr>
              <a:t>Establish and enforce national spatial data standards.</a:t>
            </a:r>
          </a:p>
          <a:p>
            <a:pPr marL="457200" indent="-457200" algn="just">
              <a:lnSpc>
                <a:spcPct val="150000"/>
              </a:lnSpc>
              <a:buFont typeface="Wingdings" panose="05000000000000000000" pitchFamily="2" charset="2"/>
              <a:buChar char="§"/>
            </a:pPr>
            <a:r>
              <a:rPr lang="en-US" sz="2600" dirty="0">
                <a:latin typeface="Roboto" panose="02000000000000000000" pitchFamily="2" charset="0"/>
                <a:ea typeface="Roboto" panose="02000000000000000000" pitchFamily="2" charset="0"/>
                <a:cs typeface="Roboto" panose="02000000000000000000" pitchFamily="2" charset="0"/>
              </a:rPr>
              <a:t>Develop centralized and decentralized access points for spatial data.</a:t>
            </a:r>
          </a:p>
          <a:p>
            <a:pPr marL="457200" indent="-457200" algn="just">
              <a:lnSpc>
                <a:spcPct val="150000"/>
              </a:lnSpc>
              <a:buFont typeface="Wingdings" panose="05000000000000000000" pitchFamily="2" charset="2"/>
              <a:buChar char="§"/>
            </a:pPr>
            <a:r>
              <a:rPr lang="en-US" sz="2600" dirty="0">
                <a:latin typeface="Roboto" panose="02000000000000000000" pitchFamily="2" charset="0"/>
                <a:ea typeface="Roboto" panose="02000000000000000000" pitchFamily="2" charset="0"/>
                <a:cs typeface="Roboto" panose="02000000000000000000" pitchFamily="2" charset="0"/>
              </a:rPr>
              <a:t>Provide policy and technical guidance on spatial data development and management.</a:t>
            </a:r>
          </a:p>
          <a:p>
            <a:pPr marL="457200" indent="-457200" algn="just">
              <a:lnSpc>
                <a:spcPct val="150000"/>
              </a:lnSpc>
              <a:buFont typeface="Wingdings" panose="05000000000000000000" pitchFamily="2" charset="2"/>
              <a:buChar char="§"/>
            </a:pPr>
            <a:r>
              <a:rPr lang="en-US" sz="2600" dirty="0">
                <a:latin typeface="Roboto" panose="02000000000000000000" pitchFamily="2" charset="0"/>
                <a:ea typeface="Roboto" panose="02000000000000000000" pitchFamily="2" charset="0"/>
                <a:cs typeface="Roboto" panose="02000000000000000000" pitchFamily="2" charset="0"/>
              </a:rPr>
              <a:t>Support the development and maintenance of national spatial data infrastructure.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TextBox 8"/>
          <p:cNvSpPr txBox="1"/>
          <p:nvPr/>
        </p:nvSpPr>
        <p:spPr>
          <a:xfrm>
            <a:off x="383458" y="136137"/>
            <a:ext cx="11425084" cy="584775"/>
          </a:xfrm>
          <a:prstGeom prst="rect">
            <a:avLst/>
          </a:prstGeom>
          <a:noFill/>
        </p:spPr>
        <p:txBody>
          <a:bodyPr wrap="square" rtlCol="0">
            <a:spAutoFit/>
          </a:bodyPr>
          <a:lstStyle/>
          <a:p>
            <a:pPr marR="0">
              <a:spcBef>
                <a:spcPts val="0"/>
              </a:spcBef>
              <a:spcAft>
                <a:spcPts val="0"/>
              </a:spcAft>
            </a:pPr>
            <a:r>
              <a:rPr lang="en-US" sz="3200" b="1" dirty="0">
                <a:latin typeface="Roboto" panose="02000000000000000000" pitchFamily="2" charset="0"/>
                <a:ea typeface="Roboto" panose="02000000000000000000" pitchFamily="2" charset="0"/>
              </a:rPr>
              <a:t>Where do we want to be in the next 5 years</a:t>
            </a:r>
            <a:r>
              <a:rPr lang="en-US" sz="3200" b="1" dirty="0">
                <a:effectLst/>
                <a:latin typeface="Roboto" panose="02000000000000000000" pitchFamily="2" charset="0"/>
                <a:ea typeface="Roboto" panose="02000000000000000000" pitchFamily="2" charset="0"/>
                <a:cs typeface="Aptos" panose="020B0004020202020204" pitchFamily="34" charset="0"/>
              </a:rPr>
              <a:t>?</a:t>
            </a:r>
          </a:p>
        </p:txBody>
      </p:sp>
      <p:sp>
        <p:nvSpPr>
          <p:cNvPr id="1048588" name="Rectangle 2"/>
          <p:cNvSpPr/>
          <p:nvPr/>
        </p:nvSpPr>
        <p:spPr>
          <a:xfrm>
            <a:off x="1021995" y="720912"/>
            <a:ext cx="10471860" cy="5001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457200" indent="-4572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Integrating our geospatial information into world acceptable standards.</a:t>
            </a:r>
          </a:p>
          <a:p>
            <a:pPr marL="457200" indent="-4572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Advancing data acquisition technologies, such as using airplanes for photogrammetric work and drones for capturing imagery to address various challenges, including natural disasters like floods.</a:t>
            </a:r>
          </a:p>
          <a:p>
            <a:pPr marL="457200" indent="-4572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Enhancing aerial data processing capabilities to better analyze and utilize collected data.</a:t>
            </a:r>
          </a:p>
          <a:p>
            <a:pPr marL="457200" indent="-4572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Ensuring that spatial data coverage of Malawi, along with map series at various scales, is comprehensive and accessible, supporting economic development through multiple projects.</a:t>
            </a:r>
          </a:p>
          <a:p>
            <a:pPr marL="457200" indent="-4572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Integrating advanced geospatial programs into tertiary education, including courses in remote sensing and GIS, to develop a skilled workforce.</a:t>
            </a:r>
          </a:p>
          <a:p>
            <a:pPr marL="457200" indent="-4572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Establishing a robust GIS server to efficiently store, manage, and share all spatial data across government, research, and development sectors.</a:t>
            </a:r>
          </a:p>
          <a:p>
            <a:pPr marL="457200" indent="-457200" algn="just">
              <a:buFont typeface="Wingdings" panose="05000000000000000000" pitchFamily="2" charset="2"/>
              <a:buChar char="§"/>
            </a:pPr>
            <a:endParaRPr lang="en-US" sz="2600" dirty="0">
              <a:solidFill>
                <a:schemeClr val="tx1">
                  <a:lumMod val="50000"/>
                  <a:lumOff val="50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extBox 8"/>
          <p:cNvSpPr txBox="1"/>
          <p:nvPr/>
        </p:nvSpPr>
        <p:spPr>
          <a:xfrm>
            <a:off x="383458" y="53943"/>
            <a:ext cx="11425084" cy="1077218"/>
          </a:xfrm>
          <a:prstGeom prst="rect">
            <a:avLst/>
          </a:prstGeom>
          <a:noFill/>
        </p:spPr>
        <p:txBody>
          <a:bodyPr wrap="square" rtlCol="0">
            <a:spAutoFit/>
          </a:bodyPr>
          <a:lstStyle/>
          <a:p>
            <a:pPr marR="0">
              <a:spcBef>
                <a:spcPts val="0"/>
              </a:spcBef>
              <a:spcAft>
                <a:spcPts val="0"/>
              </a:spcAft>
            </a:pPr>
            <a:r>
              <a:rPr lang="en-US" sz="3200" b="1" dirty="0">
                <a:latin typeface="Roboto" panose="02000000000000000000" pitchFamily="2" charset="0"/>
                <a:ea typeface="Roboto" panose="02000000000000000000" pitchFamily="2" charset="0"/>
                <a:cs typeface="Aptos" panose="020B0004020202020204" pitchFamily="34" charset="0"/>
              </a:rPr>
              <a:t>What do we see as the </a:t>
            </a:r>
            <a:r>
              <a:rPr lang="en-US" sz="3200" b="1" dirty="0">
                <a:ln w="12700">
                  <a:solidFill>
                    <a:schemeClr val="tx1"/>
                  </a:solidFill>
                </a:ln>
                <a:effectLst/>
                <a:latin typeface="Roboto" panose="02000000000000000000" pitchFamily="2" charset="0"/>
                <a:ea typeface="Roboto" panose="02000000000000000000" pitchFamily="2" charset="0"/>
                <a:cs typeface="Aptos" panose="020B0004020202020204" pitchFamily="34" charset="0"/>
              </a:rPr>
              <a:t>main</a:t>
            </a:r>
            <a:r>
              <a:rPr lang="en-US" sz="3200" b="1" dirty="0">
                <a:effectLst/>
                <a:latin typeface="Roboto" panose="02000000000000000000" pitchFamily="2" charset="0"/>
                <a:ea typeface="Roboto" panose="02000000000000000000" pitchFamily="2" charset="0"/>
                <a:cs typeface="Aptos" panose="020B0004020202020204" pitchFamily="34" charset="0"/>
              </a:rPr>
              <a:t> challenges in our country to get to </a:t>
            </a:r>
            <a:r>
              <a:rPr lang="en-US" sz="3200" b="1" dirty="0">
                <a:latin typeface="Roboto" panose="02000000000000000000" pitchFamily="2" charset="0"/>
                <a:ea typeface="Roboto" panose="02000000000000000000" pitchFamily="2" charset="0"/>
                <a:cs typeface="Aptos" panose="020B0004020202020204" pitchFamily="34" charset="0"/>
              </a:rPr>
              <a:t>this ‘ideal’ situation in the next 5 years</a:t>
            </a:r>
            <a:r>
              <a:rPr lang="en-US" sz="3200" b="1" dirty="0">
                <a:effectLst/>
                <a:latin typeface="Roboto" panose="02000000000000000000" pitchFamily="2" charset="0"/>
                <a:ea typeface="Roboto" panose="02000000000000000000" pitchFamily="2" charset="0"/>
                <a:cs typeface="Aptos" panose="020B0004020202020204" pitchFamily="34" charset="0"/>
              </a:rPr>
              <a:t>?</a:t>
            </a:r>
          </a:p>
        </p:txBody>
      </p:sp>
      <p:sp>
        <p:nvSpPr>
          <p:cNvPr id="1048590" name="Rectangle 2"/>
          <p:cNvSpPr/>
          <p:nvPr/>
        </p:nvSpPr>
        <p:spPr>
          <a:xfrm>
            <a:off x="715493" y="1625418"/>
            <a:ext cx="10946938" cy="36071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To reach the ideal geospatial landscape in the next five years, Malawi faces several challenges:</a:t>
            </a:r>
          </a:p>
          <a:p>
            <a:pPr marL="342900" indent="-3429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Limited advanced training in key data-producing fields like Remote Sensing (RS) and GIS.</a:t>
            </a:r>
          </a:p>
          <a:p>
            <a:pPr marL="342900" indent="-3429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Gaps in data analysis skills, particularly in programming languages such as Python, R, and JavaScript.</a:t>
            </a:r>
          </a:p>
          <a:p>
            <a:pPr marL="342900" indent="-3429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Insufficient resources for data collection, including vehicles for capturing imagery.</a:t>
            </a:r>
          </a:p>
          <a:p>
            <a:pPr marL="342900" indent="-3429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Outdated syllabuses that lack advanced geospatial technologies.</a:t>
            </a:r>
          </a:p>
          <a:p>
            <a:pPr marL="342900" indent="-3429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Weak internet and ICT infrastructure, hindering access to online data and web mapping tools.</a:t>
            </a:r>
          </a:p>
          <a:p>
            <a:pPr marL="342900" indent="-342900" algn="just">
              <a:buFont typeface="Wingdings" panose="05000000000000000000" pitchFamily="2" charset="2"/>
              <a:buChar char="§"/>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Low awareness among decision-makers and the public, leading to under-utilization of GIS technology.</a:t>
            </a:r>
            <a:endParaRPr lang="en-US" sz="2400" dirty="0">
              <a:solidFill>
                <a:schemeClr val="tx1">
                  <a:lumMod val="50000"/>
                  <a:lumOff val="50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Box 8"/>
          <p:cNvSpPr txBox="1"/>
          <p:nvPr/>
        </p:nvSpPr>
        <p:spPr>
          <a:xfrm>
            <a:off x="383458" y="105652"/>
            <a:ext cx="11425084" cy="584775"/>
          </a:xfrm>
          <a:prstGeom prst="rect">
            <a:avLst/>
          </a:prstGeom>
          <a:noFill/>
        </p:spPr>
        <p:txBody>
          <a:bodyPr wrap="square" rtlCol="0">
            <a:spAutoFit/>
          </a:bodyPr>
          <a:lstStyle/>
          <a:p>
            <a:pPr marR="0">
              <a:spcBef>
                <a:spcPts val="0"/>
              </a:spcBef>
              <a:spcAft>
                <a:spcPts val="0"/>
              </a:spcAft>
            </a:pPr>
            <a:r>
              <a:rPr lang="en-US" sz="3200" b="1" dirty="0">
                <a:latin typeface="Roboto" panose="02000000000000000000" pitchFamily="2" charset="0"/>
                <a:ea typeface="Roboto" panose="02000000000000000000" pitchFamily="2" charset="0"/>
                <a:cs typeface="Aptos" panose="020B0004020202020204" pitchFamily="34" charset="0"/>
              </a:rPr>
              <a:t>Any other opportunity/challenge</a:t>
            </a:r>
            <a:r>
              <a:rPr lang="en-US" sz="3200" b="1" dirty="0">
                <a:effectLst/>
                <a:latin typeface="Roboto" panose="02000000000000000000" pitchFamily="2" charset="0"/>
                <a:ea typeface="Roboto" panose="02000000000000000000" pitchFamily="2" charset="0"/>
                <a:cs typeface="Aptos" panose="020B0004020202020204" pitchFamily="34" charset="0"/>
              </a:rPr>
              <a:t>?</a:t>
            </a:r>
          </a:p>
        </p:txBody>
      </p:sp>
      <p:sp>
        <p:nvSpPr>
          <p:cNvPr id="1048592" name="Rectangle 2"/>
          <p:cNvSpPr/>
          <p:nvPr/>
        </p:nvSpPr>
        <p:spPr>
          <a:xfrm>
            <a:off x="817176" y="1385158"/>
            <a:ext cx="10557648" cy="45065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a:p>
            <a:pPr marL="285750" indent="-285750" algn="ctr">
              <a:buFont typeface="Arial" panose="020B0604020202020204" pitchFamily="34" charset="0"/>
              <a:buChar char="•"/>
            </a:pPr>
            <a:endParaRPr lang="en-US" sz="2600" dirty="0">
              <a:solidFill>
                <a:schemeClr val="tx1">
                  <a:lumMod val="50000"/>
                  <a:lumOff val="50000"/>
                </a:schemeClr>
              </a:solidFill>
            </a:endParaRPr>
          </a:p>
        </p:txBody>
      </p:sp>
      <p:sp>
        <p:nvSpPr>
          <p:cNvPr id="3" name="TextBox 2">
            <a:extLst>
              <a:ext uri="{FF2B5EF4-FFF2-40B4-BE49-F238E27FC236}">
                <a16:creationId xmlns:a16="http://schemas.microsoft.com/office/drawing/2014/main" id="{52C2F362-B48B-B658-A699-366C1431A304}"/>
              </a:ext>
            </a:extLst>
          </p:cNvPr>
          <p:cNvSpPr txBox="1"/>
          <p:nvPr/>
        </p:nvSpPr>
        <p:spPr>
          <a:xfrm>
            <a:off x="526163" y="568719"/>
            <a:ext cx="10835039" cy="5324535"/>
          </a:xfrm>
          <a:prstGeom prst="rect">
            <a:avLst/>
          </a:prstGeom>
          <a:noFill/>
        </p:spPr>
        <p:txBody>
          <a:bodyPr wrap="square">
            <a:spAutoFit/>
          </a:bodyPr>
          <a:lstStyle/>
          <a:p>
            <a:pPr marL="285750" indent="-285750" algn="just">
              <a:buFont typeface="Wingdings" panose="05000000000000000000" pitchFamily="2" charset="2"/>
              <a:buChar char="§"/>
            </a:pPr>
            <a:r>
              <a:rPr lang="en-US" sz="2400" dirty="0">
                <a:latin typeface="Roboto" panose="02000000000000000000" pitchFamily="2" charset="0"/>
                <a:ea typeface="Roboto" panose="02000000000000000000" pitchFamily="2" charset="0"/>
                <a:cs typeface="Roboto" panose="02000000000000000000" pitchFamily="2" charset="0"/>
              </a:rPr>
              <a:t>The Malawi Spatial Data Centre (</a:t>
            </a:r>
            <a:r>
              <a:rPr lang="en-US" sz="2400" dirty="0">
                <a:latin typeface="Roboto" panose="02000000000000000000" pitchFamily="2" charset="0"/>
                <a:ea typeface="Roboto" panose="02000000000000000000" pitchFamily="2" charset="0"/>
                <a:cs typeface="Roboto" panose="02000000000000000000" pitchFamily="2" charset="0"/>
                <a:hlinkClick r:id="rId2"/>
              </a:rPr>
              <a:t>https://www.masdap.mw/</a:t>
            </a:r>
            <a:r>
              <a:rPr lang="en-US" sz="2400" dirty="0">
                <a:latin typeface="Roboto" panose="02000000000000000000" pitchFamily="2" charset="0"/>
                <a:ea typeface="Roboto" panose="02000000000000000000" pitchFamily="2" charset="0"/>
                <a:cs typeface="Roboto" panose="02000000000000000000" pitchFamily="2" charset="0"/>
              </a:rPr>
              <a:t>) is a data-sharing portal, used by MAGIC. Needs further enhancements, dedicated members and funding).</a:t>
            </a:r>
          </a:p>
          <a:p>
            <a:pPr marL="285750" indent="-285750" algn="just">
              <a:buFont typeface="Wingdings" panose="05000000000000000000" pitchFamily="2" charset="2"/>
              <a:buChar char="§"/>
            </a:pPr>
            <a:r>
              <a:rPr lang="en-US" sz="2400" dirty="0">
                <a:latin typeface="Roboto" panose="02000000000000000000" pitchFamily="2" charset="0"/>
                <a:ea typeface="Roboto" panose="02000000000000000000" pitchFamily="2" charset="0"/>
                <a:cs typeface="Roboto" panose="02000000000000000000" pitchFamily="2" charset="0"/>
              </a:rPr>
              <a:t>Partnerships between government, private companies, academic institutions and other international organizations.</a:t>
            </a:r>
          </a:p>
          <a:p>
            <a:pPr marL="285750" indent="-285750" algn="just">
              <a:buFont typeface="Wingdings" panose="05000000000000000000" pitchFamily="2" charset="2"/>
              <a:buChar char="§"/>
            </a:pPr>
            <a:r>
              <a:rPr lang="en-US" sz="2400" dirty="0">
                <a:latin typeface="Roboto" panose="02000000000000000000" pitchFamily="2" charset="0"/>
                <a:ea typeface="Roboto" panose="02000000000000000000" pitchFamily="2" charset="0"/>
                <a:cs typeface="Roboto" panose="02000000000000000000" pitchFamily="2" charset="0"/>
              </a:rPr>
              <a:t>Creation of Land Information Management System in Malawi to provide services in land administration and manage geo-information in Malawi for security of tenure.</a:t>
            </a:r>
          </a:p>
          <a:p>
            <a:pPr marL="285750" indent="-285750" algn="just">
              <a:buFont typeface="Wingdings" panose="05000000000000000000" pitchFamily="2" charset="2"/>
              <a:buChar char="§"/>
            </a:pPr>
            <a:r>
              <a:rPr lang="en-US" sz="2400" dirty="0">
                <a:latin typeface="Roboto" panose="02000000000000000000" pitchFamily="2" charset="0"/>
                <a:ea typeface="Roboto" panose="02000000000000000000" pitchFamily="2" charset="0"/>
                <a:cs typeface="Roboto" panose="02000000000000000000" pitchFamily="2" charset="0"/>
              </a:rPr>
              <a:t>Establishment and operationalization of Continuously Operating Reference Station  for </a:t>
            </a:r>
            <a:r>
              <a:rPr lang="en-US" sz="2400" dirty="0" err="1">
                <a:latin typeface="Roboto" panose="02000000000000000000" pitchFamily="2" charset="0"/>
                <a:ea typeface="Roboto" panose="02000000000000000000" pitchFamily="2" charset="0"/>
                <a:cs typeface="Roboto" panose="02000000000000000000" pitchFamily="2" charset="0"/>
              </a:rPr>
              <a:t>hamonisation</a:t>
            </a:r>
            <a:r>
              <a:rPr lang="en-US" sz="2400" dirty="0">
                <a:latin typeface="Roboto" panose="02000000000000000000" pitchFamily="2" charset="0"/>
                <a:ea typeface="Roboto" panose="02000000000000000000" pitchFamily="2" charset="0"/>
                <a:cs typeface="Roboto" panose="02000000000000000000" pitchFamily="2" charset="0"/>
              </a:rPr>
              <a:t> of African and World Datasets.</a:t>
            </a:r>
          </a:p>
          <a:p>
            <a:pPr marL="285750" indent="-285750" algn="just">
              <a:buFont typeface="Wingdings" panose="05000000000000000000" pitchFamily="2" charset="2"/>
              <a:buChar char="§"/>
            </a:pPr>
            <a:r>
              <a:rPr lang="en-US" sz="2400" dirty="0">
                <a:latin typeface="Roboto" panose="02000000000000000000" pitchFamily="2" charset="0"/>
                <a:ea typeface="Roboto" panose="02000000000000000000" pitchFamily="2" charset="0"/>
                <a:cs typeface="Roboto" panose="02000000000000000000" pitchFamily="2" charset="0"/>
              </a:rPr>
              <a:t>Availability of base map data and map series at various scales provides a solid foundation for further geospatial advancements and development, enabling better planning and decision-making.</a:t>
            </a:r>
          </a:p>
          <a:p>
            <a:pPr marL="285750" indent="-285750" algn="just">
              <a:buFont typeface="Wingdings" panose="05000000000000000000" pitchFamily="2" charset="2"/>
              <a:buChar char="§"/>
            </a:pPr>
            <a:endParaRPr lang="en-US" sz="28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43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67BB-8135-45E8-908B-0E2AF65F5B8B}"/>
              </a:ext>
            </a:extLst>
          </p:cNvPr>
          <p:cNvSpPr>
            <a:spLocks noGrp="1"/>
          </p:cNvSpPr>
          <p:nvPr>
            <p:ph type="ctrTitle"/>
          </p:nvPr>
        </p:nvSpPr>
        <p:spPr>
          <a:xfrm>
            <a:off x="1456888" y="1332088"/>
            <a:ext cx="9144000" cy="1167831"/>
          </a:xfrm>
        </p:spPr>
        <p:txBody>
          <a:bodyPr/>
          <a:lstStyle/>
          <a:p>
            <a:pPr marL="0" marR="0" lvl="0" indent="0" defTabSz="914400" rtl="0" eaLnBrk="1" fontAlgn="auto" latinLnBrk="0" hangingPunct="1">
              <a:lnSpc>
                <a:spcPct val="100000"/>
              </a:lnSpc>
              <a:spcBef>
                <a:spcPts val="0"/>
              </a:spcBef>
              <a:spcAft>
                <a:spcPts val="0"/>
              </a:spcAft>
              <a:tabLst/>
              <a:defRPr/>
            </a:pP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j-cs"/>
              </a:rPr>
              <a:t>MOÇAMBIQUE</a:t>
            </a:r>
            <a:endParaRPr lang="pt-PT" dirty="0"/>
          </a:p>
        </p:txBody>
      </p:sp>
      <p:sp>
        <p:nvSpPr>
          <p:cNvPr id="3" name="Subtitle 2">
            <a:extLst>
              <a:ext uri="{FF2B5EF4-FFF2-40B4-BE49-F238E27FC236}">
                <a16:creationId xmlns:a16="http://schemas.microsoft.com/office/drawing/2014/main" id="{42D9412B-A119-3B64-BD9F-D58B0ED97C35}"/>
              </a:ext>
            </a:extLst>
          </p:cNvPr>
          <p:cNvSpPr>
            <a:spLocks noGrp="1"/>
          </p:cNvSpPr>
          <p:nvPr>
            <p:ph type="subTitle" idx="1"/>
          </p:nvPr>
        </p:nvSpPr>
        <p:spPr>
          <a:xfrm>
            <a:off x="1524000" y="2575419"/>
            <a:ext cx="9144000" cy="763399"/>
          </a:xfrm>
        </p:spPr>
        <p:txBody>
          <a:bodyPr/>
          <a:lstStyle/>
          <a:p>
            <a:r>
              <a:rPr kumimoji="0" lang="en-US" sz="2400" b="1" i="0" u="none" strike="noStrike" kern="1200" cap="none" spc="0" normalizeH="0" baseline="0" noProof="0" dirty="0">
                <a:ln>
                  <a:noFill/>
                </a:ln>
                <a:solidFill>
                  <a:srgbClr val="009EDB"/>
                </a:solidFill>
                <a:effectLst/>
                <a:uLnTx/>
                <a:uFillTx/>
                <a:latin typeface="Roboto" panose="02000000000000000000" pitchFamily="2" charset="0"/>
                <a:ea typeface="Roboto" panose="02000000000000000000" pitchFamily="2" charset="0"/>
                <a:cs typeface="+mn-cs"/>
              </a:rPr>
              <a:t>AGÊNCIA NACIONAL DE DESENVOLVIMENTO GEO-ESPACIAL</a:t>
            </a:r>
            <a:endParaRPr lang="pt-PT" dirty="0"/>
          </a:p>
        </p:txBody>
      </p:sp>
    </p:spTree>
    <p:extLst>
      <p:ext uri="{BB962C8B-B14F-4D97-AF65-F5344CB8AC3E}">
        <p14:creationId xmlns:p14="http://schemas.microsoft.com/office/powerpoint/2010/main" val="1564069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70CC7-E82B-53B9-484F-21F289D85C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19EB3-A068-6E46-15C3-74FCB507E573}"/>
              </a:ext>
            </a:extLst>
          </p:cNvPr>
          <p:cNvSpPr>
            <a:spLocks noGrp="1"/>
          </p:cNvSpPr>
          <p:nvPr>
            <p:ph type="ctrTitle"/>
          </p:nvPr>
        </p:nvSpPr>
        <p:spPr>
          <a:xfrm>
            <a:off x="1524000" y="1759926"/>
            <a:ext cx="9144000" cy="1167831"/>
          </a:xfrm>
        </p:spPr>
        <p:txBody>
          <a:bodyPr/>
          <a:lstStyle/>
          <a:p>
            <a:pPr marL="0" marR="0" lvl="0" indent="0" defTabSz="914400" rtl="0" eaLnBrk="1" fontAlgn="auto" latinLnBrk="0" hangingPunct="1">
              <a:lnSpc>
                <a:spcPct val="100000"/>
              </a:lnSpc>
              <a:spcBef>
                <a:spcPts val="0"/>
              </a:spcBef>
              <a:spcAft>
                <a:spcPts val="0"/>
              </a:spcAft>
              <a:tabLst/>
              <a:defRPr/>
            </a:pP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endParaRPr lang="pt-PT" dirty="0"/>
          </a:p>
        </p:txBody>
      </p:sp>
      <p:sp>
        <p:nvSpPr>
          <p:cNvPr id="4" name="TextBox 3">
            <a:extLst>
              <a:ext uri="{FF2B5EF4-FFF2-40B4-BE49-F238E27FC236}">
                <a16:creationId xmlns:a16="http://schemas.microsoft.com/office/drawing/2014/main" id="{322439CE-906E-5ACC-B8F2-0D693CFE2531}"/>
              </a:ext>
            </a:extLst>
          </p:cNvPr>
          <p:cNvSpPr txBox="1"/>
          <p:nvPr/>
        </p:nvSpPr>
        <p:spPr>
          <a:xfrm>
            <a:off x="626378" y="1098793"/>
            <a:ext cx="109392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Aptos" panose="020B0004020202020204" pitchFamily="34" charset="0"/>
              </a:rPr>
              <a:t>Where are you today as a country on enhancing GI?</a:t>
            </a:r>
          </a:p>
        </p:txBody>
      </p:sp>
      <p:sp>
        <p:nvSpPr>
          <p:cNvPr id="5" name="TextBox 4">
            <a:extLst>
              <a:ext uri="{FF2B5EF4-FFF2-40B4-BE49-F238E27FC236}">
                <a16:creationId xmlns:a16="http://schemas.microsoft.com/office/drawing/2014/main" id="{C91F2D4B-B7D8-FAF3-2DCE-07502D0ED8F6}"/>
              </a:ext>
            </a:extLst>
          </p:cNvPr>
          <p:cNvSpPr txBox="1"/>
          <p:nvPr/>
        </p:nvSpPr>
        <p:spPr>
          <a:xfrm>
            <a:off x="922786" y="1683568"/>
            <a:ext cx="10201013"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Através</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da Lei 3/2023 - 24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Março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Parlamento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autorizou</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GoM</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criar</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IDEMOC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IDEMOC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criada</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por</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Decreto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-Lei 2/2023 6 Nov</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ADE, IP, com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mandato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de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promover</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produção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harmonizada</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uso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and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disseminação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de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toda</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informação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espacial</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actualizada</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e com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qualidade</a:t>
            </a:r>
            <a:endPar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No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processo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de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operacionalizar</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 IDEMOC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cujo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plano de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acção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deve</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ser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harmonizado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com CAP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1o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Comité</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Nacional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presidido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pela PM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por</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ser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agendado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para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finais</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Abril’25 </a:t>
            </a:r>
          </a:p>
        </p:txBody>
      </p:sp>
    </p:spTree>
    <p:extLst>
      <p:ext uri="{BB962C8B-B14F-4D97-AF65-F5344CB8AC3E}">
        <p14:creationId xmlns:p14="http://schemas.microsoft.com/office/powerpoint/2010/main" val="4258895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90873-315D-62B4-B741-328B76DF2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F24E1-9EDA-7D09-2D3F-0B0A760DD17F}"/>
              </a:ext>
            </a:extLst>
          </p:cNvPr>
          <p:cNvSpPr>
            <a:spLocks noGrp="1"/>
          </p:cNvSpPr>
          <p:nvPr>
            <p:ph type="ctrTitle"/>
          </p:nvPr>
        </p:nvSpPr>
        <p:spPr>
          <a:xfrm>
            <a:off x="840297" y="1264977"/>
            <a:ext cx="10511405" cy="64771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br>
              <a:rPr kumimoji="0" lang="en-US" sz="3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Aptos" panose="020B0004020202020204" pitchFamily="34" charset="0"/>
              </a:rPr>
            </a:br>
            <a:r>
              <a:rPr kumimoji="0" lang="en-US" sz="3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t>Where does your country want to be in the next 5 years</a:t>
            </a:r>
            <a:r>
              <a:rPr kumimoji="0" lang="en-US" sz="3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Aptos" panose="020B0004020202020204" pitchFamily="34" charset="0"/>
              </a:rPr>
              <a:t>?</a:t>
            </a:r>
            <a:endParaRPr lang="pt-PT" sz="3200" dirty="0"/>
          </a:p>
        </p:txBody>
      </p:sp>
      <p:sp>
        <p:nvSpPr>
          <p:cNvPr id="3" name="Subtitle 2">
            <a:extLst>
              <a:ext uri="{FF2B5EF4-FFF2-40B4-BE49-F238E27FC236}">
                <a16:creationId xmlns:a16="http://schemas.microsoft.com/office/drawing/2014/main" id="{ACD26038-470A-692A-B949-26CA95C256AC}"/>
              </a:ext>
            </a:extLst>
          </p:cNvPr>
          <p:cNvSpPr>
            <a:spLocks noGrp="1"/>
          </p:cNvSpPr>
          <p:nvPr>
            <p:ph type="subTitle" idx="1"/>
          </p:nvPr>
        </p:nvSpPr>
        <p:spPr>
          <a:xfrm>
            <a:off x="964734" y="2072082"/>
            <a:ext cx="9974510" cy="3942825"/>
          </a:xfrm>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Plataforma com dados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actualizados</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pt-BR" sz="2800" b="0" i="0" u="none" strike="noStrike" kern="1200" cap="none" spc="0" normalizeH="0" baseline="0" noProof="0" dirty="0">
                <a:ln>
                  <a:noFill/>
                </a:ln>
                <a:solidFill>
                  <a:srgbClr val="EEECE1">
                    <a:lumMod val="10000"/>
                  </a:srgbClr>
                </a:solidFill>
                <a:effectLst/>
                <a:uLnTx/>
                <a:uFillTx/>
                <a:latin typeface="Exo 2"/>
                <a:ea typeface="+mn-ea"/>
                <a:cs typeface="+mn-cs"/>
              </a:rPr>
              <a:t>com a precisão e resolução adequadas para suporte aos processos de tomada de decisão e desenvolvimento</a:t>
            </a:r>
            <a:endPar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2800" b="0" i="0" u="none" strike="noStrike" kern="1200" cap="none" spc="0" normalizeH="0" baseline="0" noProof="0" dirty="0">
                <a:ln>
                  <a:noFill/>
                </a:ln>
                <a:solidFill>
                  <a:srgbClr val="EEECE1">
                    <a:lumMod val="10000"/>
                  </a:srgbClr>
                </a:solidFill>
                <a:effectLst/>
                <a:uLnTx/>
                <a:uFillTx/>
                <a:latin typeface="Exo 2"/>
                <a:ea typeface="+mn-ea"/>
                <a:cs typeface="+mn-cs"/>
              </a:rPr>
              <a:t>Plataforma de referência, dotada de recursos tecnológicos e humanos de qualidade e suportada por uma ampla rede de entidades promotoras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2800" b="0" i="0" u="none" strike="noStrike" kern="1200" cap="none" spc="0" normalizeH="0" baseline="0" noProof="0" dirty="0">
                <a:ln>
                  <a:noFill/>
                </a:ln>
                <a:solidFill>
                  <a:srgbClr val="EEECE1">
                    <a:lumMod val="10000"/>
                  </a:srgbClr>
                </a:solidFill>
                <a:effectLst/>
                <a:uLnTx/>
                <a:uFillTx/>
                <a:latin typeface="Exo 2"/>
                <a:ea typeface="+mn-ea"/>
                <a:cs typeface="+mn-cs"/>
              </a:rPr>
              <a:t>Modelo de gestão efectivo e inclusivo, dotado de competências e recursos financeiros adequados</a:t>
            </a:r>
          </a:p>
          <a:p>
            <a:endParaRPr lang="pt-PT" dirty="0"/>
          </a:p>
        </p:txBody>
      </p:sp>
    </p:spTree>
    <p:extLst>
      <p:ext uri="{BB962C8B-B14F-4D97-AF65-F5344CB8AC3E}">
        <p14:creationId xmlns:p14="http://schemas.microsoft.com/office/powerpoint/2010/main" val="1629062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289190" y="108713"/>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Where are you today as a country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on</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 enhancing geospatial information?</a:t>
            </a:r>
          </a:p>
        </p:txBody>
      </p:sp>
      <p:sp>
        <p:nvSpPr>
          <p:cNvPr id="2" name="Rectangle 1">
            <a:extLst>
              <a:ext uri="{FF2B5EF4-FFF2-40B4-BE49-F238E27FC236}">
                <a16:creationId xmlns:a16="http://schemas.microsoft.com/office/drawing/2014/main" id="{D35F3BE5-2258-40BD-06FE-C5BC3DB5BE69}"/>
              </a:ext>
            </a:extLst>
          </p:cNvPr>
          <p:cNvSpPr/>
          <p:nvPr/>
        </p:nvSpPr>
        <p:spPr>
          <a:xfrm>
            <a:off x="1543049" y="1366887"/>
            <a:ext cx="8364521" cy="35194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tx1">
                  <a:lumMod val="50000"/>
                  <a:lumOff val="50000"/>
                </a:schemeClr>
              </a:solidFill>
            </a:endParaRPr>
          </a:p>
        </p:txBody>
      </p:sp>
      <p:sp>
        <p:nvSpPr>
          <p:cNvPr id="4" name="TextBox 5"/>
          <p:cNvSpPr txBox="1">
            <a:spLocks noChangeArrowheads="1"/>
          </p:cNvSpPr>
          <p:nvPr/>
        </p:nvSpPr>
        <p:spPr bwMode="auto">
          <a:xfrm>
            <a:off x="1126519" y="1366887"/>
            <a:ext cx="97504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lnSpc>
                <a:spcPts val="3650"/>
              </a:lnSpc>
            </a:pPr>
            <a:r>
              <a:rPr lang="fr-FR" altLang="fr-FR" sz="3200" b="1" dirty="0">
                <a:latin typeface="Roboto" panose="02000000000000000000"/>
              </a:rPr>
              <a:t>Policy and </a:t>
            </a:r>
            <a:r>
              <a:rPr lang="fr-FR" altLang="fr-FR" sz="3200" b="1" dirty="0" err="1">
                <a:latin typeface="Roboto" panose="02000000000000000000"/>
              </a:rPr>
              <a:t>Legal</a:t>
            </a:r>
            <a:endParaRPr lang="en-US" altLang="fr-FR" sz="3200" b="1" dirty="0">
              <a:solidFill>
                <a:srgbClr val="000000"/>
              </a:solidFill>
              <a:latin typeface="Roboto" panose="02000000000000000000"/>
              <a:cs typeface="Telegraf" charset="0"/>
              <a:sym typeface="Telegraf" charset="0"/>
            </a:endParaRPr>
          </a:p>
        </p:txBody>
      </p:sp>
      <p:sp>
        <p:nvSpPr>
          <p:cNvPr id="3" name="Rectangle 2"/>
          <p:cNvSpPr/>
          <p:nvPr/>
        </p:nvSpPr>
        <p:spPr>
          <a:xfrm>
            <a:off x="289190" y="1536568"/>
            <a:ext cx="11607437" cy="4564711"/>
          </a:xfrm>
          <a:prstGeom prst="rect">
            <a:avLst/>
          </a:prstGeom>
        </p:spPr>
        <p:txBody>
          <a:bodyPr wrap="square">
            <a:spAutoFit/>
          </a:bodyPr>
          <a:lstStyle/>
          <a:p>
            <a:pPr algn="just">
              <a:lnSpc>
                <a:spcPts val="3225"/>
              </a:lnSpc>
            </a:pPr>
            <a:br>
              <a:rPr lang="en-US" altLang="fr-FR" sz="1200" dirty="0">
                <a:latin typeface="Telegraf" charset="0"/>
              </a:rPr>
            </a:br>
            <a:r>
              <a:rPr lang="en-US" altLang="fr-FR" sz="1600" b="1" dirty="0">
                <a:latin typeface="Roboto" panose="02000000000000000000"/>
              </a:rPr>
              <a:t>Other legal and regulatory texts related to the management of Geospatial Information :</a:t>
            </a:r>
          </a:p>
          <a:p>
            <a:pPr algn="just">
              <a:lnSpc>
                <a:spcPts val="3225"/>
              </a:lnSpc>
            </a:pPr>
            <a:r>
              <a:rPr lang="en-US" altLang="fr-FR" sz="1600" dirty="0">
                <a:latin typeface="Roboto" panose="02000000000000000000"/>
              </a:rPr>
              <a:t>The order No. 121/PM/001 of February 28, 2023 establishing the National Technical Committee for geospatial information management.</a:t>
            </a:r>
          </a:p>
          <a:p>
            <a:pPr algn="just">
              <a:lnSpc>
                <a:spcPts val="3225"/>
              </a:lnSpc>
            </a:pPr>
            <a:endParaRPr lang="en-US" altLang="fr-FR" sz="1600" dirty="0">
              <a:latin typeface="Roboto" panose="02000000000000000000"/>
            </a:endParaRPr>
          </a:p>
          <a:p>
            <a:pPr algn="just">
              <a:lnSpc>
                <a:spcPts val="3225"/>
              </a:lnSpc>
            </a:pPr>
            <a:r>
              <a:rPr lang="en-US" altLang="fr-FR" sz="1600" dirty="0">
                <a:latin typeface="Roboto" panose="02000000000000000000"/>
              </a:rPr>
              <a:t>The Order No. 121/VP2/0002/2016 of February 12, 2016 instituting the geomatics visa.</a:t>
            </a:r>
          </a:p>
          <a:p>
            <a:pPr algn="just">
              <a:lnSpc>
                <a:spcPts val="3225"/>
              </a:lnSpc>
            </a:pPr>
            <a:br>
              <a:rPr lang="en-US" altLang="fr-FR" sz="1600" dirty="0">
                <a:latin typeface="Roboto" panose="02000000000000000000"/>
              </a:rPr>
            </a:br>
            <a:r>
              <a:rPr lang="en-US" altLang="fr-FR" sz="1600" dirty="0">
                <a:latin typeface="Roboto" panose="02000000000000000000"/>
              </a:rPr>
              <a:t>The Decree No. 100/071 of 8 May 2020 creating and regulating the Steering Committee for </a:t>
            </a:r>
            <a:r>
              <a:rPr lang="en-US" altLang="fr-FR" sz="1600" dirty="0" err="1">
                <a:latin typeface="Roboto" panose="02000000000000000000"/>
              </a:rPr>
              <a:t>Toponymic</a:t>
            </a:r>
            <a:r>
              <a:rPr lang="en-US" altLang="fr-FR" sz="1600" dirty="0">
                <a:latin typeface="Roboto" panose="02000000000000000000"/>
              </a:rPr>
              <a:t> Standardization and the Order No. 011/121/PM of 4 August 2021 establishing the Technical Committee of Experts for geographical names standardization.</a:t>
            </a:r>
            <a:endParaRPr lang="fr-FR" altLang="fr-FR" sz="1600" dirty="0">
              <a:latin typeface="Roboto" panose="02000000000000000000"/>
            </a:endParaRPr>
          </a:p>
          <a:p>
            <a:pPr algn="just">
              <a:lnSpc>
                <a:spcPts val="3225"/>
              </a:lnSpc>
            </a:pPr>
            <a:endParaRPr lang="fr-FR" dirty="0"/>
          </a:p>
        </p:txBody>
      </p:sp>
    </p:spTree>
    <p:extLst>
      <p:ext uri="{BB962C8B-B14F-4D97-AF65-F5344CB8AC3E}">
        <p14:creationId xmlns:p14="http://schemas.microsoft.com/office/powerpoint/2010/main" val="857826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39815-F239-D1FE-1D42-F26ED81A22D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47AEC25-3964-3BB4-8A43-77B5B5798ADC}"/>
              </a:ext>
            </a:extLst>
          </p:cNvPr>
          <p:cNvSpPr>
            <a:spLocks noGrp="1"/>
          </p:cNvSpPr>
          <p:nvPr>
            <p:ph type="subTitle" idx="1"/>
          </p:nvPr>
        </p:nvSpPr>
        <p:spPr>
          <a:xfrm>
            <a:off x="720054" y="2582928"/>
            <a:ext cx="9974510" cy="3942825"/>
          </a:xfrm>
        </p:spPr>
        <p:txBody>
          <a:bodyPr/>
          <a:lstStyle/>
          <a:p>
            <a:endParaRPr lang="pt-PT" dirty="0"/>
          </a:p>
          <a:p>
            <a:endParaRPr lang="pt-PT" dirty="0"/>
          </a:p>
        </p:txBody>
      </p:sp>
      <p:sp>
        <p:nvSpPr>
          <p:cNvPr id="9" name="TextBox 8">
            <a:extLst>
              <a:ext uri="{FF2B5EF4-FFF2-40B4-BE49-F238E27FC236}">
                <a16:creationId xmlns:a16="http://schemas.microsoft.com/office/drawing/2014/main" id="{13AA2E1F-A237-3005-0F7D-A02993B4229D}"/>
              </a:ext>
            </a:extLst>
          </p:cNvPr>
          <p:cNvSpPr txBox="1"/>
          <p:nvPr/>
        </p:nvSpPr>
        <p:spPr>
          <a:xfrm>
            <a:off x="973122" y="2582928"/>
            <a:ext cx="10251347" cy="2246769"/>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Apropriação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por</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parte</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da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Liderança</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instituições</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capacitadas</a:t>
            </a:r>
            <a:endPar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Uso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efectivo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da IG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em</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todo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processo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de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planificação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decisão</a:t>
            </a:r>
            <a:endPar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Regulamentação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efectiva</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produção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partilha</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uso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de dados com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padrões</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qualidade</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Modelo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de Negócio e </a:t>
            </a:r>
            <a:r>
              <a:rPr kumimoji="0" lang="en-US" sz="2800" b="0" i="0" u="none" strike="noStrike" kern="1200" cap="none" spc="0" normalizeH="0" baseline="0" noProof="0" dirty="0" err="1">
                <a:ln>
                  <a:noFill/>
                </a:ln>
                <a:solidFill>
                  <a:srgbClr val="EEECE1">
                    <a:lumMod val="10000"/>
                  </a:srgbClr>
                </a:solidFill>
                <a:effectLst/>
                <a:uLnTx/>
                <a:uFillTx/>
                <a:latin typeface="Exo 2"/>
                <a:ea typeface="+mn-ea"/>
                <a:cs typeface="+mn-cs"/>
              </a:rPr>
              <a:t>Financiamento</a:t>
            </a:r>
            <a:r>
              <a:rPr kumimoji="0" lang="en-US" sz="2800" b="0" i="0" u="none" strike="noStrike" kern="1200" cap="none" spc="0" normalizeH="0" baseline="0" noProof="0" dirty="0">
                <a:ln>
                  <a:noFill/>
                </a:ln>
                <a:solidFill>
                  <a:srgbClr val="EEECE1">
                    <a:lumMod val="10000"/>
                  </a:srgbClr>
                </a:solidFill>
                <a:effectLst/>
                <a:uLnTx/>
                <a:uFillTx/>
                <a:latin typeface="Exo 2"/>
                <a:ea typeface="+mn-ea"/>
                <a:cs typeface="+mn-cs"/>
              </a:rPr>
              <a:t> </a:t>
            </a:r>
          </a:p>
        </p:txBody>
      </p:sp>
      <p:sp>
        <p:nvSpPr>
          <p:cNvPr id="12" name="TextBox 11">
            <a:extLst>
              <a:ext uri="{FF2B5EF4-FFF2-40B4-BE49-F238E27FC236}">
                <a16:creationId xmlns:a16="http://schemas.microsoft.com/office/drawing/2014/main" id="{DD650CAC-15E2-4162-0F16-3BED14884D8A}"/>
              </a:ext>
            </a:extLst>
          </p:cNvPr>
          <p:cNvSpPr txBox="1"/>
          <p:nvPr/>
        </p:nvSpPr>
        <p:spPr>
          <a:xfrm>
            <a:off x="720054" y="1222993"/>
            <a:ext cx="1064702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Aptos" panose="020B0004020202020204" pitchFamily="34" charset="0"/>
              </a:rPr>
              <a:t>What do you see as the main challenges in your country to get to this ‘ideal’ situation in the next 5 years ?</a:t>
            </a:r>
          </a:p>
        </p:txBody>
      </p:sp>
    </p:spTree>
    <p:extLst>
      <p:ext uri="{BB962C8B-B14F-4D97-AF65-F5344CB8AC3E}">
        <p14:creationId xmlns:p14="http://schemas.microsoft.com/office/powerpoint/2010/main" val="4115679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C21BF34C-09C4-4033-9608-C60C1AABFDD3}"/>
              </a:ext>
            </a:extLst>
          </p:cNvPr>
          <p:cNvSpPr>
            <a:spLocks noGrp="1" noChangeArrowheads="1"/>
          </p:cNvSpPr>
          <p:nvPr>
            <p:ph type="ctrTitle"/>
          </p:nvPr>
        </p:nvSpPr>
        <p:spPr>
          <a:xfrm>
            <a:off x="1012697" y="1262648"/>
            <a:ext cx="10166606" cy="2636294"/>
          </a:xfrm>
        </p:spPr>
        <p:txBody>
          <a:bodyPr/>
          <a:lstStyle/>
          <a:p>
            <a:pPr eaLnBrk="1" hangingPunct="1"/>
            <a:br>
              <a:rPr lang="fr-FR" altLang="en-US" sz="5233" b="1" dirty="0">
                <a:latin typeface="Century Gothic" panose="020B0502020202020204" pitchFamily="34" charset="0"/>
              </a:rPr>
            </a:br>
            <a:endParaRPr lang="en-US" altLang="en-US" sz="5233" b="1" dirty="0">
              <a:latin typeface="Century Gothic" panose="020B0502020202020204" pitchFamily="34" charset="0"/>
            </a:endParaRPr>
          </a:p>
        </p:txBody>
      </p:sp>
      <p:sp>
        <p:nvSpPr>
          <p:cNvPr id="5123" name="Subtitle 2">
            <a:extLst>
              <a:ext uri="{FF2B5EF4-FFF2-40B4-BE49-F238E27FC236}">
                <a16:creationId xmlns:a16="http://schemas.microsoft.com/office/drawing/2014/main" id="{EF7BEDF7-1C86-4654-8BB7-9D99A77589B5}"/>
              </a:ext>
            </a:extLst>
          </p:cNvPr>
          <p:cNvSpPr>
            <a:spLocks noGrp="1" noChangeArrowheads="1"/>
          </p:cNvSpPr>
          <p:nvPr>
            <p:ph type="subTitle" idx="1"/>
          </p:nvPr>
        </p:nvSpPr>
        <p:spPr>
          <a:xfrm>
            <a:off x="1909752" y="4182515"/>
            <a:ext cx="8372498" cy="1412839"/>
          </a:xfrm>
        </p:spPr>
        <p:txBody>
          <a:bodyPr/>
          <a:lstStyle/>
          <a:p>
            <a:pPr eaLnBrk="1" hangingPunct="1"/>
            <a:r>
              <a:rPr lang="en-US" altLang="en-US" sz="2126" b="1" dirty="0"/>
              <a:t>Date: 24 March 2025</a:t>
            </a:r>
          </a:p>
          <a:p>
            <a:pPr eaLnBrk="1" hangingPunct="1"/>
            <a:r>
              <a:rPr lang="en-US" altLang="en-US" sz="2126" b="1" dirty="0"/>
              <a:t>Presenter: Clinton Heimann</a:t>
            </a:r>
          </a:p>
          <a:p>
            <a:pPr eaLnBrk="1" hangingPunct="1"/>
            <a:endParaRPr lang="en-US" altLang="en-US" sz="2126" b="1" dirty="0"/>
          </a:p>
        </p:txBody>
      </p:sp>
      <p:sp>
        <p:nvSpPr>
          <p:cNvPr id="2" name="TextBox 1">
            <a:extLst>
              <a:ext uri="{FF2B5EF4-FFF2-40B4-BE49-F238E27FC236}">
                <a16:creationId xmlns:a16="http://schemas.microsoft.com/office/drawing/2014/main" id="{C272E6D5-4BCF-4F4C-AD2A-15F3BB42B669}"/>
              </a:ext>
            </a:extLst>
          </p:cNvPr>
          <p:cNvSpPr txBox="1"/>
          <p:nvPr/>
        </p:nvSpPr>
        <p:spPr>
          <a:xfrm>
            <a:off x="609451" y="1504791"/>
            <a:ext cx="11302716" cy="2546851"/>
          </a:xfrm>
          <a:prstGeom prst="rect">
            <a:avLst/>
          </a:prstGeom>
          <a:noFill/>
        </p:spPr>
        <p:txBody>
          <a:bodyPr wrap="square" rtlCol="0">
            <a:spAutoFit/>
          </a:bodyPr>
          <a:lstStyle/>
          <a:p>
            <a:pPr algn="ctr" defTabSz="1196184" eaLnBrk="0" fontAlgn="base" hangingPunct="0">
              <a:spcBef>
                <a:spcPct val="0"/>
              </a:spcBef>
              <a:spcAft>
                <a:spcPct val="0"/>
              </a:spcAft>
              <a:defRPr/>
            </a:pPr>
            <a:r>
              <a:rPr lang="en-ZA" altLang="en-US" sz="3190" b="1" dirty="0">
                <a:solidFill>
                  <a:srgbClr val="006600"/>
                </a:solidFill>
                <a:latin typeface="Arial" panose="020B0604020202020204" pitchFamily="34" charset="0"/>
                <a:cs typeface="Arial" panose="020B0604020202020204" pitchFamily="34" charset="0"/>
              </a:rPr>
              <a:t> </a:t>
            </a:r>
            <a:r>
              <a:rPr lang="en-ZA" sz="3190" b="1" dirty="0">
                <a:solidFill>
                  <a:srgbClr val="006600"/>
                </a:solidFill>
                <a:latin typeface="Arial" panose="020B0604020202020204" pitchFamily="34" charset="0"/>
                <a:cs typeface="Arial" panose="020B0604020202020204" pitchFamily="34" charset="0"/>
              </a:rPr>
              <a:t>UN-INTEGRATED GEOSPATIAL INFORMATION FRAMEWORK</a:t>
            </a:r>
            <a:endParaRPr lang="en-ZA" altLang="en-US" sz="3190" b="1" dirty="0">
              <a:solidFill>
                <a:srgbClr val="006600"/>
              </a:solidFill>
              <a:latin typeface="Arial" panose="020B0604020202020204" pitchFamily="34" charset="0"/>
              <a:cs typeface="Arial" panose="020B0604020202020204" pitchFamily="34" charset="0"/>
            </a:endParaRPr>
          </a:p>
          <a:p>
            <a:pPr algn="ctr" defTabSz="1196184" eaLnBrk="0" fontAlgn="base" hangingPunct="0">
              <a:spcBef>
                <a:spcPct val="0"/>
              </a:spcBef>
              <a:spcAft>
                <a:spcPct val="0"/>
              </a:spcAft>
              <a:defRPr/>
            </a:pPr>
            <a:endParaRPr lang="en-ZA" altLang="en-US" sz="3190" b="1" dirty="0">
              <a:solidFill>
                <a:srgbClr val="006600"/>
              </a:solidFill>
              <a:latin typeface="Arial" panose="020B0604020202020204" pitchFamily="34" charset="0"/>
              <a:cs typeface="Arial" panose="020B0604020202020204" pitchFamily="34" charset="0"/>
            </a:endParaRPr>
          </a:p>
          <a:p>
            <a:pPr algn="ctr" defTabSz="1196184" eaLnBrk="0" fontAlgn="base" hangingPunct="0">
              <a:spcBef>
                <a:spcPct val="0"/>
              </a:spcBef>
              <a:spcAft>
                <a:spcPct val="0"/>
              </a:spcAft>
              <a:defRPr/>
            </a:pPr>
            <a:r>
              <a:rPr lang="en-ZA" sz="3190" b="1" dirty="0">
                <a:solidFill>
                  <a:srgbClr val="006600"/>
                </a:solidFill>
                <a:latin typeface="Arial" panose="020B0604020202020204" pitchFamily="34" charset="0"/>
                <a:cs typeface="Arial" panose="020B0604020202020204" pitchFamily="34" charset="0"/>
              </a:rPr>
              <a:t>IMPLEMENTATION IN SOUTH AFRICA</a:t>
            </a:r>
            <a:endParaRPr lang="en-GB" altLang="en-US" sz="3190" b="1" dirty="0">
              <a:solidFill>
                <a:srgbClr val="006600"/>
              </a:solidFill>
              <a:latin typeface="Arial" panose="020B0604020202020204" pitchFamily="34" charset="0"/>
              <a:cs typeface="Arial" panose="020B0604020202020204" pitchFamily="34" charset="0"/>
            </a:endParaRPr>
          </a:p>
          <a:p>
            <a:pPr algn="ctr" defTabSz="1196184" eaLnBrk="0" fontAlgn="base" hangingPunct="0">
              <a:spcBef>
                <a:spcPct val="0"/>
              </a:spcBef>
              <a:spcAft>
                <a:spcPct val="0"/>
              </a:spcAft>
              <a:defRPr/>
            </a:pPr>
            <a:r>
              <a:rPr lang="en-ZA" sz="3190" b="1" dirty="0">
                <a:solidFill>
                  <a:srgbClr val="0066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10041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789F-283E-49F9-AB05-99EE2E1B7AD8}"/>
              </a:ext>
            </a:extLst>
          </p:cNvPr>
          <p:cNvSpPr>
            <a:spLocks noGrp="1"/>
          </p:cNvSpPr>
          <p:nvPr>
            <p:ph type="title"/>
          </p:nvPr>
        </p:nvSpPr>
        <p:spPr>
          <a:xfrm>
            <a:off x="350291" y="-1348870"/>
            <a:ext cx="11491420" cy="756685"/>
          </a:xfrm>
        </p:spPr>
        <p:txBody>
          <a:bodyPr rtlCol="0">
            <a:noAutofit/>
          </a:bodyPr>
          <a:lstStyle/>
          <a:p>
            <a:pPr>
              <a:tabLst>
                <a:tab pos="1177495" algn="l"/>
              </a:tabLst>
              <a:defRPr/>
            </a:pPr>
            <a:br>
              <a:rPr lang="en-US" sz="7064" dirty="0">
                <a:solidFill>
                  <a:srgbClr val="005D28"/>
                </a:solidFill>
                <a:latin typeface="Arial" panose="020B0604020202020204" pitchFamily="34" charset="0"/>
                <a:cs typeface="Arial" panose="020B0604020202020204" pitchFamily="34" charset="0"/>
              </a:rPr>
            </a:br>
            <a:endParaRPr lang="en-US" sz="4710" dirty="0">
              <a:solidFill>
                <a:srgbClr val="005D28"/>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02031E76-C7D6-7573-692A-D163B9DE45F7}"/>
              </a:ext>
            </a:extLst>
          </p:cNvPr>
          <p:cNvGrpSpPr/>
          <p:nvPr/>
        </p:nvGrpSpPr>
        <p:grpSpPr>
          <a:xfrm>
            <a:off x="545655" y="1068508"/>
            <a:ext cx="11760889" cy="3469889"/>
            <a:chOff x="264847" y="564462"/>
            <a:chExt cx="14283089" cy="4095184"/>
          </a:xfrm>
        </p:grpSpPr>
        <p:pic>
          <p:nvPicPr>
            <p:cNvPr id="4" name="Picture 8" descr="University of Cape Town">
              <a:extLst>
                <a:ext uri="{FF2B5EF4-FFF2-40B4-BE49-F238E27FC236}">
                  <a16:creationId xmlns:a16="http://schemas.microsoft.com/office/drawing/2014/main" id="{B9C016B8-31AE-EFCB-3147-8EF4FE189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602" y="611317"/>
              <a:ext cx="3266855" cy="3281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he SA Constitution 25th Anniversary">
              <a:extLst>
                <a:ext uri="{FF2B5EF4-FFF2-40B4-BE49-F238E27FC236}">
                  <a16:creationId xmlns:a16="http://schemas.microsoft.com/office/drawing/2014/main" id="{31553123-47F4-E599-CE4B-8DC30D4F3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47" y="736081"/>
              <a:ext cx="2236731" cy="31566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1C71AB0E-4D44-98E3-3029-4580A67309BA}"/>
                </a:ext>
              </a:extLst>
            </p:cNvPr>
            <p:cNvGraphicFramePr/>
            <p:nvPr/>
          </p:nvGraphicFramePr>
          <p:xfrm>
            <a:off x="5576899" y="564462"/>
            <a:ext cx="4413511" cy="32814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EFF63E35-9247-105B-5B71-A869A66B2829}"/>
                </a:ext>
              </a:extLst>
            </p:cNvPr>
            <p:cNvSpPr txBox="1"/>
            <p:nvPr/>
          </p:nvSpPr>
          <p:spPr>
            <a:xfrm>
              <a:off x="485353" y="4258722"/>
              <a:ext cx="2330722" cy="398656"/>
            </a:xfrm>
            <a:prstGeom prst="rect">
              <a:avLst/>
            </a:prstGeom>
            <a:noFill/>
          </p:spPr>
          <p:txBody>
            <a:bodyPr wrap="square">
              <a:spAutoFit/>
            </a:bodyPr>
            <a:lstStyle>
              <a:defPPr>
                <a:defRPr lang="en-US"/>
              </a:defPPr>
              <a:lvl1pPr>
                <a:defRPr sz="1600" b="1"/>
              </a:lvl1pPr>
            </a:lstStyle>
            <a:p>
              <a:pPr defTabSz="810158" eaLnBrk="0" fontAlgn="base" hangingPunct="0">
                <a:spcBef>
                  <a:spcPct val="0"/>
                </a:spcBef>
                <a:spcAft>
                  <a:spcPct val="0"/>
                </a:spcAft>
              </a:pPr>
              <a:r>
                <a:rPr lang="en-US" sz="1595" dirty="0">
                  <a:solidFill>
                    <a:prstClr val="black"/>
                  </a:solidFill>
                  <a:latin typeface="Calibri" panose="020F0502020204030204" pitchFamily="34" charset="0"/>
                </a:rPr>
                <a:t>Constitution</a:t>
              </a:r>
              <a:endParaRPr lang="en-ZA" sz="1595" dirty="0">
                <a:solidFill>
                  <a:prstClr val="black"/>
                </a:solidFill>
                <a:latin typeface="Calibri" panose="020F0502020204030204" pitchFamily="34" charset="0"/>
              </a:endParaRPr>
            </a:p>
          </p:txBody>
        </p:sp>
        <p:sp>
          <p:nvSpPr>
            <p:cNvPr id="8" name="TextBox 7">
              <a:extLst>
                <a:ext uri="{FF2B5EF4-FFF2-40B4-BE49-F238E27FC236}">
                  <a16:creationId xmlns:a16="http://schemas.microsoft.com/office/drawing/2014/main" id="{3E32EDC7-803C-8782-F558-4C05EF8460A2}"/>
                </a:ext>
              </a:extLst>
            </p:cNvPr>
            <p:cNvSpPr txBox="1"/>
            <p:nvPr/>
          </p:nvSpPr>
          <p:spPr>
            <a:xfrm>
              <a:off x="2816077" y="4244984"/>
              <a:ext cx="4413510" cy="398656"/>
            </a:xfrm>
            <a:prstGeom prst="rect">
              <a:avLst/>
            </a:prstGeom>
            <a:noFill/>
          </p:spPr>
          <p:txBody>
            <a:bodyPr wrap="square">
              <a:spAutoFit/>
            </a:bodyPr>
            <a:lstStyle>
              <a:defPPr>
                <a:defRPr lang="en-US"/>
              </a:defPPr>
              <a:lvl1pPr>
                <a:defRPr sz="1600" b="1"/>
              </a:lvl1pPr>
            </a:lstStyle>
            <a:p>
              <a:pPr defTabSz="810158" eaLnBrk="0" fontAlgn="base" hangingPunct="0">
                <a:spcBef>
                  <a:spcPct val="0"/>
                </a:spcBef>
                <a:spcAft>
                  <a:spcPct val="0"/>
                </a:spcAft>
              </a:pPr>
              <a:r>
                <a:rPr lang="en-US" sz="1595" dirty="0">
                  <a:solidFill>
                    <a:prstClr val="black"/>
                  </a:solidFill>
                  <a:latin typeface="Calibri" panose="020F0502020204030204" pitchFamily="34" charset="0"/>
                </a:rPr>
                <a:t>National Spatial Observatory </a:t>
              </a:r>
              <a:endParaRPr lang="en-ZA" sz="1595" dirty="0">
                <a:solidFill>
                  <a:prstClr val="black"/>
                </a:solidFill>
                <a:latin typeface="Calibri" panose="020F0502020204030204" pitchFamily="34" charset="0"/>
              </a:endParaRPr>
            </a:p>
          </p:txBody>
        </p:sp>
        <p:sp>
          <p:nvSpPr>
            <p:cNvPr id="9" name="TextBox 8">
              <a:extLst>
                <a:ext uri="{FF2B5EF4-FFF2-40B4-BE49-F238E27FC236}">
                  <a16:creationId xmlns:a16="http://schemas.microsoft.com/office/drawing/2014/main" id="{CDA06197-1716-BEF4-D599-F2AB3E1A3B1B}"/>
                </a:ext>
              </a:extLst>
            </p:cNvPr>
            <p:cNvSpPr txBox="1"/>
            <p:nvPr/>
          </p:nvSpPr>
          <p:spPr>
            <a:xfrm>
              <a:off x="6173986" y="4260990"/>
              <a:ext cx="5282648" cy="398656"/>
            </a:xfrm>
            <a:prstGeom prst="rect">
              <a:avLst/>
            </a:prstGeom>
            <a:noFill/>
          </p:spPr>
          <p:txBody>
            <a:bodyPr wrap="square">
              <a:spAutoFit/>
            </a:bodyPr>
            <a:lstStyle/>
            <a:p>
              <a:pPr defTabSz="810158" eaLnBrk="0" fontAlgn="base" hangingPunct="0">
                <a:spcBef>
                  <a:spcPct val="0"/>
                </a:spcBef>
                <a:spcAft>
                  <a:spcPct val="0"/>
                </a:spcAft>
              </a:pPr>
              <a:r>
                <a:rPr lang="en-US" sz="1595" b="1" dirty="0">
                  <a:solidFill>
                    <a:prstClr val="black"/>
                  </a:solidFill>
                  <a:latin typeface="Calibri" panose="020F0502020204030204" pitchFamily="34" charset="0"/>
                </a:rPr>
                <a:t>National Spatial Data Infrastructure</a:t>
              </a:r>
              <a:endParaRPr lang="en-ZA" sz="1595" dirty="0">
                <a:solidFill>
                  <a:prstClr val="black"/>
                </a:solidFill>
                <a:latin typeface="Calibri" panose="020F0502020204030204" pitchFamily="34" charset="0"/>
              </a:endParaRPr>
            </a:p>
          </p:txBody>
        </p:sp>
        <p:pic>
          <p:nvPicPr>
            <p:cNvPr id="10" name="Picture 9">
              <a:extLst>
                <a:ext uri="{FF2B5EF4-FFF2-40B4-BE49-F238E27FC236}">
                  <a16:creationId xmlns:a16="http://schemas.microsoft.com/office/drawing/2014/main" id="{EE445468-C24A-F0EF-312D-6301A92459EF}"/>
                </a:ext>
              </a:extLst>
            </p:cNvPr>
            <p:cNvPicPr>
              <a:picLocks noChangeAspect="1"/>
            </p:cNvPicPr>
            <p:nvPr/>
          </p:nvPicPr>
          <p:blipFill rotWithShape="1">
            <a:blip r:embed="rId9"/>
            <a:srcRect l="-1" r="45400" b="22902"/>
            <a:stretch/>
          </p:blipFill>
          <p:spPr>
            <a:xfrm>
              <a:off x="9990410" y="1026831"/>
              <a:ext cx="3163930" cy="2819071"/>
            </a:xfrm>
            <a:prstGeom prst="rect">
              <a:avLst/>
            </a:prstGeom>
          </p:spPr>
        </p:pic>
        <p:sp>
          <p:nvSpPr>
            <p:cNvPr id="11" name="TextBox 10">
              <a:extLst>
                <a:ext uri="{FF2B5EF4-FFF2-40B4-BE49-F238E27FC236}">
                  <a16:creationId xmlns:a16="http://schemas.microsoft.com/office/drawing/2014/main" id="{BFECBBF2-F8C8-88BE-16BF-2ADAF78EB4D7}"/>
                </a:ext>
              </a:extLst>
            </p:cNvPr>
            <p:cNvSpPr txBox="1"/>
            <p:nvPr/>
          </p:nvSpPr>
          <p:spPr>
            <a:xfrm>
              <a:off x="10134426" y="4244984"/>
              <a:ext cx="4413510" cy="398656"/>
            </a:xfrm>
            <a:prstGeom prst="rect">
              <a:avLst/>
            </a:prstGeom>
            <a:noFill/>
          </p:spPr>
          <p:txBody>
            <a:bodyPr wrap="square">
              <a:spAutoFit/>
            </a:bodyPr>
            <a:lstStyle>
              <a:defPPr>
                <a:defRPr lang="en-US"/>
              </a:defPPr>
              <a:lvl1pPr>
                <a:defRPr sz="1600" b="1"/>
              </a:lvl1pPr>
            </a:lstStyle>
            <a:p>
              <a:pPr defTabSz="810158" eaLnBrk="0" fontAlgn="base" hangingPunct="0">
                <a:spcBef>
                  <a:spcPct val="0"/>
                </a:spcBef>
                <a:spcAft>
                  <a:spcPct val="0"/>
                </a:spcAft>
              </a:pPr>
              <a:r>
                <a:rPr lang="en-US" sz="1595" dirty="0">
                  <a:solidFill>
                    <a:prstClr val="black"/>
                  </a:solidFill>
                  <a:latin typeface="Calibri" panose="020F0502020204030204" pitchFamily="34" charset="0"/>
                </a:rPr>
                <a:t>National Spatial Action Areas</a:t>
              </a:r>
              <a:endParaRPr lang="en-ZA" sz="1595" dirty="0">
                <a:solidFill>
                  <a:prstClr val="black"/>
                </a:solidFill>
                <a:latin typeface="Calibri" panose="020F0502020204030204" pitchFamily="34" charset="0"/>
              </a:endParaRPr>
            </a:p>
          </p:txBody>
        </p:sp>
      </p:grpSp>
      <p:sp>
        <p:nvSpPr>
          <p:cNvPr id="13" name="Text Placeholder 14">
            <a:extLst>
              <a:ext uri="{FF2B5EF4-FFF2-40B4-BE49-F238E27FC236}">
                <a16:creationId xmlns:a16="http://schemas.microsoft.com/office/drawing/2014/main" id="{12F02CE7-F3F9-F2F3-A9A6-E3B361543422}"/>
              </a:ext>
            </a:extLst>
          </p:cNvPr>
          <p:cNvSpPr txBox="1">
            <a:spLocks/>
          </p:cNvSpPr>
          <p:nvPr/>
        </p:nvSpPr>
        <p:spPr>
          <a:xfrm>
            <a:off x="322577" y="297675"/>
            <a:ext cx="4874472" cy="507177"/>
          </a:xfrm>
          <a:prstGeom prst="rect">
            <a:avLst/>
          </a:prstGeom>
        </p:spPr>
        <p:txBody>
          <a:bodyPr>
            <a:noAutofit/>
          </a:bodyPr>
          <a:lstStyle>
            <a:lvl1pPr marL="506286" indent="-506286" algn="l" rtl="0" eaLnBrk="0" fontAlgn="base" hangingPunct="0">
              <a:spcBef>
                <a:spcPct val="20000"/>
              </a:spcBef>
              <a:spcAft>
                <a:spcPct val="0"/>
              </a:spcAft>
              <a:buFont typeface="Arial" panose="020B0604020202020204" pitchFamily="34" charset="0"/>
              <a:buChar char="•"/>
              <a:defRPr sz="4725" kern="1200">
                <a:solidFill>
                  <a:schemeClr val="tx1"/>
                </a:solidFill>
                <a:latin typeface="+mn-lt"/>
                <a:ea typeface="+mn-ea"/>
                <a:cs typeface="+mn-cs"/>
              </a:defRPr>
            </a:lvl1pPr>
            <a:lvl2pPr marL="1096952" indent="-421905" algn="l" rtl="0" eaLnBrk="0" fontAlgn="base" hangingPunct="0">
              <a:spcBef>
                <a:spcPct val="20000"/>
              </a:spcBef>
              <a:spcAft>
                <a:spcPct val="0"/>
              </a:spcAft>
              <a:buFont typeface="Arial" panose="020B0604020202020204" pitchFamily="34" charset="0"/>
              <a:buChar char="–"/>
              <a:defRPr sz="4134" kern="1200">
                <a:solidFill>
                  <a:schemeClr val="tx1"/>
                </a:solidFill>
                <a:latin typeface="+mn-lt"/>
                <a:ea typeface="+mn-ea"/>
                <a:cs typeface="+mn-cs"/>
              </a:defRPr>
            </a:lvl2pPr>
            <a:lvl3pPr marL="1687619" indent="-337524" algn="l" rtl="0" eaLnBrk="0" fontAlgn="base" hangingPunct="0">
              <a:spcBef>
                <a:spcPct val="20000"/>
              </a:spcBef>
              <a:spcAft>
                <a:spcPct val="0"/>
              </a:spcAft>
              <a:buFont typeface="Arial" panose="020B0604020202020204" pitchFamily="34" charset="0"/>
              <a:buChar char="•"/>
              <a:defRPr sz="3543" kern="1200">
                <a:solidFill>
                  <a:schemeClr val="tx1"/>
                </a:solidFill>
                <a:latin typeface="+mn-lt"/>
                <a:ea typeface="+mn-ea"/>
                <a:cs typeface="+mn-cs"/>
              </a:defRPr>
            </a:lvl3pPr>
            <a:lvl4pPr marL="2362667" indent="-337524" algn="l" rtl="0" eaLnBrk="0" fontAlgn="base" hangingPunct="0">
              <a:spcBef>
                <a:spcPct val="20000"/>
              </a:spcBef>
              <a:spcAft>
                <a:spcPct val="0"/>
              </a:spcAft>
              <a:buFont typeface="Arial" panose="020B0604020202020204" pitchFamily="34" charset="0"/>
              <a:buChar char="–"/>
              <a:defRPr sz="2953" kern="1200">
                <a:solidFill>
                  <a:schemeClr val="tx1"/>
                </a:solidFill>
                <a:latin typeface="+mn-lt"/>
                <a:ea typeface="+mn-ea"/>
                <a:cs typeface="+mn-cs"/>
              </a:defRPr>
            </a:lvl4pPr>
            <a:lvl5pPr marL="3037714" indent="-337524" algn="l" rtl="0" eaLnBrk="0" fontAlgn="base" hangingPunct="0">
              <a:spcBef>
                <a:spcPct val="20000"/>
              </a:spcBef>
              <a:spcAft>
                <a:spcPct val="0"/>
              </a:spcAft>
              <a:buFont typeface="Arial" panose="020B0604020202020204" pitchFamily="34" charset="0"/>
              <a:buChar char="»"/>
              <a:defRPr sz="2953" kern="1200">
                <a:solidFill>
                  <a:schemeClr val="tx1"/>
                </a:solidFill>
                <a:latin typeface="+mn-lt"/>
                <a:ea typeface="+mn-ea"/>
                <a:cs typeface="+mn-cs"/>
              </a:defRPr>
            </a:lvl5pPr>
            <a:lvl6pPr marL="3712762"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6pPr>
            <a:lvl7pPr marL="4387809"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7pPr>
            <a:lvl8pPr marL="5062857"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8pPr>
            <a:lvl9pPr marL="5737905"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9pPr>
          </a:lstStyle>
          <a:p>
            <a:pPr marL="0" indent="0" defTabSz="1109831">
              <a:lnSpc>
                <a:spcPct val="90000"/>
              </a:lnSpc>
              <a:spcBef>
                <a:spcPct val="0"/>
              </a:spcBef>
              <a:buNone/>
            </a:pPr>
            <a:r>
              <a:rPr lang="en-ZA" sz="2481" b="1" dirty="0">
                <a:solidFill>
                  <a:srgbClr val="006600"/>
                </a:solidFill>
                <a:latin typeface="Arial" panose="020B0604020202020204" pitchFamily="34" charset="0"/>
                <a:cs typeface="Arial" panose="020B0604020202020204" pitchFamily="34" charset="0"/>
              </a:rPr>
              <a:t>National Policy Directives</a:t>
            </a:r>
            <a:endParaRPr lang="en-US" sz="2481" b="1" dirty="0">
              <a:solidFill>
                <a:srgbClr val="006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4107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789F-283E-49F9-AB05-99EE2E1B7AD8}"/>
              </a:ext>
            </a:extLst>
          </p:cNvPr>
          <p:cNvSpPr>
            <a:spLocks noGrp="1"/>
          </p:cNvSpPr>
          <p:nvPr>
            <p:ph type="title"/>
          </p:nvPr>
        </p:nvSpPr>
        <p:spPr>
          <a:xfrm>
            <a:off x="350291" y="-1348870"/>
            <a:ext cx="11491420" cy="756685"/>
          </a:xfrm>
        </p:spPr>
        <p:txBody>
          <a:bodyPr rtlCol="0">
            <a:noAutofit/>
          </a:bodyPr>
          <a:lstStyle/>
          <a:p>
            <a:pPr>
              <a:tabLst>
                <a:tab pos="1177495" algn="l"/>
              </a:tabLst>
              <a:defRPr/>
            </a:pPr>
            <a:br>
              <a:rPr lang="en-US" sz="7064" dirty="0">
                <a:solidFill>
                  <a:srgbClr val="005D28"/>
                </a:solidFill>
                <a:latin typeface="Arial" panose="020B0604020202020204" pitchFamily="34" charset="0"/>
                <a:cs typeface="Arial" panose="020B0604020202020204" pitchFamily="34" charset="0"/>
              </a:rPr>
            </a:br>
            <a:endParaRPr lang="en-US" sz="4710" dirty="0">
              <a:solidFill>
                <a:srgbClr val="005D28"/>
              </a:solidFill>
              <a:latin typeface="Arial" panose="020B0604020202020204" pitchFamily="34" charset="0"/>
              <a:cs typeface="Arial" panose="020B0604020202020204" pitchFamily="34" charset="0"/>
            </a:endParaRPr>
          </a:p>
        </p:txBody>
      </p:sp>
      <p:sp>
        <p:nvSpPr>
          <p:cNvPr id="4" name="Text Placeholder 14">
            <a:extLst>
              <a:ext uri="{FF2B5EF4-FFF2-40B4-BE49-F238E27FC236}">
                <a16:creationId xmlns:a16="http://schemas.microsoft.com/office/drawing/2014/main" id="{D0950B39-CD84-1CB1-1355-9DA7DC4B4E13}"/>
              </a:ext>
            </a:extLst>
          </p:cNvPr>
          <p:cNvSpPr txBox="1">
            <a:spLocks/>
          </p:cNvSpPr>
          <p:nvPr/>
        </p:nvSpPr>
        <p:spPr>
          <a:xfrm>
            <a:off x="451081" y="850847"/>
            <a:ext cx="4122011" cy="1329251"/>
          </a:xfrm>
          <a:prstGeom prst="rect">
            <a:avLst/>
          </a:prstGeom>
        </p:spPr>
        <p:txBody>
          <a:bodyPr>
            <a:noAutofit/>
          </a:bodyPr>
          <a:lstStyle>
            <a:lvl1pPr marL="506286" indent="-506286" algn="l" rtl="0" eaLnBrk="0" fontAlgn="base" hangingPunct="0">
              <a:spcBef>
                <a:spcPct val="20000"/>
              </a:spcBef>
              <a:spcAft>
                <a:spcPct val="0"/>
              </a:spcAft>
              <a:buFont typeface="Arial" panose="020B0604020202020204" pitchFamily="34" charset="0"/>
              <a:buChar char="•"/>
              <a:defRPr sz="4725" kern="1200">
                <a:solidFill>
                  <a:schemeClr val="tx1"/>
                </a:solidFill>
                <a:latin typeface="+mn-lt"/>
                <a:ea typeface="+mn-ea"/>
                <a:cs typeface="+mn-cs"/>
              </a:defRPr>
            </a:lvl1pPr>
            <a:lvl2pPr marL="1096952" indent="-421905" algn="l" rtl="0" eaLnBrk="0" fontAlgn="base" hangingPunct="0">
              <a:spcBef>
                <a:spcPct val="20000"/>
              </a:spcBef>
              <a:spcAft>
                <a:spcPct val="0"/>
              </a:spcAft>
              <a:buFont typeface="Arial" panose="020B0604020202020204" pitchFamily="34" charset="0"/>
              <a:buChar char="–"/>
              <a:defRPr sz="4134" kern="1200">
                <a:solidFill>
                  <a:schemeClr val="tx1"/>
                </a:solidFill>
                <a:latin typeface="+mn-lt"/>
                <a:ea typeface="+mn-ea"/>
                <a:cs typeface="+mn-cs"/>
              </a:defRPr>
            </a:lvl2pPr>
            <a:lvl3pPr marL="1687619" indent="-337524" algn="l" rtl="0" eaLnBrk="0" fontAlgn="base" hangingPunct="0">
              <a:spcBef>
                <a:spcPct val="20000"/>
              </a:spcBef>
              <a:spcAft>
                <a:spcPct val="0"/>
              </a:spcAft>
              <a:buFont typeface="Arial" panose="020B0604020202020204" pitchFamily="34" charset="0"/>
              <a:buChar char="•"/>
              <a:defRPr sz="3543" kern="1200">
                <a:solidFill>
                  <a:schemeClr val="tx1"/>
                </a:solidFill>
                <a:latin typeface="+mn-lt"/>
                <a:ea typeface="+mn-ea"/>
                <a:cs typeface="+mn-cs"/>
              </a:defRPr>
            </a:lvl3pPr>
            <a:lvl4pPr marL="2362667" indent="-337524" algn="l" rtl="0" eaLnBrk="0" fontAlgn="base" hangingPunct="0">
              <a:spcBef>
                <a:spcPct val="20000"/>
              </a:spcBef>
              <a:spcAft>
                <a:spcPct val="0"/>
              </a:spcAft>
              <a:buFont typeface="Arial" panose="020B0604020202020204" pitchFamily="34" charset="0"/>
              <a:buChar char="–"/>
              <a:defRPr sz="2953" kern="1200">
                <a:solidFill>
                  <a:schemeClr val="tx1"/>
                </a:solidFill>
                <a:latin typeface="+mn-lt"/>
                <a:ea typeface="+mn-ea"/>
                <a:cs typeface="+mn-cs"/>
              </a:defRPr>
            </a:lvl4pPr>
            <a:lvl5pPr marL="3037714" indent="-337524" algn="l" rtl="0" eaLnBrk="0" fontAlgn="base" hangingPunct="0">
              <a:spcBef>
                <a:spcPct val="20000"/>
              </a:spcBef>
              <a:spcAft>
                <a:spcPct val="0"/>
              </a:spcAft>
              <a:buFont typeface="Arial" panose="020B0604020202020204" pitchFamily="34" charset="0"/>
              <a:buChar char="»"/>
              <a:defRPr sz="2953" kern="1200">
                <a:solidFill>
                  <a:schemeClr val="tx1"/>
                </a:solidFill>
                <a:latin typeface="+mn-lt"/>
                <a:ea typeface="+mn-ea"/>
                <a:cs typeface="+mn-cs"/>
              </a:defRPr>
            </a:lvl5pPr>
            <a:lvl6pPr marL="3712762"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6pPr>
            <a:lvl7pPr marL="4387809"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7pPr>
            <a:lvl8pPr marL="5062857"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8pPr>
            <a:lvl9pPr marL="5737905"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9pPr>
          </a:lstStyle>
          <a:p>
            <a:pPr marL="0" indent="0" defTabSz="810158">
              <a:lnSpc>
                <a:spcPct val="150000"/>
              </a:lnSpc>
              <a:buNone/>
            </a:pPr>
            <a:r>
              <a:rPr lang="en-ZA" sz="2185" dirty="0">
                <a:solidFill>
                  <a:prstClr val="black"/>
                </a:solidFill>
                <a:latin typeface="Arial" panose="020B0604020202020204" pitchFamily="34" charset="0"/>
                <a:ea typeface="Helvetica" panose="020B0604020202020204" pitchFamily="34" charset="0"/>
                <a:cs typeface="Arial" panose="020B0604020202020204" pitchFamily="34" charset="0"/>
              </a:rPr>
              <a:t>The SDI Act</a:t>
            </a:r>
          </a:p>
          <a:p>
            <a:pPr marL="0" indent="0" defTabSz="810158">
              <a:lnSpc>
                <a:spcPct val="150000"/>
              </a:lnSpc>
              <a:buNone/>
            </a:pPr>
            <a:r>
              <a:rPr lang="en-US" sz="2185" dirty="0">
                <a:solidFill>
                  <a:prstClr val="black"/>
                </a:solidFill>
                <a:latin typeface="Arial" panose="020B0604020202020204" pitchFamily="34" charset="0"/>
                <a:cs typeface="Arial" panose="020B0604020202020204" pitchFamily="34" charset="0"/>
              </a:rPr>
              <a:t>establishes:</a:t>
            </a:r>
          </a:p>
        </p:txBody>
      </p:sp>
      <p:pic>
        <p:nvPicPr>
          <p:cNvPr id="5" name="Picture 4">
            <a:extLst>
              <a:ext uri="{FF2B5EF4-FFF2-40B4-BE49-F238E27FC236}">
                <a16:creationId xmlns:a16="http://schemas.microsoft.com/office/drawing/2014/main" id="{0FB86109-1276-A9C0-89AB-807D66C542EF}"/>
              </a:ext>
            </a:extLst>
          </p:cNvPr>
          <p:cNvPicPr>
            <a:picLocks noChangeAspect="1"/>
          </p:cNvPicPr>
          <p:nvPr/>
        </p:nvPicPr>
        <p:blipFill>
          <a:blip r:embed="rId3"/>
          <a:stretch>
            <a:fillRect/>
          </a:stretch>
        </p:blipFill>
        <p:spPr>
          <a:xfrm>
            <a:off x="663789" y="3065034"/>
            <a:ext cx="1443031" cy="1443031"/>
          </a:xfrm>
          <a:prstGeom prst="rect">
            <a:avLst/>
          </a:prstGeom>
        </p:spPr>
      </p:pic>
      <p:sp>
        <p:nvSpPr>
          <p:cNvPr id="6" name="TextBox 5">
            <a:extLst>
              <a:ext uri="{FF2B5EF4-FFF2-40B4-BE49-F238E27FC236}">
                <a16:creationId xmlns:a16="http://schemas.microsoft.com/office/drawing/2014/main" id="{CD3EF4F8-B1C6-2DF7-8109-84FB25F01DEC}"/>
              </a:ext>
            </a:extLst>
          </p:cNvPr>
          <p:cNvSpPr txBox="1"/>
          <p:nvPr/>
        </p:nvSpPr>
        <p:spPr>
          <a:xfrm>
            <a:off x="350292" y="4508065"/>
            <a:ext cx="2102696" cy="540789"/>
          </a:xfrm>
          <a:prstGeom prst="rect">
            <a:avLst/>
          </a:prstGeom>
          <a:noFill/>
        </p:spPr>
        <p:txBody>
          <a:bodyPr wrap="square">
            <a:spAutoFit/>
          </a:bodyPr>
          <a:lstStyle/>
          <a:p>
            <a:pPr algn="ctr" defTabSz="810158" eaLnBrk="0" fontAlgn="base" hangingPunct="0">
              <a:spcBef>
                <a:spcPct val="0"/>
              </a:spcBef>
              <a:spcAft>
                <a:spcPct val="0"/>
              </a:spcAft>
              <a:buClr>
                <a:srgbClr val="70AD47"/>
              </a:buClr>
            </a:pPr>
            <a:r>
              <a:rPr lang="en-US" sz="1457" b="1" dirty="0">
                <a:solidFill>
                  <a:srgbClr val="1F497D"/>
                </a:solidFill>
                <a:latin typeface="Arial" panose="020B0604020202020204" pitchFamily="34" charset="0"/>
                <a:cs typeface="Arial" panose="020B0604020202020204" pitchFamily="34" charset="0"/>
                <a:hlinkClick r:id="rId4"/>
              </a:rPr>
              <a:t>An Electronic Metadata Catalogue </a:t>
            </a:r>
            <a:endParaRPr lang="en-US" sz="1457" b="1" dirty="0">
              <a:solidFill>
                <a:srgbClr val="1F497D"/>
              </a:solidFill>
              <a:latin typeface="Arial" panose="020B0604020202020204" pitchFamily="34" charset="0"/>
              <a:cs typeface="Arial" panose="020B0604020202020204" pitchFamily="34" charset="0"/>
            </a:endParaRPr>
          </a:p>
        </p:txBody>
      </p:sp>
      <p:sp>
        <p:nvSpPr>
          <p:cNvPr id="7" name="Text Placeholder 15">
            <a:extLst>
              <a:ext uri="{FF2B5EF4-FFF2-40B4-BE49-F238E27FC236}">
                <a16:creationId xmlns:a16="http://schemas.microsoft.com/office/drawing/2014/main" id="{9AABB237-3699-FE69-DA4C-D01CB6C0DCBF}"/>
              </a:ext>
            </a:extLst>
          </p:cNvPr>
          <p:cNvSpPr txBox="1">
            <a:spLocks/>
          </p:cNvSpPr>
          <p:nvPr/>
        </p:nvSpPr>
        <p:spPr>
          <a:xfrm>
            <a:off x="2624458" y="239146"/>
            <a:ext cx="8918255" cy="5502987"/>
          </a:xfrm>
          <a:prstGeom prst="rect">
            <a:avLst/>
          </a:prstGeom>
        </p:spPr>
        <p:txBody>
          <a:bodyPr anchor="ctr">
            <a:normAutofit/>
          </a:bodyPr>
          <a:lstStyle>
            <a:lvl1pPr marL="506286" indent="-506286" algn="l" rtl="0" eaLnBrk="0" fontAlgn="base" hangingPunct="0">
              <a:spcBef>
                <a:spcPct val="20000"/>
              </a:spcBef>
              <a:spcAft>
                <a:spcPct val="0"/>
              </a:spcAft>
              <a:buFont typeface="Arial" panose="020B0604020202020204" pitchFamily="34" charset="0"/>
              <a:buChar char="•"/>
              <a:defRPr sz="4725" kern="1200">
                <a:solidFill>
                  <a:schemeClr val="tx1"/>
                </a:solidFill>
                <a:latin typeface="+mn-lt"/>
                <a:ea typeface="+mn-ea"/>
                <a:cs typeface="+mn-cs"/>
              </a:defRPr>
            </a:lvl1pPr>
            <a:lvl2pPr marL="1096952" indent="-421905" algn="l" rtl="0" eaLnBrk="0" fontAlgn="base" hangingPunct="0">
              <a:spcBef>
                <a:spcPct val="20000"/>
              </a:spcBef>
              <a:spcAft>
                <a:spcPct val="0"/>
              </a:spcAft>
              <a:buFont typeface="Arial" panose="020B0604020202020204" pitchFamily="34" charset="0"/>
              <a:buChar char="–"/>
              <a:defRPr sz="4134" kern="1200">
                <a:solidFill>
                  <a:schemeClr val="tx1"/>
                </a:solidFill>
                <a:latin typeface="+mn-lt"/>
                <a:ea typeface="+mn-ea"/>
                <a:cs typeface="+mn-cs"/>
              </a:defRPr>
            </a:lvl2pPr>
            <a:lvl3pPr marL="1687619" indent="-337524" algn="l" rtl="0" eaLnBrk="0" fontAlgn="base" hangingPunct="0">
              <a:spcBef>
                <a:spcPct val="20000"/>
              </a:spcBef>
              <a:spcAft>
                <a:spcPct val="0"/>
              </a:spcAft>
              <a:buFont typeface="Arial" panose="020B0604020202020204" pitchFamily="34" charset="0"/>
              <a:buChar char="•"/>
              <a:defRPr sz="3543" kern="1200">
                <a:solidFill>
                  <a:schemeClr val="tx1"/>
                </a:solidFill>
                <a:latin typeface="+mn-lt"/>
                <a:ea typeface="+mn-ea"/>
                <a:cs typeface="+mn-cs"/>
              </a:defRPr>
            </a:lvl3pPr>
            <a:lvl4pPr marL="2362667" indent="-337524" algn="l" rtl="0" eaLnBrk="0" fontAlgn="base" hangingPunct="0">
              <a:spcBef>
                <a:spcPct val="20000"/>
              </a:spcBef>
              <a:spcAft>
                <a:spcPct val="0"/>
              </a:spcAft>
              <a:buFont typeface="Arial" panose="020B0604020202020204" pitchFamily="34" charset="0"/>
              <a:buChar char="–"/>
              <a:defRPr sz="2953" kern="1200">
                <a:solidFill>
                  <a:schemeClr val="tx1"/>
                </a:solidFill>
                <a:latin typeface="+mn-lt"/>
                <a:ea typeface="+mn-ea"/>
                <a:cs typeface="+mn-cs"/>
              </a:defRPr>
            </a:lvl4pPr>
            <a:lvl5pPr marL="3037714" indent="-337524" algn="l" rtl="0" eaLnBrk="0" fontAlgn="base" hangingPunct="0">
              <a:spcBef>
                <a:spcPct val="20000"/>
              </a:spcBef>
              <a:spcAft>
                <a:spcPct val="0"/>
              </a:spcAft>
              <a:buFont typeface="Arial" panose="020B0604020202020204" pitchFamily="34" charset="0"/>
              <a:buChar char="»"/>
              <a:defRPr sz="2953" kern="1200">
                <a:solidFill>
                  <a:schemeClr val="tx1"/>
                </a:solidFill>
                <a:latin typeface="+mn-lt"/>
                <a:ea typeface="+mn-ea"/>
                <a:cs typeface="+mn-cs"/>
              </a:defRPr>
            </a:lvl5pPr>
            <a:lvl6pPr marL="3712762"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6pPr>
            <a:lvl7pPr marL="4387809"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7pPr>
            <a:lvl8pPr marL="5062857"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8pPr>
            <a:lvl9pPr marL="5737905" indent="-337524" algn="l" defTabSz="1350095" rtl="0" eaLnBrk="1" latinLnBrk="0" hangingPunct="1">
              <a:spcBef>
                <a:spcPct val="20000"/>
              </a:spcBef>
              <a:buFont typeface="Arial" pitchFamily="34" charset="0"/>
              <a:buChar char="•"/>
              <a:defRPr sz="2953" kern="1200">
                <a:solidFill>
                  <a:schemeClr val="tx1"/>
                </a:solidFill>
                <a:latin typeface="+mn-lt"/>
                <a:ea typeface="+mn-ea"/>
                <a:cs typeface="+mn-cs"/>
              </a:defRPr>
            </a:lvl9pPr>
          </a:lstStyle>
          <a:p>
            <a:pPr marL="312195" indent="-312195" algn="just" defTabSz="810158"/>
            <a:r>
              <a:rPr lang="en-US" sz="2185" dirty="0">
                <a:solidFill>
                  <a:prstClr val="black"/>
                </a:solidFill>
                <a:latin typeface="Calibri"/>
              </a:rPr>
              <a:t>The </a:t>
            </a:r>
            <a:r>
              <a:rPr lang="en-US" sz="2185" b="1" dirty="0">
                <a:solidFill>
                  <a:prstClr val="black"/>
                </a:solidFill>
                <a:latin typeface="Calibri"/>
              </a:rPr>
              <a:t>South African Spatial Data Infrastructure</a:t>
            </a:r>
            <a:r>
              <a:rPr lang="en-US" sz="2185" dirty="0">
                <a:solidFill>
                  <a:prstClr val="black"/>
                </a:solidFill>
                <a:latin typeface="Calibri"/>
              </a:rPr>
              <a:t> (SASDI) as the national, technical, institutional; and policy framework to regulate the collection, management, maintenance, integration, distribution, and use of spatial information for improved socioeconomic development.  </a:t>
            </a:r>
          </a:p>
          <a:p>
            <a:pPr marL="971899" lvl="1" indent="-373808" algn="just" defTabSz="810158"/>
            <a:endParaRPr lang="en-US" sz="3663" dirty="0">
              <a:solidFill>
                <a:prstClr val="black">
                  <a:lumMod val="65000"/>
                  <a:lumOff val="35000"/>
                </a:prstClr>
              </a:solidFill>
              <a:latin typeface="Calibri"/>
              <a:ea typeface="Segoe UI Black" panose="020B0A02040204020203" pitchFamily="34" charset="0"/>
            </a:endParaRPr>
          </a:p>
          <a:p>
            <a:pPr marL="312195" indent="-312195" algn="just" defTabSz="810158">
              <a:buClr>
                <a:srgbClr val="70AD47"/>
              </a:buClr>
            </a:pPr>
            <a:r>
              <a:rPr lang="en-US" sz="2185" dirty="0">
                <a:solidFill>
                  <a:prstClr val="black"/>
                </a:solidFill>
                <a:latin typeface="Calibri"/>
              </a:rPr>
              <a:t>The </a:t>
            </a:r>
            <a:r>
              <a:rPr lang="en-US" sz="2185" b="1" dirty="0">
                <a:solidFill>
                  <a:prstClr val="black"/>
                </a:solidFill>
                <a:latin typeface="Calibri"/>
              </a:rPr>
              <a:t>Committee for Spatial Information </a:t>
            </a:r>
            <a:r>
              <a:rPr lang="en-US" sz="2185" dirty="0">
                <a:solidFill>
                  <a:prstClr val="black"/>
                </a:solidFill>
                <a:latin typeface="Calibri"/>
              </a:rPr>
              <a:t>(CSI).  Established in terms of section 5 of the Spatial Data Infrastructure Act, Act 54 of 2003. The role of the CSI: to advise the Minister, the Director General or an organ of state dealing with spatial information on any matter the CSI considers necessary or expedient for achieving the objectives of South African Spatial Data Infrastructure (SASDI).</a:t>
            </a:r>
          </a:p>
        </p:txBody>
      </p:sp>
    </p:spTree>
    <p:extLst>
      <p:ext uri="{BB962C8B-B14F-4D97-AF65-F5344CB8AC3E}">
        <p14:creationId xmlns:p14="http://schemas.microsoft.com/office/powerpoint/2010/main" val="481773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789F-283E-49F9-AB05-99EE2E1B7AD8}"/>
              </a:ext>
            </a:extLst>
          </p:cNvPr>
          <p:cNvSpPr>
            <a:spLocks noGrp="1"/>
          </p:cNvSpPr>
          <p:nvPr>
            <p:ph type="title"/>
          </p:nvPr>
        </p:nvSpPr>
        <p:spPr>
          <a:xfrm>
            <a:off x="350291" y="-1348870"/>
            <a:ext cx="11491420" cy="756685"/>
          </a:xfrm>
        </p:spPr>
        <p:txBody>
          <a:bodyPr rtlCol="0">
            <a:noAutofit/>
          </a:bodyPr>
          <a:lstStyle/>
          <a:p>
            <a:pPr>
              <a:tabLst>
                <a:tab pos="1177495" algn="l"/>
              </a:tabLst>
              <a:defRPr/>
            </a:pPr>
            <a:br>
              <a:rPr lang="en-US" sz="7064" dirty="0">
                <a:solidFill>
                  <a:srgbClr val="005D28"/>
                </a:solidFill>
                <a:latin typeface="Arial" panose="020B0604020202020204" pitchFamily="34" charset="0"/>
                <a:cs typeface="Arial" panose="020B0604020202020204" pitchFamily="34" charset="0"/>
              </a:rPr>
            </a:br>
            <a:endParaRPr lang="en-US" sz="4710" dirty="0">
              <a:solidFill>
                <a:srgbClr val="005D28"/>
              </a:solidFill>
              <a:latin typeface="Arial" panose="020B0604020202020204" pitchFamily="34" charset="0"/>
              <a:cs typeface="Arial" panose="020B0604020202020204" pitchFamily="34" charset="0"/>
            </a:endParaRPr>
          </a:p>
        </p:txBody>
      </p:sp>
      <p:sp>
        <p:nvSpPr>
          <p:cNvPr id="7" name="Freeform 2">
            <a:extLst>
              <a:ext uri="{FF2B5EF4-FFF2-40B4-BE49-F238E27FC236}">
                <a16:creationId xmlns:a16="http://schemas.microsoft.com/office/drawing/2014/main" id="{609C1D85-4CC4-170B-321F-362FF2DA852F}"/>
              </a:ext>
            </a:extLst>
          </p:cNvPr>
          <p:cNvSpPr/>
          <p:nvPr/>
        </p:nvSpPr>
        <p:spPr>
          <a:xfrm>
            <a:off x="88705" y="-102333"/>
            <a:ext cx="11987651" cy="6960332"/>
          </a:xfrm>
          <a:custGeom>
            <a:avLst/>
            <a:gdLst/>
            <a:ahLst/>
            <a:cxnLst/>
            <a:rect l="l" t="t" r="r" b="b"/>
            <a:pathLst>
              <a:path w="18288000" h="10550949">
                <a:moveTo>
                  <a:pt x="0" y="0"/>
                </a:moveTo>
                <a:lnTo>
                  <a:pt x="18288000" y="0"/>
                </a:lnTo>
                <a:lnTo>
                  <a:pt x="18288000" y="10550949"/>
                </a:lnTo>
                <a:lnTo>
                  <a:pt x="0" y="10550949"/>
                </a:lnTo>
                <a:lnTo>
                  <a:pt x="0" y="0"/>
                </a:lnTo>
                <a:close/>
              </a:path>
            </a:pathLst>
          </a:custGeom>
          <a:blipFill>
            <a:blip r:embed="rId3"/>
            <a:stretch>
              <a:fillRect t="-36665" b="-36665"/>
            </a:stretch>
          </a:blipFill>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8" name="Freeform 3">
            <a:extLst>
              <a:ext uri="{FF2B5EF4-FFF2-40B4-BE49-F238E27FC236}">
                <a16:creationId xmlns:a16="http://schemas.microsoft.com/office/drawing/2014/main" id="{77FAFD4C-49C3-6F8A-4E0F-F9B86DE2EC99}"/>
              </a:ext>
            </a:extLst>
          </p:cNvPr>
          <p:cNvSpPr/>
          <p:nvPr/>
        </p:nvSpPr>
        <p:spPr>
          <a:xfrm rot="7948179" flipH="1">
            <a:off x="1171668" y="2411617"/>
            <a:ext cx="9577604" cy="3384708"/>
          </a:xfrm>
          <a:custGeom>
            <a:avLst/>
            <a:gdLst/>
            <a:ahLst/>
            <a:cxnLst/>
            <a:rect l="l" t="t" r="r" b="b"/>
            <a:pathLst>
              <a:path w="15779826" h="5576564">
                <a:moveTo>
                  <a:pt x="15779826" y="0"/>
                </a:moveTo>
                <a:lnTo>
                  <a:pt x="0" y="0"/>
                </a:lnTo>
                <a:lnTo>
                  <a:pt x="0" y="5576564"/>
                </a:lnTo>
                <a:lnTo>
                  <a:pt x="15779826" y="5576564"/>
                </a:lnTo>
                <a:lnTo>
                  <a:pt x="15779826" y="0"/>
                </a:lnTo>
                <a:close/>
              </a:path>
            </a:pathLst>
          </a:custGeom>
          <a:blipFill>
            <a:blip r:embed="rId4"/>
            <a:stretch>
              <a:fillRect l="-13389" r="-13389"/>
            </a:stretch>
          </a:blipFill>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grpSp>
        <p:nvGrpSpPr>
          <p:cNvPr id="9" name="Group 8">
            <a:extLst>
              <a:ext uri="{FF2B5EF4-FFF2-40B4-BE49-F238E27FC236}">
                <a16:creationId xmlns:a16="http://schemas.microsoft.com/office/drawing/2014/main" id="{D59781F1-FD0F-77A8-8879-B66423AAAD14}"/>
              </a:ext>
            </a:extLst>
          </p:cNvPr>
          <p:cNvGrpSpPr/>
          <p:nvPr/>
        </p:nvGrpSpPr>
        <p:grpSpPr>
          <a:xfrm>
            <a:off x="9681300" y="4581294"/>
            <a:ext cx="1160982" cy="1512565"/>
            <a:chOff x="0" y="0"/>
            <a:chExt cx="503784" cy="656347"/>
          </a:xfrm>
        </p:grpSpPr>
        <p:sp>
          <p:nvSpPr>
            <p:cNvPr id="10" name="Freeform 9">
              <a:extLst>
                <a:ext uri="{FF2B5EF4-FFF2-40B4-BE49-F238E27FC236}">
                  <a16:creationId xmlns:a16="http://schemas.microsoft.com/office/drawing/2014/main" id="{434CD98E-E57E-6591-6D7C-832231E38AC6}"/>
                </a:ext>
              </a:extLst>
            </p:cNvPr>
            <p:cNvSpPr/>
            <p:nvPr/>
          </p:nvSpPr>
          <p:spPr>
            <a:xfrm>
              <a:off x="0" y="0"/>
              <a:ext cx="503784" cy="656347"/>
            </a:xfrm>
            <a:custGeom>
              <a:avLst/>
              <a:gdLst/>
              <a:ahLst/>
              <a:cxnLst/>
              <a:rect l="l" t="t" r="r" b="b"/>
              <a:pathLst>
                <a:path w="503784" h="656347">
                  <a:moveTo>
                    <a:pt x="0" y="0"/>
                  </a:moveTo>
                  <a:lnTo>
                    <a:pt x="503784" y="0"/>
                  </a:lnTo>
                  <a:lnTo>
                    <a:pt x="503784" y="656347"/>
                  </a:lnTo>
                  <a:lnTo>
                    <a:pt x="0" y="656347"/>
                  </a:lnTo>
                  <a:close/>
                </a:path>
              </a:pathLst>
            </a:custGeom>
            <a:solidFill>
              <a:srgbClr val="FFFFFF">
                <a:alpha val="65882"/>
              </a:srgbClr>
            </a:solidFill>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11" name="TextBox 10">
              <a:extLst>
                <a:ext uri="{FF2B5EF4-FFF2-40B4-BE49-F238E27FC236}">
                  <a16:creationId xmlns:a16="http://schemas.microsoft.com/office/drawing/2014/main" id="{F053D185-2479-CB8C-BF6D-E28329018F54}"/>
                </a:ext>
              </a:extLst>
            </p:cNvPr>
            <p:cNvSpPr txBox="1"/>
            <p:nvPr/>
          </p:nvSpPr>
          <p:spPr>
            <a:xfrm>
              <a:off x="0" y="-47625"/>
              <a:ext cx="503784" cy="703972"/>
            </a:xfrm>
            <a:prstGeom prst="rect">
              <a:avLst/>
            </a:prstGeom>
          </p:spPr>
          <p:txBody>
            <a:bodyPr lIns="30834" tIns="30834" rIns="30834" bIns="30834" rtlCol="0" anchor="ctr"/>
            <a:lstStyle/>
            <a:p>
              <a:pPr algn="ctr" defTabSz="810158" eaLnBrk="0" fontAlgn="base" hangingPunct="0">
                <a:lnSpc>
                  <a:spcPts val="1359"/>
                </a:lnSpc>
                <a:spcBef>
                  <a:spcPct val="0"/>
                </a:spcBef>
                <a:spcAft>
                  <a:spcPct val="0"/>
                </a:spcAft>
              </a:pPr>
              <a:endParaRPr sz="1092" dirty="0">
                <a:solidFill>
                  <a:prstClr val="black"/>
                </a:solidFill>
                <a:latin typeface="Calibri" panose="020F0502020204030204" pitchFamily="34" charset="0"/>
              </a:endParaRPr>
            </a:p>
          </p:txBody>
        </p:sp>
      </p:grpSp>
      <p:sp>
        <p:nvSpPr>
          <p:cNvPr id="12" name="Freeform 11">
            <a:extLst>
              <a:ext uri="{FF2B5EF4-FFF2-40B4-BE49-F238E27FC236}">
                <a16:creationId xmlns:a16="http://schemas.microsoft.com/office/drawing/2014/main" id="{A228A9EB-F534-62C3-FC6A-91DA6C064540}"/>
              </a:ext>
            </a:extLst>
          </p:cNvPr>
          <p:cNvSpPr/>
          <p:nvPr/>
        </p:nvSpPr>
        <p:spPr>
          <a:xfrm>
            <a:off x="9681300" y="4611887"/>
            <a:ext cx="1160982" cy="1553667"/>
          </a:xfrm>
          <a:custGeom>
            <a:avLst/>
            <a:gdLst/>
            <a:ahLst/>
            <a:cxnLst/>
            <a:rect l="l" t="t" r="r" b="b"/>
            <a:pathLst>
              <a:path w="1912806" h="2559785">
                <a:moveTo>
                  <a:pt x="0" y="0"/>
                </a:moveTo>
                <a:lnTo>
                  <a:pt x="1912806" y="0"/>
                </a:lnTo>
                <a:lnTo>
                  <a:pt x="1912806" y="2559784"/>
                </a:lnTo>
                <a:lnTo>
                  <a:pt x="0" y="2559784"/>
                </a:lnTo>
                <a:lnTo>
                  <a:pt x="0" y="0"/>
                </a:lnTo>
                <a:close/>
              </a:path>
            </a:pathLst>
          </a:custGeom>
          <a:blipFill>
            <a:blip r:embed="rId5">
              <a:alphaModFix amt="81000"/>
            </a:blip>
            <a:stretch>
              <a:fillRect/>
            </a:stretch>
          </a:blip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grpSp>
        <p:nvGrpSpPr>
          <p:cNvPr id="13" name="Group 12">
            <a:extLst>
              <a:ext uri="{FF2B5EF4-FFF2-40B4-BE49-F238E27FC236}">
                <a16:creationId xmlns:a16="http://schemas.microsoft.com/office/drawing/2014/main" id="{D5FBEEF9-C5E1-A6E5-54CD-390B6E95A37F}"/>
              </a:ext>
            </a:extLst>
          </p:cNvPr>
          <p:cNvGrpSpPr/>
          <p:nvPr/>
        </p:nvGrpSpPr>
        <p:grpSpPr>
          <a:xfrm>
            <a:off x="3005133" y="5044208"/>
            <a:ext cx="2278665" cy="609974"/>
            <a:chOff x="0" y="0"/>
            <a:chExt cx="5005698" cy="1339972"/>
          </a:xfrm>
        </p:grpSpPr>
        <p:grpSp>
          <p:nvGrpSpPr>
            <p:cNvPr id="14" name="Group 13">
              <a:extLst>
                <a:ext uri="{FF2B5EF4-FFF2-40B4-BE49-F238E27FC236}">
                  <a16:creationId xmlns:a16="http://schemas.microsoft.com/office/drawing/2014/main" id="{B769E84A-66C2-CA65-1601-562C9124E9E3}"/>
                </a:ext>
              </a:extLst>
            </p:cNvPr>
            <p:cNvGrpSpPr/>
            <p:nvPr/>
          </p:nvGrpSpPr>
          <p:grpSpPr>
            <a:xfrm>
              <a:off x="0" y="0"/>
              <a:ext cx="491661" cy="491661"/>
              <a:chOff x="0" y="0"/>
              <a:chExt cx="812800" cy="812800"/>
            </a:xfrm>
          </p:grpSpPr>
          <p:sp>
            <p:nvSpPr>
              <p:cNvPr id="20" name="Freeform 14">
                <a:extLst>
                  <a:ext uri="{FF2B5EF4-FFF2-40B4-BE49-F238E27FC236}">
                    <a16:creationId xmlns:a16="http://schemas.microsoft.com/office/drawing/2014/main" id="{DB1B3181-82F1-4CFE-F605-EF4C5605853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FFFF">
                  <a:alpha val="56863"/>
                </a:srgbClr>
              </a:solidFill>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21" name="TextBox 15">
                <a:extLst>
                  <a:ext uri="{FF2B5EF4-FFF2-40B4-BE49-F238E27FC236}">
                    <a16:creationId xmlns:a16="http://schemas.microsoft.com/office/drawing/2014/main" id="{AB001FFB-21A5-59C5-DB19-2712A4CD83DE}"/>
                  </a:ext>
                </a:extLst>
              </p:cNvPr>
              <p:cNvSpPr txBox="1"/>
              <p:nvPr/>
            </p:nvSpPr>
            <p:spPr>
              <a:xfrm>
                <a:off x="76200" y="47625"/>
                <a:ext cx="660400"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nvGrpSpPr>
            <p:cNvPr id="15" name="Group 16">
              <a:extLst>
                <a:ext uri="{FF2B5EF4-FFF2-40B4-BE49-F238E27FC236}">
                  <a16:creationId xmlns:a16="http://schemas.microsoft.com/office/drawing/2014/main" id="{57BF5745-EB6F-B9D0-6944-1CAAC846C8B1}"/>
                </a:ext>
              </a:extLst>
            </p:cNvPr>
            <p:cNvGrpSpPr/>
            <p:nvPr/>
          </p:nvGrpSpPr>
          <p:grpSpPr>
            <a:xfrm>
              <a:off x="245830" y="177800"/>
              <a:ext cx="4759865" cy="1162172"/>
              <a:chOff x="0" y="0"/>
              <a:chExt cx="940220" cy="229565"/>
            </a:xfrm>
          </p:grpSpPr>
          <p:sp>
            <p:nvSpPr>
              <p:cNvPr id="18" name="Freeform 17">
                <a:extLst>
                  <a:ext uri="{FF2B5EF4-FFF2-40B4-BE49-F238E27FC236}">
                    <a16:creationId xmlns:a16="http://schemas.microsoft.com/office/drawing/2014/main" id="{4B492886-A8D1-9832-E2F1-A36D1C86D06D}"/>
                  </a:ext>
                </a:extLst>
              </p:cNvPr>
              <p:cNvSpPr/>
              <p:nvPr/>
            </p:nvSpPr>
            <p:spPr>
              <a:xfrm>
                <a:off x="0" y="0"/>
                <a:ext cx="940220" cy="229565"/>
              </a:xfrm>
              <a:custGeom>
                <a:avLst/>
                <a:gdLst/>
                <a:ahLst/>
                <a:cxnLst/>
                <a:rect l="l" t="t" r="r" b="b"/>
                <a:pathLst>
                  <a:path w="940220" h="229565">
                    <a:moveTo>
                      <a:pt x="110602" y="0"/>
                    </a:moveTo>
                    <a:lnTo>
                      <a:pt x="829618" y="0"/>
                    </a:lnTo>
                    <a:cubicBezTo>
                      <a:pt x="890702" y="0"/>
                      <a:pt x="940220" y="49518"/>
                      <a:pt x="940220" y="110602"/>
                    </a:cubicBezTo>
                    <a:lnTo>
                      <a:pt x="940220" y="118963"/>
                    </a:lnTo>
                    <a:cubicBezTo>
                      <a:pt x="940220" y="148296"/>
                      <a:pt x="928568" y="176428"/>
                      <a:pt x="907826" y="197170"/>
                    </a:cubicBezTo>
                    <a:cubicBezTo>
                      <a:pt x="887084" y="217912"/>
                      <a:pt x="858952" y="229565"/>
                      <a:pt x="829618" y="229565"/>
                    </a:cubicBezTo>
                    <a:lnTo>
                      <a:pt x="110602" y="229565"/>
                    </a:lnTo>
                    <a:cubicBezTo>
                      <a:pt x="81269" y="229565"/>
                      <a:pt x="53136" y="217912"/>
                      <a:pt x="32395" y="197170"/>
                    </a:cubicBezTo>
                    <a:cubicBezTo>
                      <a:pt x="11653" y="176428"/>
                      <a:pt x="0" y="148296"/>
                      <a:pt x="0" y="118963"/>
                    </a:cubicBezTo>
                    <a:lnTo>
                      <a:pt x="0" y="110602"/>
                    </a:lnTo>
                    <a:cubicBezTo>
                      <a:pt x="0" y="81269"/>
                      <a:pt x="11653" y="53136"/>
                      <a:pt x="32395" y="32395"/>
                    </a:cubicBezTo>
                    <a:cubicBezTo>
                      <a:pt x="53136" y="11653"/>
                      <a:pt x="81269" y="0"/>
                      <a:pt x="110602"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19" name="TextBox 18">
                <a:extLst>
                  <a:ext uri="{FF2B5EF4-FFF2-40B4-BE49-F238E27FC236}">
                    <a16:creationId xmlns:a16="http://schemas.microsoft.com/office/drawing/2014/main" id="{C2DBDDF8-3C5B-A657-F8C0-6B18F7A3FF42}"/>
                  </a:ext>
                </a:extLst>
              </p:cNvPr>
              <p:cNvSpPr txBox="1"/>
              <p:nvPr/>
            </p:nvSpPr>
            <p:spPr>
              <a:xfrm>
                <a:off x="0" y="-38100"/>
                <a:ext cx="940220" cy="267665"/>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16" name="TextBox 19">
              <a:extLst>
                <a:ext uri="{FF2B5EF4-FFF2-40B4-BE49-F238E27FC236}">
                  <a16:creationId xmlns:a16="http://schemas.microsoft.com/office/drawing/2014/main" id="{9CEC30A6-169F-916D-297F-A34C99EFB45C}"/>
                </a:ext>
              </a:extLst>
            </p:cNvPr>
            <p:cNvSpPr txBox="1"/>
            <p:nvPr/>
          </p:nvSpPr>
          <p:spPr>
            <a:xfrm>
              <a:off x="614491" y="282065"/>
              <a:ext cx="4022543" cy="368060"/>
            </a:xfrm>
            <a:prstGeom prst="rect">
              <a:avLst/>
            </a:prstGeom>
          </p:spPr>
          <p:txBody>
            <a:bodyPr lIns="0" tIns="0" rIns="0" bIns="0" rtlCol="0" anchor="t">
              <a:spAutoFit/>
            </a:bodyPr>
            <a:lstStyle/>
            <a:p>
              <a:pPr defTabSz="810158" eaLnBrk="0" fontAlgn="base" hangingPunct="0">
                <a:lnSpc>
                  <a:spcPts val="1359"/>
                </a:lnSpc>
                <a:spcBef>
                  <a:spcPct val="0"/>
                </a:spcBef>
                <a:spcAft>
                  <a:spcPct val="0"/>
                </a:spcAft>
              </a:pPr>
              <a:r>
                <a:rPr lang="en-US" sz="971" dirty="0">
                  <a:solidFill>
                    <a:srgbClr val="000000"/>
                  </a:solidFill>
                  <a:latin typeface="Play Bold"/>
                </a:rPr>
                <a:t>2006</a:t>
              </a:r>
            </a:p>
          </p:txBody>
        </p:sp>
        <p:sp>
          <p:nvSpPr>
            <p:cNvPr id="17" name="TextBox 20">
              <a:extLst>
                <a:ext uri="{FF2B5EF4-FFF2-40B4-BE49-F238E27FC236}">
                  <a16:creationId xmlns:a16="http://schemas.microsoft.com/office/drawing/2014/main" id="{C35089BC-EEEC-8BCA-961F-1A9BE705A522}"/>
                </a:ext>
              </a:extLst>
            </p:cNvPr>
            <p:cNvSpPr txBox="1"/>
            <p:nvPr/>
          </p:nvSpPr>
          <p:spPr>
            <a:xfrm>
              <a:off x="503923" y="615227"/>
              <a:ext cx="4501775" cy="654846"/>
            </a:xfrm>
            <a:prstGeom prst="rect">
              <a:avLst/>
            </a:prstGeom>
          </p:spPr>
          <p:txBody>
            <a:bodyPr lIns="0" tIns="0" rIns="0" bIns="0" rtlCol="0" anchor="t">
              <a:spAutoFit/>
            </a:bodyPr>
            <a:lstStyle/>
            <a:p>
              <a:pPr marL="183473" lvl="1" indent="-91736"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Sections 1 to 11, 13, and 19 to 22 of the Act are now in effect.</a:t>
              </a:r>
            </a:p>
          </p:txBody>
        </p:sp>
      </p:grpSp>
      <p:grpSp>
        <p:nvGrpSpPr>
          <p:cNvPr id="22" name="Group 21">
            <a:extLst>
              <a:ext uri="{FF2B5EF4-FFF2-40B4-BE49-F238E27FC236}">
                <a16:creationId xmlns:a16="http://schemas.microsoft.com/office/drawing/2014/main" id="{BEFEC7D7-7F11-595E-4B1E-40B1C4890A10}"/>
              </a:ext>
            </a:extLst>
          </p:cNvPr>
          <p:cNvGrpSpPr/>
          <p:nvPr/>
        </p:nvGrpSpPr>
        <p:grpSpPr>
          <a:xfrm>
            <a:off x="3615775" y="4289158"/>
            <a:ext cx="2258377" cy="584271"/>
            <a:chOff x="0" y="0"/>
            <a:chExt cx="4961128" cy="1283509"/>
          </a:xfrm>
        </p:grpSpPr>
        <p:grpSp>
          <p:nvGrpSpPr>
            <p:cNvPr id="23" name="Group 22">
              <a:extLst>
                <a:ext uri="{FF2B5EF4-FFF2-40B4-BE49-F238E27FC236}">
                  <a16:creationId xmlns:a16="http://schemas.microsoft.com/office/drawing/2014/main" id="{2FD50952-A8EE-A537-3D3D-CBDDEBB9999D}"/>
                </a:ext>
              </a:extLst>
            </p:cNvPr>
            <p:cNvGrpSpPr/>
            <p:nvPr/>
          </p:nvGrpSpPr>
          <p:grpSpPr>
            <a:xfrm>
              <a:off x="0" y="0"/>
              <a:ext cx="491661" cy="491661"/>
              <a:chOff x="0" y="0"/>
              <a:chExt cx="812800" cy="812800"/>
            </a:xfrm>
          </p:grpSpPr>
          <p:sp>
            <p:nvSpPr>
              <p:cNvPr id="29" name="Freeform 23">
                <a:extLst>
                  <a:ext uri="{FF2B5EF4-FFF2-40B4-BE49-F238E27FC236}">
                    <a16:creationId xmlns:a16="http://schemas.microsoft.com/office/drawing/2014/main" id="{69880DB8-70CE-E1C3-CD64-1D0E1900AF4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30" name="TextBox 24">
                <a:extLst>
                  <a:ext uri="{FF2B5EF4-FFF2-40B4-BE49-F238E27FC236}">
                    <a16:creationId xmlns:a16="http://schemas.microsoft.com/office/drawing/2014/main" id="{1AA7A518-8B37-BE46-F68B-9F63F8A63EB1}"/>
                  </a:ext>
                </a:extLst>
              </p:cNvPr>
              <p:cNvSpPr txBox="1"/>
              <p:nvPr/>
            </p:nvSpPr>
            <p:spPr>
              <a:xfrm>
                <a:off x="76200" y="47625"/>
                <a:ext cx="660400"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nvGrpSpPr>
            <p:cNvPr id="24" name="Group 25">
              <a:extLst>
                <a:ext uri="{FF2B5EF4-FFF2-40B4-BE49-F238E27FC236}">
                  <a16:creationId xmlns:a16="http://schemas.microsoft.com/office/drawing/2014/main" id="{84B71F74-B4FB-AEC6-F9B3-6C02D71A19BB}"/>
                </a:ext>
              </a:extLst>
            </p:cNvPr>
            <p:cNvGrpSpPr/>
            <p:nvPr/>
          </p:nvGrpSpPr>
          <p:grpSpPr>
            <a:xfrm>
              <a:off x="216473" y="121337"/>
              <a:ext cx="4744655" cy="1162172"/>
              <a:chOff x="0" y="0"/>
              <a:chExt cx="937216" cy="229565"/>
            </a:xfrm>
          </p:grpSpPr>
          <p:sp>
            <p:nvSpPr>
              <p:cNvPr id="27" name="Freeform 26">
                <a:extLst>
                  <a:ext uri="{FF2B5EF4-FFF2-40B4-BE49-F238E27FC236}">
                    <a16:creationId xmlns:a16="http://schemas.microsoft.com/office/drawing/2014/main" id="{509544AC-85DE-B60B-42FE-C43224A30CDA}"/>
                  </a:ext>
                </a:extLst>
              </p:cNvPr>
              <p:cNvSpPr/>
              <p:nvPr/>
            </p:nvSpPr>
            <p:spPr>
              <a:xfrm>
                <a:off x="0" y="0"/>
                <a:ext cx="937216" cy="229565"/>
              </a:xfrm>
              <a:custGeom>
                <a:avLst/>
                <a:gdLst/>
                <a:ahLst/>
                <a:cxnLst/>
                <a:rect l="l" t="t" r="r" b="b"/>
                <a:pathLst>
                  <a:path w="937216" h="229565">
                    <a:moveTo>
                      <a:pt x="110957" y="0"/>
                    </a:moveTo>
                    <a:lnTo>
                      <a:pt x="826259" y="0"/>
                    </a:lnTo>
                    <a:cubicBezTo>
                      <a:pt x="887539" y="0"/>
                      <a:pt x="937216" y="49677"/>
                      <a:pt x="937216" y="110957"/>
                    </a:cubicBezTo>
                    <a:lnTo>
                      <a:pt x="937216" y="118608"/>
                    </a:lnTo>
                    <a:cubicBezTo>
                      <a:pt x="937216" y="179888"/>
                      <a:pt x="887539" y="229565"/>
                      <a:pt x="826259" y="229565"/>
                    </a:cubicBezTo>
                    <a:lnTo>
                      <a:pt x="110957" y="229565"/>
                    </a:lnTo>
                    <a:cubicBezTo>
                      <a:pt x="49677" y="229565"/>
                      <a:pt x="0" y="179888"/>
                      <a:pt x="0" y="118608"/>
                    </a:cubicBezTo>
                    <a:lnTo>
                      <a:pt x="0" y="110957"/>
                    </a:lnTo>
                    <a:cubicBezTo>
                      <a:pt x="0" y="49677"/>
                      <a:pt x="49677" y="0"/>
                      <a:pt x="110957"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28" name="TextBox 27">
                <a:extLst>
                  <a:ext uri="{FF2B5EF4-FFF2-40B4-BE49-F238E27FC236}">
                    <a16:creationId xmlns:a16="http://schemas.microsoft.com/office/drawing/2014/main" id="{C7054181-5D82-7254-9444-66B819D7AF93}"/>
                  </a:ext>
                </a:extLst>
              </p:cNvPr>
              <p:cNvSpPr txBox="1"/>
              <p:nvPr/>
            </p:nvSpPr>
            <p:spPr>
              <a:xfrm>
                <a:off x="0" y="-38100"/>
                <a:ext cx="937216" cy="267665"/>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25" name="TextBox 28">
              <a:extLst>
                <a:ext uri="{FF2B5EF4-FFF2-40B4-BE49-F238E27FC236}">
                  <a16:creationId xmlns:a16="http://schemas.microsoft.com/office/drawing/2014/main" id="{20A0A78B-BC40-C39A-F042-DDA4EB907EAD}"/>
                </a:ext>
              </a:extLst>
            </p:cNvPr>
            <p:cNvSpPr txBox="1"/>
            <p:nvPr/>
          </p:nvSpPr>
          <p:spPr>
            <a:xfrm>
              <a:off x="446862" y="189603"/>
              <a:ext cx="2375373" cy="368060"/>
            </a:xfrm>
            <a:prstGeom prst="rect">
              <a:avLst/>
            </a:prstGeom>
          </p:spPr>
          <p:txBody>
            <a:bodyPr lIns="0" tIns="0" rIns="0" bIns="0" rtlCol="0" anchor="t">
              <a:spAutoFit/>
            </a:bodyPr>
            <a:lstStyle/>
            <a:p>
              <a:pPr defTabSz="810158" eaLnBrk="0" fontAlgn="base" hangingPunct="0">
                <a:lnSpc>
                  <a:spcPts val="1359"/>
                </a:lnSpc>
                <a:spcBef>
                  <a:spcPct val="0"/>
                </a:spcBef>
                <a:spcAft>
                  <a:spcPct val="0"/>
                </a:spcAft>
              </a:pPr>
              <a:r>
                <a:rPr lang="en-US" sz="971" dirty="0">
                  <a:solidFill>
                    <a:srgbClr val="000000"/>
                  </a:solidFill>
                  <a:latin typeface="Play Bold"/>
                </a:rPr>
                <a:t>2010</a:t>
              </a:r>
            </a:p>
          </p:txBody>
        </p:sp>
        <p:sp>
          <p:nvSpPr>
            <p:cNvPr id="26" name="TextBox 29">
              <a:extLst>
                <a:ext uri="{FF2B5EF4-FFF2-40B4-BE49-F238E27FC236}">
                  <a16:creationId xmlns:a16="http://schemas.microsoft.com/office/drawing/2014/main" id="{FB13D395-35FF-48B5-FCDD-0822E3404BCC}"/>
                </a:ext>
              </a:extLst>
            </p:cNvPr>
            <p:cNvSpPr txBox="1"/>
            <p:nvPr/>
          </p:nvSpPr>
          <p:spPr>
            <a:xfrm>
              <a:off x="435608" y="604244"/>
              <a:ext cx="3065118" cy="316790"/>
            </a:xfrm>
            <a:prstGeom prst="rect">
              <a:avLst/>
            </a:prstGeom>
          </p:spPr>
          <p:txBody>
            <a:bodyPr lIns="0" tIns="0" rIns="0" bIns="0" rtlCol="0" anchor="t">
              <a:spAutoFit/>
            </a:bodyPr>
            <a:lstStyle/>
            <a:p>
              <a:pPr marL="183473" lvl="1" indent="-91736"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1st CSI Inauguration</a:t>
              </a:r>
            </a:p>
          </p:txBody>
        </p:sp>
      </p:grpSp>
      <p:grpSp>
        <p:nvGrpSpPr>
          <p:cNvPr id="31" name="Group 30">
            <a:extLst>
              <a:ext uri="{FF2B5EF4-FFF2-40B4-BE49-F238E27FC236}">
                <a16:creationId xmlns:a16="http://schemas.microsoft.com/office/drawing/2014/main" id="{6ACD11D5-4456-02A4-84E4-825E1C396F19}"/>
              </a:ext>
            </a:extLst>
          </p:cNvPr>
          <p:cNvGrpSpPr/>
          <p:nvPr/>
        </p:nvGrpSpPr>
        <p:grpSpPr>
          <a:xfrm>
            <a:off x="675040" y="5451308"/>
            <a:ext cx="2256323" cy="723870"/>
            <a:chOff x="0" y="0"/>
            <a:chExt cx="4956616" cy="1590173"/>
          </a:xfrm>
        </p:grpSpPr>
        <p:grpSp>
          <p:nvGrpSpPr>
            <p:cNvPr id="32" name="Group 31">
              <a:extLst>
                <a:ext uri="{FF2B5EF4-FFF2-40B4-BE49-F238E27FC236}">
                  <a16:creationId xmlns:a16="http://schemas.microsoft.com/office/drawing/2014/main" id="{3E913253-3F68-8624-2107-3E225BB5C4A2}"/>
                </a:ext>
              </a:extLst>
            </p:cNvPr>
            <p:cNvGrpSpPr/>
            <p:nvPr/>
          </p:nvGrpSpPr>
          <p:grpSpPr>
            <a:xfrm>
              <a:off x="0" y="135573"/>
              <a:ext cx="4759865" cy="1162172"/>
              <a:chOff x="0" y="0"/>
              <a:chExt cx="940220" cy="229565"/>
            </a:xfrm>
          </p:grpSpPr>
          <p:sp>
            <p:nvSpPr>
              <p:cNvPr id="38" name="Freeform 32">
                <a:extLst>
                  <a:ext uri="{FF2B5EF4-FFF2-40B4-BE49-F238E27FC236}">
                    <a16:creationId xmlns:a16="http://schemas.microsoft.com/office/drawing/2014/main" id="{6A619553-035D-A5CD-8490-B41B4C598490}"/>
                  </a:ext>
                </a:extLst>
              </p:cNvPr>
              <p:cNvSpPr/>
              <p:nvPr/>
            </p:nvSpPr>
            <p:spPr>
              <a:xfrm>
                <a:off x="0" y="0"/>
                <a:ext cx="940220" cy="229565"/>
              </a:xfrm>
              <a:custGeom>
                <a:avLst/>
                <a:gdLst/>
                <a:ahLst/>
                <a:cxnLst/>
                <a:rect l="l" t="t" r="r" b="b"/>
                <a:pathLst>
                  <a:path w="940220" h="229565">
                    <a:moveTo>
                      <a:pt x="110602" y="0"/>
                    </a:moveTo>
                    <a:lnTo>
                      <a:pt x="829618" y="0"/>
                    </a:lnTo>
                    <a:cubicBezTo>
                      <a:pt x="890702" y="0"/>
                      <a:pt x="940220" y="49518"/>
                      <a:pt x="940220" y="110602"/>
                    </a:cubicBezTo>
                    <a:lnTo>
                      <a:pt x="940220" y="118963"/>
                    </a:lnTo>
                    <a:cubicBezTo>
                      <a:pt x="940220" y="148296"/>
                      <a:pt x="928568" y="176428"/>
                      <a:pt x="907826" y="197170"/>
                    </a:cubicBezTo>
                    <a:cubicBezTo>
                      <a:pt x="887084" y="217912"/>
                      <a:pt x="858952" y="229565"/>
                      <a:pt x="829618" y="229565"/>
                    </a:cubicBezTo>
                    <a:lnTo>
                      <a:pt x="110602" y="229565"/>
                    </a:lnTo>
                    <a:cubicBezTo>
                      <a:pt x="81269" y="229565"/>
                      <a:pt x="53136" y="217912"/>
                      <a:pt x="32395" y="197170"/>
                    </a:cubicBezTo>
                    <a:cubicBezTo>
                      <a:pt x="11653" y="176428"/>
                      <a:pt x="0" y="148296"/>
                      <a:pt x="0" y="118963"/>
                    </a:cubicBezTo>
                    <a:lnTo>
                      <a:pt x="0" y="110602"/>
                    </a:lnTo>
                    <a:cubicBezTo>
                      <a:pt x="0" y="81269"/>
                      <a:pt x="11653" y="53136"/>
                      <a:pt x="32395" y="32395"/>
                    </a:cubicBezTo>
                    <a:cubicBezTo>
                      <a:pt x="53136" y="11653"/>
                      <a:pt x="81269" y="0"/>
                      <a:pt x="110602"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39" name="TextBox 33">
                <a:extLst>
                  <a:ext uri="{FF2B5EF4-FFF2-40B4-BE49-F238E27FC236}">
                    <a16:creationId xmlns:a16="http://schemas.microsoft.com/office/drawing/2014/main" id="{56C11E33-9311-6295-EB4C-1C81259CBD44}"/>
                  </a:ext>
                </a:extLst>
              </p:cNvPr>
              <p:cNvSpPr txBox="1"/>
              <p:nvPr/>
            </p:nvSpPr>
            <p:spPr>
              <a:xfrm>
                <a:off x="0" y="-38100"/>
                <a:ext cx="940220" cy="267665"/>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33" name="TextBox 34">
              <a:extLst>
                <a:ext uri="{FF2B5EF4-FFF2-40B4-BE49-F238E27FC236}">
                  <a16:creationId xmlns:a16="http://schemas.microsoft.com/office/drawing/2014/main" id="{918D9D91-ADBF-610E-2379-BA7CAF704DDB}"/>
                </a:ext>
              </a:extLst>
            </p:cNvPr>
            <p:cNvSpPr txBox="1"/>
            <p:nvPr/>
          </p:nvSpPr>
          <p:spPr>
            <a:xfrm>
              <a:off x="1234849" y="264106"/>
              <a:ext cx="3227292" cy="368059"/>
            </a:xfrm>
            <a:prstGeom prst="rect">
              <a:avLst/>
            </a:prstGeom>
          </p:spPr>
          <p:txBody>
            <a:bodyPr lIns="0" tIns="0" rIns="0" bIns="0" rtlCol="0" anchor="t">
              <a:spAutoFit/>
            </a:bodyPr>
            <a:lstStyle/>
            <a:p>
              <a:pPr algn="r" defTabSz="810158" eaLnBrk="0" fontAlgn="base" hangingPunct="0">
                <a:lnSpc>
                  <a:spcPts val="1359"/>
                </a:lnSpc>
                <a:spcBef>
                  <a:spcPct val="0"/>
                </a:spcBef>
                <a:spcAft>
                  <a:spcPct val="0"/>
                </a:spcAft>
              </a:pPr>
              <a:r>
                <a:rPr lang="en-US" sz="971" dirty="0">
                  <a:solidFill>
                    <a:srgbClr val="000000"/>
                  </a:solidFill>
                  <a:latin typeface="Play Bold"/>
                </a:rPr>
                <a:t>2004</a:t>
              </a:r>
            </a:p>
          </p:txBody>
        </p:sp>
        <p:sp>
          <p:nvSpPr>
            <p:cNvPr id="34" name="TextBox 35">
              <a:extLst>
                <a:ext uri="{FF2B5EF4-FFF2-40B4-BE49-F238E27FC236}">
                  <a16:creationId xmlns:a16="http://schemas.microsoft.com/office/drawing/2014/main" id="{AE96D3D7-90C0-15A0-E4B7-B7C2E2B821DB}"/>
                </a:ext>
              </a:extLst>
            </p:cNvPr>
            <p:cNvSpPr txBox="1"/>
            <p:nvPr/>
          </p:nvSpPr>
          <p:spPr>
            <a:xfrm>
              <a:off x="0" y="597272"/>
              <a:ext cx="4462139" cy="992901"/>
            </a:xfrm>
            <a:prstGeom prst="rect">
              <a:avLst/>
            </a:prstGeom>
          </p:spPr>
          <p:txBody>
            <a:bodyPr lIns="0" tIns="0" rIns="0" bIns="0" rtlCol="0" anchor="t">
              <a:spAutoFit/>
            </a:bodyPr>
            <a:lstStyle/>
            <a:p>
              <a:pPr marL="183473" lvl="1" indent="-91736" algn="r"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The Spatial Data Infrastructure Act was assented </a:t>
              </a:r>
            </a:p>
            <a:p>
              <a:pPr marL="183473" lvl="1" indent="-91736" algn="r" defTabSz="810158" eaLnBrk="0" fontAlgn="base" hangingPunct="0">
                <a:lnSpc>
                  <a:spcPts val="1190"/>
                </a:lnSpc>
                <a:spcBef>
                  <a:spcPct val="0"/>
                </a:spcBef>
                <a:spcAft>
                  <a:spcPct val="0"/>
                </a:spcAft>
                <a:buFont typeface="Arial"/>
                <a:buChar char="•"/>
              </a:pPr>
              <a:endParaRPr lang="en-US" sz="850" dirty="0">
                <a:solidFill>
                  <a:srgbClr val="000000"/>
                </a:solidFill>
                <a:latin typeface="Play Bold"/>
              </a:endParaRPr>
            </a:p>
          </p:txBody>
        </p:sp>
        <p:grpSp>
          <p:nvGrpSpPr>
            <p:cNvPr id="35" name="Group 36">
              <a:extLst>
                <a:ext uri="{FF2B5EF4-FFF2-40B4-BE49-F238E27FC236}">
                  <a16:creationId xmlns:a16="http://schemas.microsoft.com/office/drawing/2014/main" id="{DED36A76-254B-3068-7405-0AA58A929937}"/>
                </a:ext>
              </a:extLst>
            </p:cNvPr>
            <p:cNvGrpSpPr/>
            <p:nvPr/>
          </p:nvGrpSpPr>
          <p:grpSpPr>
            <a:xfrm>
              <a:off x="4464955" y="0"/>
              <a:ext cx="491661" cy="491661"/>
              <a:chOff x="0" y="0"/>
              <a:chExt cx="812800" cy="812800"/>
            </a:xfrm>
          </p:grpSpPr>
          <p:sp>
            <p:nvSpPr>
              <p:cNvPr id="36" name="Freeform 37">
                <a:extLst>
                  <a:ext uri="{FF2B5EF4-FFF2-40B4-BE49-F238E27FC236}">
                    <a16:creationId xmlns:a16="http://schemas.microsoft.com/office/drawing/2014/main" id="{F0F589FD-9A59-DB9D-A11B-C6B9B20830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FFFF">
                  <a:alpha val="81961"/>
                </a:srgbClr>
              </a:solidFill>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37" name="TextBox 38">
                <a:extLst>
                  <a:ext uri="{FF2B5EF4-FFF2-40B4-BE49-F238E27FC236}">
                    <a16:creationId xmlns:a16="http://schemas.microsoft.com/office/drawing/2014/main" id="{0C7B42B7-85F8-37BD-79D2-C4B6F5CD00BB}"/>
                  </a:ext>
                </a:extLst>
              </p:cNvPr>
              <p:cNvSpPr txBox="1"/>
              <p:nvPr/>
            </p:nvSpPr>
            <p:spPr>
              <a:xfrm>
                <a:off x="76200" y="47625"/>
                <a:ext cx="660400" cy="688975"/>
              </a:xfrm>
              <a:prstGeom prst="rect">
                <a:avLst/>
              </a:prstGeom>
            </p:spPr>
            <p:txBody>
              <a:bodyPr lIns="30834" tIns="30834" rIns="30834" bIns="30834" rtlCol="0" anchor="ctr"/>
              <a:lstStyle/>
              <a:p>
                <a:pPr algn="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grpSp>
        <p:nvGrpSpPr>
          <p:cNvPr id="40" name="Group 39">
            <a:extLst>
              <a:ext uri="{FF2B5EF4-FFF2-40B4-BE49-F238E27FC236}">
                <a16:creationId xmlns:a16="http://schemas.microsoft.com/office/drawing/2014/main" id="{15CE8F30-0EF1-A26F-561A-3D3D6310C72F}"/>
              </a:ext>
            </a:extLst>
          </p:cNvPr>
          <p:cNvGrpSpPr/>
          <p:nvPr/>
        </p:nvGrpSpPr>
        <p:grpSpPr>
          <a:xfrm>
            <a:off x="1382874" y="3588272"/>
            <a:ext cx="2788201" cy="542576"/>
            <a:chOff x="0" y="0"/>
            <a:chExt cx="6125031" cy="1191915"/>
          </a:xfrm>
        </p:grpSpPr>
        <p:grpSp>
          <p:nvGrpSpPr>
            <p:cNvPr id="41" name="Group 40">
              <a:extLst>
                <a:ext uri="{FF2B5EF4-FFF2-40B4-BE49-F238E27FC236}">
                  <a16:creationId xmlns:a16="http://schemas.microsoft.com/office/drawing/2014/main" id="{01BA1CDC-C788-980D-042A-643AD39861AC}"/>
                </a:ext>
              </a:extLst>
            </p:cNvPr>
            <p:cNvGrpSpPr/>
            <p:nvPr/>
          </p:nvGrpSpPr>
          <p:grpSpPr>
            <a:xfrm>
              <a:off x="92930" y="0"/>
              <a:ext cx="5856273" cy="1191915"/>
              <a:chOff x="0" y="0"/>
              <a:chExt cx="1156795" cy="235440"/>
            </a:xfrm>
          </p:grpSpPr>
          <p:sp>
            <p:nvSpPr>
              <p:cNvPr id="47" name="Freeform 41">
                <a:extLst>
                  <a:ext uri="{FF2B5EF4-FFF2-40B4-BE49-F238E27FC236}">
                    <a16:creationId xmlns:a16="http://schemas.microsoft.com/office/drawing/2014/main" id="{BE8D7BD6-1FD5-AF76-B656-41095FCB53CE}"/>
                  </a:ext>
                </a:extLst>
              </p:cNvPr>
              <p:cNvSpPr/>
              <p:nvPr/>
            </p:nvSpPr>
            <p:spPr>
              <a:xfrm>
                <a:off x="0" y="0"/>
                <a:ext cx="1156795" cy="235440"/>
              </a:xfrm>
              <a:custGeom>
                <a:avLst/>
                <a:gdLst/>
                <a:ahLst/>
                <a:cxnLst/>
                <a:rect l="l" t="t" r="r" b="b"/>
                <a:pathLst>
                  <a:path w="1156795" h="235440">
                    <a:moveTo>
                      <a:pt x="89895" y="0"/>
                    </a:moveTo>
                    <a:lnTo>
                      <a:pt x="1066899" y="0"/>
                    </a:lnTo>
                    <a:cubicBezTo>
                      <a:pt x="1116547" y="0"/>
                      <a:pt x="1156795" y="40247"/>
                      <a:pt x="1156795" y="89895"/>
                    </a:cubicBezTo>
                    <a:lnTo>
                      <a:pt x="1156795" y="145545"/>
                    </a:lnTo>
                    <a:cubicBezTo>
                      <a:pt x="1156795" y="195193"/>
                      <a:pt x="1116547" y="235440"/>
                      <a:pt x="1066899" y="235440"/>
                    </a:cubicBezTo>
                    <a:lnTo>
                      <a:pt x="89895" y="235440"/>
                    </a:lnTo>
                    <a:cubicBezTo>
                      <a:pt x="40247" y="235440"/>
                      <a:pt x="0" y="195193"/>
                      <a:pt x="0" y="145545"/>
                    </a:cubicBezTo>
                    <a:lnTo>
                      <a:pt x="0" y="89895"/>
                    </a:lnTo>
                    <a:cubicBezTo>
                      <a:pt x="0" y="40247"/>
                      <a:pt x="40247" y="0"/>
                      <a:pt x="89895"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48" name="TextBox 42">
                <a:extLst>
                  <a:ext uri="{FF2B5EF4-FFF2-40B4-BE49-F238E27FC236}">
                    <a16:creationId xmlns:a16="http://schemas.microsoft.com/office/drawing/2014/main" id="{4A6ACAA4-4FCA-0CB9-D640-EB64DA4FDD50}"/>
                  </a:ext>
                </a:extLst>
              </p:cNvPr>
              <p:cNvSpPr txBox="1"/>
              <p:nvPr/>
            </p:nvSpPr>
            <p:spPr>
              <a:xfrm>
                <a:off x="0" y="-38100"/>
                <a:ext cx="1156795" cy="273540"/>
              </a:xfrm>
              <a:prstGeom prst="rect">
                <a:avLst/>
              </a:prstGeom>
            </p:spPr>
            <p:txBody>
              <a:bodyPr lIns="30834" tIns="30834" rIns="30834" bIns="30834" rtlCol="0" anchor="ctr"/>
              <a:lstStyle/>
              <a:p>
                <a:pPr marL="170369" lvl="1" indent="-85184" algn="r" defTabSz="810158" eaLnBrk="0" fontAlgn="base" hangingPunct="0">
                  <a:lnSpc>
                    <a:spcPts val="1104"/>
                  </a:lnSpc>
                  <a:spcBef>
                    <a:spcPct val="0"/>
                  </a:spcBef>
                  <a:spcAft>
                    <a:spcPct val="0"/>
                  </a:spcAft>
                  <a:buFont typeface="Arial"/>
                  <a:buChar char="•"/>
                </a:pPr>
                <a:endParaRPr sz="1092" dirty="0">
                  <a:solidFill>
                    <a:prstClr val="black"/>
                  </a:solidFill>
                  <a:latin typeface="Calibri" panose="020F0502020204030204" pitchFamily="34" charset="0"/>
                </a:endParaRPr>
              </a:p>
            </p:txBody>
          </p:sp>
        </p:grpSp>
        <p:sp>
          <p:nvSpPr>
            <p:cNvPr id="42" name="TextBox 43">
              <a:extLst>
                <a:ext uri="{FF2B5EF4-FFF2-40B4-BE49-F238E27FC236}">
                  <a16:creationId xmlns:a16="http://schemas.microsoft.com/office/drawing/2014/main" id="{7698F499-63E9-6B23-53CA-90CEA5E47511}"/>
                </a:ext>
              </a:extLst>
            </p:cNvPr>
            <p:cNvSpPr txBox="1"/>
            <p:nvPr/>
          </p:nvSpPr>
          <p:spPr>
            <a:xfrm>
              <a:off x="0" y="39865"/>
              <a:ext cx="5558300" cy="368060"/>
            </a:xfrm>
            <a:prstGeom prst="rect">
              <a:avLst/>
            </a:prstGeom>
          </p:spPr>
          <p:txBody>
            <a:bodyPr lIns="0" tIns="0" rIns="0" bIns="0" rtlCol="0" anchor="t">
              <a:spAutoFit/>
            </a:bodyPr>
            <a:lstStyle/>
            <a:p>
              <a:pPr algn="r" defTabSz="810158" eaLnBrk="0" fontAlgn="base" hangingPunct="0">
                <a:lnSpc>
                  <a:spcPts val="1359"/>
                </a:lnSpc>
                <a:spcBef>
                  <a:spcPct val="0"/>
                </a:spcBef>
                <a:spcAft>
                  <a:spcPct val="0"/>
                </a:spcAft>
              </a:pPr>
              <a:r>
                <a:rPr lang="en-US" sz="971" dirty="0">
                  <a:solidFill>
                    <a:srgbClr val="000000"/>
                  </a:solidFill>
                  <a:latin typeface="Play Bold"/>
                </a:rPr>
                <a:t>2012</a:t>
              </a:r>
            </a:p>
          </p:txBody>
        </p:sp>
        <p:sp>
          <p:nvSpPr>
            <p:cNvPr id="43" name="TextBox 44">
              <a:extLst>
                <a:ext uri="{FF2B5EF4-FFF2-40B4-BE49-F238E27FC236}">
                  <a16:creationId xmlns:a16="http://schemas.microsoft.com/office/drawing/2014/main" id="{5D912F85-4960-A3CA-8149-B2E602F979F8}"/>
                </a:ext>
              </a:extLst>
            </p:cNvPr>
            <p:cNvSpPr txBox="1"/>
            <p:nvPr/>
          </p:nvSpPr>
          <p:spPr>
            <a:xfrm>
              <a:off x="346540" y="398426"/>
              <a:ext cx="5270682" cy="654846"/>
            </a:xfrm>
            <a:prstGeom prst="rect">
              <a:avLst/>
            </a:prstGeom>
          </p:spPr>
          <p:txBody>
            <a:bodyPr lIns="0" tIns="0" rIns="0" bIns="0" rtlCol="0" anchor="t">
              <a:spAutoFit/>
            </a:bodyPr>
            <a:lstStyle/>
            <a:p>
              <a:pPr marL="183473" lvl="1" indent="-91736" algn="r"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Data themes, datasets, and custodians identified with prioritization of 10 themes.</a:t>
              </a:r>
            </a:p>
          </p:txBody>
        </p:sp>
        <p:grpSp>
          <p:nvGrpSpPr>
            <p:cNvPr id="44" name="Group 45">
              <a:extLst>
                <a:ext uri="{FF2B5EF4-FFF2-40B4-BE49-F238E27FC236}">
                  <a16:creationId xmlns:a16="http://schemas.microsoft.com/office/drawing/2014/main" id="{A6AF0A8A-F21E-D447-6D44-1510799941FC}"/>
                </a:ext>
              </a:extLst>
            </p:cNvPr>
            <p:cNvGrpSpPr/>
            <p:nvPr/>
          </p:nvGrpSpPr>
          <p:grpSpPr>
            <a:xfrm>
              <a:off x="5617222" y="700254"/>
              <a:ext cx="507809" cy="491661"/>
              <a:chOff x="0" y="0"/>
              <a:chExt cx="839496" cy="812800"/>
            </a:xfrm>
          </p:grpSpPr>
          <p:sp>
            <p:nvSpPr>
              <p:cNvPr id="45" name="Freeform 46">
                <a:extLst>
                  <a:ext uri="{FF2B5EF4-FFF2-40B4-BE49-F238E27FC236}">
                    <a16:creationId xmlns:a16="http://schemas.microsoft.com/office/drawing/2014/main" id="{33F27A7B-4278-9851-1242-55A3184A778D}"/>
                  </a:ext>
                </a:extLst>
              </p:cNvPr>
              <p:cNvSpPr/>
              <p:nvPr/>
            </p:nvSpPr>
            <p:spPr>
              <a:xfrm>
                <a:off x="0" y="0"/>
                <a:ext cx="839496" cy="812800"/>
              </a:xfrm>
              <a:custGeom>
                <a:avLst/>
                <a:gdLst/>
                <a:ahLst/>
                <a:cxnLst/>
                <a:rect l="l" t="t" r="r" b="b"/>
                <a:pathLst>
                  <a:path w="839496" h="812800">
                    <a:moveTo>
                      <a:pt x="419748" y="0"/>
                    </a:moveTo>
                    <a:cubicBezTo>
                      <a:pt x="187927" y="0"/>
                      <a:pt x="0" y="181951"/>
                      <a:pt x="0" y="406400"/>
                    </a:cubicBezTo>
                    <a:cubicBezTo>
                      <a:pt x="0" y="630849"/>
                      <a:pt x="187927" y="812800"/>
                      <a:pt x="419748" y="812800"/>
                    </a:cubicBezTo>
                    <a:cubicBezTo>
                      <a:pt x="651568" y="812800"/>
                      <a:pt x="839496" y="630849"/>
                      <a:pt x="839496" y="406400"/>
                    </a:cubicBezTo>
                    <a:cubicBezTo>
                      <a:pt x="839496" y="181951"/>
                      <a:pt x="651568" y="0"/>
                      <a:pt x="419748"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46" name="TextBox 47">
                <a:extLst>
                  <a:ext uri="{FF2B5EF4-FFF2-40B4-BE49-F238E27FC236}">
                    <a16:creationId xmlns:a16="http://schemas.microsoft.com/office/drawing/2014/main" id="{532DBB87-3253-16F9-658B-A33BE83285DF}"/>
                  </a:ext>
                </a:extLst>
              </p:cNvPr>
              <p:cNvSpPr txBox="1"/>
              <p:nvPr/>
            </p:nvSpPr>
            <p:spPr>
              <a:xfrm>
                <a:off x="78703" y="47625"/>
                <a:ext cx="682090"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grpSp>
        <p:nvGrpSpPr>
          <p:cNvPr id="49" name="Group 48">
            <a:extLst>
              <a:ext uri="{FF2B5EF4-FFF2-40B4-BE49-F238E27FC236}">
                <a16:creationId xmlns:a16="http://schemas.microsoft.com/office/drawing/2014/main" id="{9F9952CB-D25A-94FB-E02D-AAFDC12EF879}"/>
              </a:ext>
            </a:extLst>
          </p:cNvPr>
          <p:cNvGrpSpPr/>
          <p:nvPr/>
        </p:nvGrpSpPr>
        <p:grpSpPr>
          <a:xfrm>
            <a:off x="4446529" y="3473060"/>
            <a:ext cx="6144690" cy="709536"/>
            <a:chOff x="0" y="0"/>
            <a:chExt cx="13498455" cy="1558685"/>
          </a:xfrm>
        </p:grpSpPr>
        <p:grpSp>
          <p:nvGrpSpPr>
            <p:cNvPr id="50" name="Group 49">
              <a:extLst>
                <a:ext uri="{FF2B5EF4-FFF2-40B4-BE49-F238E27FC236}">
                  <a16:creationId xmlns:a16="http://schemas.microsoft.com/office/drawing/2014/main" id="{3A6BA76B-48D9-C3D9-B48A-352DF259D356}"/>
                </a:ext>
              </a:extLst>
            </p:cNvPr>
            <p:cNvGrpSpPr/>
            <p:nvPr/>
          </p:nvGrpSpPr>
          <p:grpSpPr>
            <a:xfrm>
              <a:off x="198508" y="154391"/>
              <a:ext cx="12070809" cy="1404294"/>
              <a:chOff x="0" y="0"/>
              <a:chExt cx="2384357" cy="277391"/>
            </a:xfrm>
          </p:grpSpPr>
          <p:sp>
            <p:nvSpPr>
              <p:cNvPr id="56" name="Freeform 50">
                <a:extLst>
                  <a:ext uri="{FF2B5EF4-FFF2-40B4-BE49-F238E27FC236}">
                    <a16:creationId xmlns:a16="http://schemas.microsoft.com/office/drawing/2014/main" id="{3D2AE47F-5629-719F-77ED-61CA8305EA10}"/>
                  </a:ext>
                </a:extLst>
              </p:cNvPr>
              <p:cNvSpPr/>
              <p:nvPr/>
            </p:nvSpPr>
            <p:spPr>
              <a:xfrm>
                <a:off x="0" y="0"/>
                <a:ext cx="2384357" cy="277391"/>
              </a:xfrm>
              <a:custGeom>
                <a:avLst/>
                <a:gdLst/>
                <a:ahLst/>
                <a:cxnLst/>
                <a:rect l="l" t="t" r="r" b="b"/>
                <a:pathLst>
                  <a:path w="2384357" h="277391">
                    <a:moveTo>
                      <a:pt x="43614" y="0"/>
                    </a:moveTo>
                    <a:lnTo>
                      <a:pt x="2340744" y="0"/>
                    </a:lnTo>
                    <a:cubicBezTo>
                      <a:pt x="2364831" y="0"/>
                      <a:pt x="2384357" y="19526"/>
                      <a:pt x="2384357" y="43614"/>
                    </a:cubicBezTo>
                    <a:lnTo>
                      <a:pt x="2384357" y="233778"/>
                    </a:lnTo>
                    <a:cubicBezTo>
                      <a:pt x="2384357" y="245345"/>
                      <a:pt x="2379762" y="256438"/>
                      <a:pt x="2371583" y="264617"/>
                    </a:cubicBezTo>
                    <a:cubicBezTo>
                      <a:pt x="2363404" y="272796"/>
                      <a:pt x="2352311" y="277391"/>
                      <a:pt x="2340744" y="277391"/>
                    </a:cubicBezTo>
                    <a:lnTo>
                      <a:pt x="43614" y="277391"/>
                    </a:lnTo>
                    <a:cubicBezTo>
                      <a:pt x="19526" y="277391"/>
                      <a:pt x="0" y="257865"/>
                      <a:pt x="0" y="233778"/>
                    </a:cubicBezTo>
                    <a:lnTo>
                      <a:pt x="0" y="43614"/>
                    </a:lnTo>
                    <a:cubicBezTo>
                      <a:pt x="0" y="19526"/>
                      <a:pt x="19526" y="0"/>
                      <a:pt x="43614"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57" name="TextBox 51">
                <a:extLst>
                  <a:ext uri="{FF2B5EF4-FFF2-40B4-BE49-F238E27FC236}">
                    <a16:creationId xmlns:a16="http://schemas.microsoft.com/office/drawing/2014/main" id="{BF1E4D77-CA83-63A6-78D8-ECF37427AEAD}"/>
                  </a:ext>
                </a:extLst>
              </p:cNvPr>
              <p:cNvSpPr txBox="1"/>
              <p:nvPr/>
            </p:nvSpPr>
            <p:spPr>
              <a:xfrm>
                <a:off x="0" y="-38100"/>
                <a:ext cx="2384357" cy="315491"/>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51" name="TextBox 52">
              <a:extLst>
                <a:ext uri="{FF2B5EF4-FFF2-40B4-BE49-F238E27FC236}">
                  <a16:creationId xmlns:a16="http://schemas.microsoft.com/office/drawing/2014/main" id="{F4708EF9-BD8E-0310-A226-28EF0C26F90E}"/>
                </a:ext>
              </a:extLst>
            </p:cNvPr>
            <p:cNvSpPr txBox="1"/>
            <p:nvPr/>
          </p:nvSpPr>
          <p:spPr>
            <a:xfrm>
              <a:off x="570402" y="193816"/>
              <a:ext cx="7292572" cy="368059"/>
            </a:xfrm>
            <a:prstGeom prst="rect">
              <a:avLst/>
            </a:prstGeom>
          </p:spPr>
          <p:txBody>
            <a:bodyPr lIns="0" tIns="0" rIns="0" bIns="0" rtlCol="0" anchor="t">
              <a:spAutoFit/>
            </a:bodyPr>
            <a:lstStyle/>
            <a:p>
              <a:pPr defTabSz="810158" eaLnBrk="0" fontAlgn="base" hangingPunct="0">
                <a:lnSpc>
                  <a:spcPts val="1359"/>
                </a:lnSpc>
                <a:spcBef>
                  <a:spcPct val="0"/>
                </a:spcBef>
                <a:spcAft>
                  <a:spcPct val="0"/>
                </a:spcAft>
              </a:pPr>
              <a:r>
                <a:rPr lang="en-US" sz="971" dirty="0">
                  <a:solidFill>
                    <a:srgbClr val="000000"/>
                  </a:solidFill>
                  <a:latin typeface="Play Bold"/>
                </a:rPr>
                <a:t>2015</a:t>
              </a:r>
            </a:p>
          </p:txBody>
        </p:sp>
        <p:sp>
          <p:nvSpPr>
            <p:cNvPr id="52" name="TextBox 53">
              <a:extLst>
                <a:ext uri="{FF2B5EF4-FFF2-40B4-BE49-F238E27FC236}">
                  <a16:creationId xmlns:a16="http://schemas.microsoft.com/office/drawing/2014/main" id="{EDEC1DA4-EC2A-4DED-B849-CB1E37931063}"/>
                </a:ext>
              </a:extLst>
            </p:cNvPr>
            <p:cNvSpPr txBox="1"/>
            <p:nvPr/>
          </p:nvSpPr>
          <p:spPr>
            <a:xfrm>
              <a:off x="522251" y="478030"/>
              <a:ext cx="12976204" cy="992901"/>
            </a:xfrm>
            <a:prstGeom prst="rect">
              <a:avLst/>
            </a:prstGeom>
          </p:spPr>
          <p:txBody>
            <a:bodyPr lIns="0" tIns="0" rIns="0" bIns="0" rtlCol="0" anchor="t">
              <a:spAutoFit/>
            </a:bodyPr>
            <a:lstStyle/>
            <a:p>
              <a:pPr marL="183473" lvl="1" indent="-91736"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2nd CSI Inauguration</a:t>
              </a:r>
            </a:p>
            <a:p>
              <a:pPr marL="183473" lvl="1" indent="-91736"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SDI Act implemented fully</a:t>
              </a:r>
            </a:p>
            <a:p>
              <a:pPr marL="183473" lvl="1" indent="-91736"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Published policies on data custodianship and pricing of spatial information products and services</a:t>
              </a:r>
            </a:p>
          </p:txBody>
        </p:sp>
        <p:grpSp>
          <p:nvGrpSpPr>
            <p:cNvPr id="53" name="Group 54">
              <a:extLst>
                <a:ext uri="{FF2B5EF4-FFF2-40B4-BE49-F238E27FC236}">
                  <a16:creationId xmlns:a16="http://schemas.microsoft.com/office/drawing/2014/main" id="{37955665-022D-0D29-C57B-63D9A5546806}"/>
                </a:ext>
              </a:extLst>
            </p:cNvPr>
            <p:cNvGrpSpPr/>
            <p:nvPr/>
          </p:nvGrpSpPr>
          <p:grpSpPr>
            <a:xfrm>
              <a:off x="0" y="0"/>
              <a:ext cx="491661" cy="491661"/>
              <a:chOff x="0" y="0"/>
              <a:chExt cx="812800" cy="812800"/>
            </a:xfrm>
          </p:grpSpPr>
          <p:sp>
            <p:nvSpPr>
              <p:cNvPr id="54" name="Freeform 55">
                <a:extLst>
                  <a:ext uri="{FF2B5EF4-FFF2-40B4-BE49-F238E27FC236}">
                    <a16:creationId xmlns:a16="http://schemas.microsoft.com/office/drawing/2014/main" id="{0D47BBB3-A8DF-2EA2-A520-21379C86948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55" name="TextBox 56">
                <a:extLst>
                  <a:ext uri="{FF2B5EF4-FFF2-40B4-BE49-F238E27FC236}">
                    <a16:creationId xmlns:a16="http://schemas.microsoft.com/office/drawing/2014/main" id="{0C47450B-D58D-8153-2C2E-B8F299B3E7CE}"/>
                  </a:ext>
                </a:extLst>
              </p:cNvPr>
              <p:cNvSpPr txBox="1"/>
              <p:nvPr/>
            </p:nvSpPr>
            <p:spPr>
              <a:xfrm>
                <a:off x="76200" y="47625"/>
                <a:ext cx="660400"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grpSp>
        <p:nvGrpSpPr>
          <p:cNvPr id="58" name="Group 57">
            <a:extLst>
              <a:ext uri="{FF2B5EF4-FFF2-40B4-BE49-F238E27FC236}">
                <a16:creationId xmlns:a16="http://schemas.microsoft.com/office/drawing/2014/main" id="{F5F12566-84DB-B5AC-B93B-80E2B31995B6}"/>
              </a:ext>
            </a:extLst>
          </p:cNvPr>
          <p:cNvGrpSpPr/>
          <p:nvPr/>
        </p:nvGrpSpPr>
        <p:grpSpPr>
          <a:xfrm>
            <a:off x="1582191" y="2685718"/>
            <a:ext cx="3549970" cy="602883"/>
            <a:chOff x="0" y="0"/>
            <a:chExt cx="7798458" cy="1324393"/>
          </a:xfrm>
        </p:grpSpPr>
        <p:grpSp>
          <p:nvGrpSpPr>
            <p:cNvPr id="59" name="Group 58">
              <a:extLst>
                <a:ext uri="{FF2B5EF4-FFF2-40B4-BE49-F238E27FC236}">
                  <a16:creationId xmlns:a16="http://schemas.microsoft.com/office/drawing/2014/main" id="{AEACC7D9-E02D-6E58-7D21-C51EBADE8430}"/>
                </a:ext>
              </a:extLst>
            </p:cNvPr>
            <p:cNvGrpSpPr/>
            <p:nvPr/>
          </p:nvGrpSpPr>
          <p:grpSpPr>
            <a:xfrm>
              <a:off x="0" y="0"/>
              <a:ext cx="7648564" cy="1235493"/>
              <a:chOff x="0" y="0"/>
              <a:chExt cx="1510827" cy="244048"/>
            </a:xfrm>
          </p:grpSpPr>
          <p:sp>
            <p:nvSpPr>
              <p:cNvPr id="65" name="Freeform 59">
                <a:extLst>
                  <a:ext uri="{FF2B5EF4-FFF2-40B4-BE49-F238E27FC236}">
                    <a16:creationId xmlns:a16="http://schemas.microsoft.com/office/drawing/2014/main" id="{608FEC42-45F3-D905-B236-8EF7E4EADDC9}"/>
                  </a:ext>
                </a:extLst>
              </p:cNvPr>
              <p:cNvSpPr/>
              <p:nvPr/>
            </p:nvSpPr>
            <p:spPr>
              <a:xfrm>
                <a:off x="0" y="0"/>
                <a:ext cx="1510827" cy="244048"/>
              </a:xfrm>
              <a:custGeom>
                <a:avLst/>
                <a:gdLst/>
                <a:ahLst/>
                <a:cxnLst/>
                <a:rect l="l" t="t" r="r" b="b"/>
                <a:pathLst>
                  <a:path w="1510827" h="244048">
                    <a:moveTo>
                      <a:pt x="68830" y="0"/>
                    </a:moveTo>
                    <a:lnTo>
                      <a:pt x="1441997" y="0"/>
                    </a:lnTo>
                    <a:cubicBezTo>
                      <a:pt x="1480011" y="0"/>
                      <a:pt x="1510827" y="30816"/>
                      <a:pt x="1510827" y="68830"/>
                    </a:cubicBezTo>
                    <a:lnTo>
                      <a:pt x="1510827" y="175218"/>
                    </a:lnTo>
                    <a:cubicBezTo>
                      <a:pt x="1510827" y="193473"/>
                      <a:pt x="1503576" y="210980"/>
                      <a:pt x="1490668" y="223888"/>
                    </a:cubicBezTo>
                    <a:cubicBezTo>
                      <a:pt x="1477759" y="236796"/>
                      <a:pt x="1460252" y="244048"/>
                      <a:pt x="1441997" y="244048"/>
                    </a:cubicBezTo>
                    <a:lnTo>
                      <a:pt x="68830" y="244048"/>
                    </a:lnTo>
                    <a:cubicBezTo>
                      <a:pt x="30816" y="244048"/>
                      <a:pt x="0" y="213232"/>
                      <a:pt x="0" y="175218"/>
                    </a:cubicBezTo>
                    <a:lnTo>
                      <a:pt x="0" y="68830"/>
                    </a:lnTo>
                    <a:cubicBezTo>
                      <a:pt x="0" y="30816"/>
                      <a:pt x="30816" y="0"/>
                      <a:pt x="68830" y="0"/>
                    </a:cubicBezTo>
                    <a:close/>
                  </a:path>
                </a:pathLst>
              </a:custGeom>
              <a:solidFill>
                <a:srgbClr val="FFFFFF">
                  <a:alpha val="62745"/>
                </a:srgbClr>
              </a:solidFill>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66" name="TextBox 60">
                <a:extLst>
                  <a:ext uri="{FF2B5EF4-FFF2-40B4-BE49-F238E27FC236}">
                    <a16:creationId xmlns:a16="http://schemas.microsoft.com/office/drawing/2014/main" id="{EDE33857-67B9-B62F-DA58-9B8EE8ADB67B}"/>
                  </a:ext>
                </a:extLst>
              </p:cNvPr>
              <p:cNvSpPr txBox="1"/>
              <p:nvPr/>
            </p:nvSpPr>
            <p:spPr>
              <a:xfrm>
                <a:off x="0" y="-38100"/>
                <a:ext cx="1510827" cy="282148"/>
              </a:xfrm>
              <a:prstGeom prst="rect">
                <a:avLst/>
              </a:prstGeom>
            </p:spPr>
            <p:txBody>
              <a:bodyPr lIns="30834" tIns="30834" rIns="30834" bIns="30834" rtlCol="0" anchor="ctr"/>
              <a:lstStyle/>
              <a:p>
                <a:pPr algn="ct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60" name="TextBox 61">
              <a:extLst>
                <a:ext uri="{FF2B5EF4-FFF2-40B4-BE49-F238E27FC236}">
                  <a16:creationId xmlns:a16="http://schemas.microsoft.com/office/drawing/2014/main" id="{53E61B2E-E27B-5C71-DDA9-0350DF8DC8D9}"/>
                </a:ext>
              </a:extLst>
            </p:cNvPr>
            <p:cNvSpPr txBox="1"/>
            <p:nvPr/>
          </p:nvSpPr>
          <p:spPr>
            <a:xfrm>
              <a:off x="3204862" y="6766"/>
              <a:ext cx="4092577" cy="368059"/>
            </a:xfrm>
            <a:prstGeom prst="rect">
              <a:avLst/>
            </a:prstGeom>
          </p:spPr>
          <p:txBody>
            <a:bodyPr lIns="0" tIns="0" rIns="0" bIns="0" rtlCol="0" anchor="t">
              <a:spAutoFit/>
            </a:bodyPr>
            <a:lstStyle/>
            <a:p>
              <a:pPr algn="r" defTabSz="810158" eaLnBrk="0" fontAlgn="base" hangingPunct="0">
                <a:lnSpc>
                  <a:spcPts val="1359"/>
                </a:lnSpc>
                <a:spcBef>
                  <a:spcPct val="0"/>
                </a:spcBef>
                <a:spcAft>
                  <a:spcPct val="0"/>
                </a:spcAft>
              </a:pPr>
              <a:r>
                <a:rPr lang="en-US" sz="971" dirty="0">
                  <a:solidFill>
                    <a:srgbClr val="000000"/>
                  </a:solidFill>
                  <a:latin typeface="Play Bold"/>
                </a:rPr>
                <a:t>2016</a:t>
              </a:r>
            </a:p>
          </p:txBody>
        </p:sp>
        <p:sp>
          <p:nvSpPr>
            <p:cNvPr id="61" name="TextBox 62">
              <a:extLst>
                <a:ext uri="{FF2B5EF4-FFF2-40B4-BE49-F238E27FC236}">
                  <a16:creationId xmlns:a16="http://schemas.microsoft.com/office/drawing/2014/main" id="{505E386A-E205-AF2B-F9BF-6ADF3A17B5F8}"/>
                </a:ext>
              </a:extLst>
            </p:cNvPr>
            <p:cNvSpPr txBox="1"/>
            <p:nvPr/>
          </p:nvSpPr>
          <p:spPr>
            <a:xfrm>
              <a:off x="235230" y="426291"/>
              <a:ext cx="7062211" cy="654845"/>
            </a:xfrm>
            <a:prstGeom prst="rect">
              <a:avLst/>
            </a:prstGeom>
          </p:spPr>
          <p:txBody>
            <a:bodyPr lIns="0" tIns="0" rIns="0" bIns="0" rtlCol="0" anchor="t">
              <a:spAutoFit/>
            </a:bodyPr>
            <a:lstStyle/>
            <a:p>
              <a:pPr marL="183473" lvl="1" indent="-91736" algn="ctr"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Policies Published on Data Custodianship and Pricing, Full Regulations Published, CSI Code of Conduct Approved</a:t>
              </a:r>
            </a:p>
          </p:txBody>
        </p:sp>
        <p:grpSp>
          <p:nvGrpSpPr>
            <p:cNvPr id="62" name="Group 63">
              <a:extLst>
                <a:ext uri="{FF2B5EF4-FFF2-40B4-BE49-F238E27FC236}">
                  <a16:creationId xmlns:a16="http://schemas.microsoft.com/office/drawing/2014/main" id="{7A5A21CB-8B73-F685-1681-123218EE2C18}"/>
                </a:ext>
              </a:extLst>
            </p:cNvPr>
            <p:cNvGrpSpPr/>
            <p:nvPr/>
          </p:nvGrpSpPr>
          <p:grpSpPr>
            <a:xfrm>
              <a:off x="7262843" y="832732"/>
              <a:ext cx="535615" cy="491661"/>
              <a:chOff x="0" y="0"/>
              <a:chExt cx="885464" cy="812800"/>
            </a:xfrm>
          </p:grpSpPr>
          <p:sp>
            <p:nvSpPr>
              <p:cNvPr id="63" name="Freeform 64">
                <a:extLst>
                  <a:ext uri="{FF2B5EF4-FFF2-40B4-BE49-F238E27FC236}">
                    <a16:creationId xmlns:a16="http://schemas.microsoft.com/office/drawing/2014/main" id="{5B24A272-25DD-0D48-0B44-75D7AD4B874B}"/>
                  </a:ext>
                </a:extLst>
              </p:cNvPr>
              <p:cNvSpPr/>
              <p:nvPr/>
            </p:nvSpPr>
            <p:spPr>
              <a:xfrm>
                <a:off x="0" y="0"/>
                <a:ext cx="885464" cy="812800"/>
              </a:xfrm>
              <a:custGeom>
                <a:avLst/>
                <a:gdLst/>
                <a:ahLst/>
                <a:cxnLst/>
                <a:rect l="l" t="t" r="r" b="b"/>
                <a:pathLst>
                  <a:path w="885464" h="812800">
                    <a:moveTo>
                      <a:pt x="442732" y="0"/>
                    </a:moveTo>
                    <a:cubicBezTo>
                      <a:pt x="198218" y="0"/>
                      <a:pt x="0" y="181951"/>
                      <a:pt x="0" y="406400"/>
                    </a:cubicBezTo>
                    <a:cubicBezTo>
                      <a:pt x="0" y="630849"/>
                      <a:pt x="198218" y="812800"/>
                      <a:pt x="442732" y="812800"/>
                    </a:cubicBezTo>
                    <a:cubicBezTo>
                      <a:pt x="687246" y="812800"/>
                      <a:pt x="885464" y="630849"/>
                      <a:pt x="885464" y="406400"/>
                    </a:cubicBezTo>
                    <a:cubicBezTo>
                      <a:pt x="885464" y="181951"/>
                      <a:pt x="687246" y="0"/>
                      <a:pt x="442732"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64" name="TextBox 65">
                <a:extLst>
                  <a:ext uri="{FF2B5EF4-FFF2-40B4-BE49-F238E27FC236}">
                    <a16:creationId xmlns:a16="http://schemas.microsoft.com/office/drawing/2014/main" id="{8B426152-80CE-F78C-41E2-7C27D520E904}"/>
                  </a:ext>
                </a:extLst>
              </p:cNvPr>
              <p:cNvSpPr txBox="1"/>
              <p:nvPr/>
            </p:nvSpPr>
            <p:spPr>
              <a:xfrm>
                <a:off x="83012" y="47625"/>
                <a:ext cx="719440"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grpSp>
        <p:nvGrpSpPr>
          <p:cNvPr id="67" name="Group 66">
            <a:extLst>
              <a:ext uri="{FF2B5EF4-FFF2-40B4-BE49-F238E27FC236}">
                <a16:creationId xmlns:a16="http://schemas.microsoft.com/office/drawing/2014/main" id="{25F385EE-667A-731E-AA2C-CE781D0BEE2E}"/>
              </a:ext>
            </a:extLst>
          </p:cNvPr>
          <p:cNvGrpSpPr/>
          <p:nvPr/>
        </p:nvGrpSpPr>
        <p:grpSpPr>
          <a:xfrm>
            <a:off x="5435849" y="2612429"/>
            <a:ext cx="5422542" cy="730553"/>
            <a:chOff x="0" y="0"/>
            <a:chExt cx="11912065" cy="1604856"/>
          </a:xfrm>
        </p:grpSpPr>
        <p:grpSp>
          <p:nvGrpSpPr>
            <p:cNvPr id="68" name="Group 67">
              <a:extLst>
                <a:ext uri="{FF2B5EF4-FFF2-40B4-BE49-F238E27FC236}">
                  <a16:creationId xmlns:a16="http://schemas.microsoft.com/office/drawing/2014/main" id="{2D7A0EB2-1129-E5C3-7B09-50645043C214}"/>
                </a:ext>
              </a:extLst>
            </p:cNvPr>
            <p:cNvGrpSpPr/>
            <p:nvPr/>
          </p:nvGrpSpPr>
          <p:grpSpPr>
            <a:xfrm>
              <a:off x="245830" y="0"/>
              <a:ext cx="11645979" cy="1604856"/>
              <a:chOff x="0" y="0"/>
              <a:chExt cx="2300440" cy="317009"/>
            </a:xfrm>
          </p:grpSpPr>
          <p:sp>
            <p:nvSpPr>
              <p:cNvPr id="74" name="Freeform 68">
                <a:extLst>
                  <a:ext uri="{FF2B5EF4-FFF2-40B4-BE49-F238E27FC236}">
                    <a16:creationId xmlns:a16="http://schemas.microsoft.com/office/drawing/2014/main" id="{9F731CAF-8D90-B187-C55B-0DD65AFE3E82}"/>
                  </a:ext>
                </a:extLst>
              </p:cNvPr>
              <p:cNvSpPr/>
              <p:nvPr/>
            </p:nvSpPr>
            <p:spPr>
              <a:xfrm>
                <a:off x="0" y="0"/>
                <a:ext cx="2300440" cy="317009"/>
              </a:xfrm>
              <a:custGeom>
                <a:avLst/>
                <a:gdLst/>
                <a:ahLst/>
                <a:cxnLst/>
                <a:rect l="l" t="t" r="r" b="b"/>
                <a:pathLst>
                  <a:path w="2300440" h="317009">
                    <a:moveTo>
                      <a:pt x="45204" y="0"/>
                    </a:moveTo>
                    <a:lnTo>
                      <a:pt x="2255236" y="0"/>
                    </a:lnTo>
                    <a:cubicBezTo>
                      <a:pt x="2267225" y="0"/>
                      <a:pt x="2278723" y="4763"/>
                      <a:pt x="2287200" y="13240"/>
                    </a:cubicBezTo>
                    <a:cubicBezTo>
                      <a:pt x="2295678" y="21718"/>
                      <a:pt x="2300440" y="33216"/>
                      <a:pt x="2300440" y="45204"/>
                    </a:cubicBezTo>
                    <a:lnTo>
                      <a:pt x="2300440" y="271804"/>
                    </a:lnTo>
                    <a:cubicBezTo>
                      <a:pt x="2300440" y="296770"/>
                      <a:pt x="2280202" y="317009"/>
                      <a:pt x="2255236" y="317009"/>
                    </a:cubicBezTo>
                    <a:lnTo>
                      <a:pt x="45204" y="317009"/>
                    </a:lnTo>
                    <a:cubicBezTo>
                      <a:pt x="20239" y="317009"/>
                      <a:pt x="0" y="296770"/>
                      <a:pt x="0" y="271804"/>
                    </a:cubicBezTo>
                    <a:lnTo>
                      <a:pt x="0" y="45204"/>
                    </a:lnTo>
                    <a:cubicBezTo>
                      <a:pt x="0" y="20239"/>
                      <a:pt x="20239" y="0"/>
                      <a:pt x="45204"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75" name="TextBox 69">
                <a:extLst>
                  <a:ext uri="{FF2B5EF4-FFF2-40B4-BE49-F238E27FC236}">
                    <a16:creationId xmlns:a16="http://schemas.microsoft.com/office/drawing/2014/main" id="{84C5F133-2D4C-3859-275D-F930B10BB764}"/>
                  </a:ext>
                </a:extLst>
              </p:cNvPr>
              <p:cNvSpPr txBox="1"/>
              <p:nvPr/>
            </p:nvSpPr>
            <p:spPr>
              <a:xfrm>
                <a:off x="0" y="-38100"/>
                <a:ext cx="2300440" cy="355109"/>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69" name="TextBox 70">
              <a:extLst>
                <a:ext uri="{FF2B5EF4-FFF2-40B4-BE49-F238E27FC236}">
                  <a16:creationId xmlns:a16="http://schemas.microsoft.com/office/drawing/2014/main" id="{F84F9293-261E-0284-F4DA-7CD9ECFF7E07}"/>
                </a:ext>
              </a:extLst>
            </p:cNvPr>
            <p:cNvSpPr txBox="1"/>
            <p:nvPr/>
          </p:nvSpPr>
          <p:spPr>
            <a:xfrm>
              <a:off x="584006" y="68269"/>
              <a:ext cx="8778894" cy="368060"/>
            </a:xfrm>
            <a:prstGeom prst="rect">
              <a:avLst/>
            </a:prstGeom>
          </p:spPr>
          <p:txBody>
            <a:bodyPr lIns="0" tIns="0" rIns="0" bIns="0" rtlCol="0" anchor="t">
              <a:spAutoFit/>
            </a:bodyPr>
            <a:lstStyle/>
            <a:p>
              <a:pPr defTabSz="810158" eaLnBrk="0" fontAlgn="base" hangingPunct="0">
                <a:lnSpc>
                  <a:spcPts val="1359"/>
                </a:lnSpc>
                <a:spcBef>
                  <a:spcPct val="0"/>
                </a:spcBef>
                <a:spcAft>
                  <a:spcPct val="0"/>
                </a:spcAft>
              </a:pPr>
              <a:r>
                <a:rPr lang="en-US" sz="971" dirty="0">
                  <a:solidFill>
                    <a:srgbClr val="000000"/>
                  </a:solidFill>
                  <a:latin typeface="Play Bold"/>
                </a:rPr>
                <a:t>2017</a:t>
              </a:r>
            </a:p>
          </p:txBody>
        </p:sp>
        <p:sp>
          <p:nvSpPr>
            <p:cNvPr id="70" name="TextBox 71">
              <a:extLst>
                <a:ext uri="{FF2B5EF4-FFF2-40B4-BE49-F238E27FC236}">
                  <a16:creationId xmlns:a16="http://schemas.microsoft.com/office/drawing/2014/main" id="{161C1FC9-7E30-2C8C-6C2B-34840D3429A7}"/>
                </a:ext>
              </a:extLst>
            </p:cNvPr>
            <p:cNvSpPr txBox="1"/>
            <p:nvPr/>
          </p:nvSpPr>
          <p:spPr>
            <a:xfrm>
              <a:off x="584006" y="437583"/>
              <a:ext cx="11328059" cy="992902"/>
            </a:xfrm>
            <a:prstGeom prst="rect">
              <a:avLst/>
            </a:prstGeom>
          </p:spPr>
          <p:txBody>
            <a:bodyPr lIns="0" tIns="0" rIns="0" bIns="0" rtlCol="0" anchor="t">
              <a:spAutoFit/>
            </a:bodyPr>
            <a:lstStyle/>
            <a:p>
              <a:pPr marL="183473" lvl="1" indent="-91736"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Approval of CSI Code of Conduct, Ministerial approval of Land Cover Standard, Metadata Training, 1st Compliance Audit, Appointment of Coordinators, Custodians for base data sets appointed, Base Data Set Governance Model established, and regulations for section 5 published.</a:t>
              </a:r>
            </a:p>
          </p:txBody>
        </p:sp>
        <p:grpSp>
          <p:nvGrpSpPr>
            <p:cNvPr id="71" name="Group 72">
              <a:extLst>
                <a:ext uri="{FF2B5EF4-FFF2-40B4-BE49-F238E27FC236}">
                  <a16:creationId xmlns:a16="http://schemas.microsoft.com/office/drawing/2014/main" id="{2D9760A3-4DCB-7D24-1202-53E0E4C9DFEF}"/>
                </a:ext>
              </a:extLst>
            </p:cNvPr>
            <p:cNvGrpSpPr/>
            <p:nvPr/>
          </p:nvGrpSpPr>
          <p:grpSpPr>
            <a:xfrm>
              <a:off x="0" y="184175"/>
              <a:ext cx="491661" cy="491661"/>
              <a:chOff x="0" y="0"/>
              <a:chExt cx="812800" cy="812800"/>
            </a:xfrm>
          </p:grpSpPr>
          <p:sp>
            <p:nvSpPr>
              <p:cNvPr id="72" name="Freeform 73">
                <a:extLst>
                  <a:ext uri="{FF2B5EF4-FFF2-40B4-BE49-F238E27FC236}">
                    <a16:creationId xmlns:a16="http://schemas.microsoft.com/office/drawing/2014/main" id="{ED77F844-426A-E38E-91F9-80314712AEC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73" name="TextBox 74">
                <a:extLst>
                  <a:ext uri="{FF2B5EF4-FFF2-40B4-BE49-F238E27FC236}">
                    <a16:creationId xmlns:a16="http://schemas.microsoft.com/office/drawing/2014/main" id="{067163AC-C981-BC2C-EE8F-3AA083C23B38}"/>
                  </a:ext>
                </a:extLst>
              </p:cNvPr>
              <p:cNvSpPr txBox="1"/>
              <p:nvPr/>
            </p:nvSpPr>
            <p:spPr>
              <a:xfrm>
                <a:off x="76200" y="47625"/>
                <a:ext cx="660400"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grpSp>
        <p:nvGrpSpPr>
          <p:cNvPr id="76" name="Group 75">
            <a:extLst>
              <a:ext uri="{FF2B5EF4-FFF2-40B4-BE49-F238E27FC236}">
                <a16:creationId xmlns:a16="http://schemas.microsoft.com/office/drawing/2014/main" id="{CAC8E233-E83B-F1A6-A426-70E882B84545}"/>
              </a:ext>
            </a:extLst>
          </p:cNvPr>
          <p:cNvGrpSpPr/>
          <p:nvPr/>
        </p:nvGrpSpPr>
        <p:grpSpPr>
          <a:xfrm>
            <a:off x="7013737" y="1773484"/>
            <a:ext cx="3577483" cy="708868"/>
            <a:chOff x="0" y="0"/>
            <a:chExt cx="7858898" cy="1557218"/>
          </a:xfrm>
        </p:grpSpPr>
        <p:grpSp>
          <p:nvGrpSpPr>
            <p:cNvPr id="77" name="Group 76">
              <a:extLst>
                <a:ext uri="{FF2B5EF4-FFF2-40B4-BE49-F238E27FC236}">
                  <a16:creationId xmlns:a16="http://schemas.microsoft.com/office/drawing/2014/main" id="{A9860E34-0D53-F7C1-7804-96E118E8861B}"/>
                </a:ext>
              </a:extLst>
            </p:cNvPr>
            <p:cNvGrpSpPr/>
            <p:nvPr/>
          </p:nvGrpSpPr>
          <p:grpSpPr>
            <a:xfrm>
              <a:off x="252374" y="84618"/>
              <a:ext cx="7606524" cy="1472600"/>
              <a:chOff x="0" y="0"/>
              <a:chExt cx="1502523" cy="290884"/>
            </a:xfrm>
          </p:grpSpPr>
          <p:sp>
            <p:nvSpPr>
              <p:cNvPr id="83" name="Freeform 77">
                <a:extLst>
                  <a:ext uri="{FF2B5EF4-FFF2-40B4-BE49-F238E27FC236}">
                    <a16:creationId xmlns:a16="http://schemas.microsoft.com/office/drawing/2014/main" id="{7E078245-A1A4-09CB-1225-2874C3919D00}"/>
                  </a:ext>
                </a:extLst>
              </p:cNvPr>
              <p:cNvSpPr/>
              <p:nvPr/>
            </p:nvSpPr>
            <p:spPr>
              <a:xfrm>
                <a:off x="0" y="0"/>
                <a:ext cx="1502523" cy="290884"/>
              </a:xfrm>
              <a:custGeom>
                <a:avLst/>
                <a:gdLst/>
                <a:ahLst/>
                <a:cxnLst/>
                <a:rect l="l" t="t" r="r" b="b"/>
                <a:pathLst>
                  <a:path w="1502523" h="290884">
                    <a:moveTo>
                      <a:pt x="69210" y="0"/>
                    </a:moveTo>
                    <a:lnTo>
                      <a:pt x="1433313" y="0"/>
                    </a:lnTo>
                    <a:cubicBezTo>
                      <a:pt x="1471537" y="0"/>
                      <a:pt x="1502523" y="30987"/>
                      <a:pt x="1502523" y="69210"/>
                    </a:cubicBezTo>
                    <a:lnTo>
                      <a:pt x="1502523" y="221674"/>
                    </a:lnTo>
                    <a:cubicBezTo>
                      <a:pt x="1502523" y="259897"/>
                      <a:pt x="1471537" y="290884"/>
                      <a:pt x="1433313" y="290884"/>
                    </a:cubicBezTo>
                    <a:lnTo>
                      <a:pt x="69210" y="290884"/>
                    </a:lnTo>
                    <a:cubicBezTo>
                      <a:pt x="30987" y="290884"/>
                      <a:pt x="0" y="259897"/>
                      <a:pt x="0" y="221674"/>
                    </a:cubicBezTo>
                    <a:lnTo>
                      <a:pt x="0" y="69210"/>
                    </a:lnTo>
                    <a:cubicBezTo>
                      <a:pt x="0" y="30987"/>
                      <a:pt x="30987" y="0"/>
                      <a:pt x="69210"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84" name="TextBox 78">
                <a:extLst>
                  <a:ext uri="{FF2B5EF4-FFF2-40B4-BE49-F238E27FC236}">
                    <a16:creationId xmlns:a16="http://schemas.microsoft.com/office/drawing/2014/main" id="{4760FDC8-1CAE-731F-ED5E-C9579E553236}"/>
                  </a:ext>
                </a:extLst>
              </p:cNvPr>
              <p:cNvSpPr txBox="1"/>
              <p:nvPr/>
            </p:nvSpPr>
            <p:spPr>
              <a:xfrm>
                <a:off x="0" y="-38100"/>
                <a:ext cx="1502523" cy="328984"/>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78" name="TextBox 79">
              <a:extLst>
                <a:ext uri="{FF2B5EF4-FFF2-40B4-BE49-F238E27FC236}">
                  <a16:creationId xmlns:a16="http://schemas.microsoft.com/office/drawing/2014/main" id="{C833AF59-EB42-B2E1-4C30-E25354E5919C}"/>
                </a:ext>
              </a:extLst>
            </p:cNvPr>
            <p:cNvSpPr txBox="1"/>
            <p:nvPr/>
          </p:nvSpPr>
          <p:spPr>
            <a:xfrm>
              <a:off x="752588" y="152886"/>
              <a:ext cx="5157388" cy="368060"/>
            </a:xfrm>
            <a:prstGeom prst="rect">
              <a:avLst/>
            </a:prstGeom>
          </p:spPr>
          <p:txBody>
            <a:bodyPr lIns="0" tIns="0" rIns="0" bIns="0" rtlCol="0" anchor="t">
              <a:spAutoFit/>
            </a:bodyPr>
            <a:lstStyle/>
            <a:p>
              <a:pPr defTabSz="810158" eaLnBrk="0" fontAlgn="base" hangingPunct="0">
                <a:lnSpc>
                  <a:spcPts val="1359"/>
                </a:lnSpc>
                <a:spcBef>
                  <a:spcPct val="0"/>
                </a:spcBef>
                <a:spcAft>
                  <a:spcPct val="0"/>
                </a:spcAft>
              </a:pPr>
              <a:r>
                <a:rPr lang="en-US" sz="971" dirty="0">
                  <a:solidFill>
                    <a:srgbClr val="000000"/>
                  </a:solidFill>
                  <a:latin typeface="Play Bold"/>
                </a:rPr>
                <a:t>2019</a:t>
              </a:r>
            </a:p>
          </p:txBody>
        </p:sp>
        <p:sp>
          <p:nvSpPr>
            <p:cNvPr id="79" name="TextBox 80">
              <a:extLst>
                <a:ext uri="{FF2B5EF4-FFF2-40B4-BE49-F238E27FC236}">
                  <a16:creationId xmlns:a16="http://schemas.microsoft.com/office/drawing/2014/main" id="{748B8EFB-D387-86A0-298C-55845A327CF2}"/>
                </a:ext>
              </a:extLst>
            </p:cNvPr>
            <p:cNvSpPr txBox="1"/>
            <p:nvPr/>
          </p:nvSpPr>
          <p:spPr>
            <a:xfrm>
              <a:off x="752588" y="627748"/>
              <a:ext cx="6654960" cy="654845"/>
            </a:xfrm>
            <a:prstGeom prst="rect">
              <a:avLst/>
            </a:prstGeom>
          </p:spPr>
          <p:txBody>
            <a:bodyPr lIns="0" tIns="0" rIns="0" bIns="0" rtlCol="0" anchor="t">
              <a:spAutoFit/>
            </a:bodyPr>
            <a:lstStyle/>
            <a:p>
              <a:pPr marL="183473" lvl="1" indent="-91736"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Form D and F considerations, launch of SASDI Website (www.sasdi.gov.za), and approval of SDI terminologies.</a:t>
              </a:r>
            </a:p>
          </p:txBody>
        </p:sp>
        <p:grpSp>
          <p:nvGrpSpPr>
            <p:cNvPr id="80" name="Group 81">
              <a:extLst>
                <a:ext uri="{FF2B5EF4-FFF2-40B4-BE49-F238E27FC236}">
                  <a16:creationId xmlns:a16="http://schemas.microsoft.com/office/drawing/2014/main" id="{C0459AC7-87A3-8136-8CF6-82764FB2D076}"/>
                </a:ext>
              </a:extLst>
            </p:cNvPr>
            <p:cNvGrpSpPr/>
            <p:nvPr/>
          </p:nvGrpSpPr>
          <p:grpSpPr>
            <a:xfrm>
              <a:off x="0" y="0"/>
              <a:ext cx="504748" cy="491661"/>
              <a:chOff x="0" y="0"/>
              <a:chExt cx="834436" cy="812800"/>
            </a:xfrm>
          </p:grpSpPr>
          <p:sp>
            <p:nvSpPr>
              <p:cNvPr id="81" name="Freeform 82">
                <a:extLst>
                  <a:ext uri="{FF2B5EF4-FFF2-40B4-BE49-F238E27FC236}">
                    <a16:creationId xmlns:a16="http://schemas.microsoft.com/office/drawing/2014/main" id="{59034685-D15B-705C-44C7-22282E6642FA}"/>
                  </a:ext>
                </a:extLst>
              </p:cNvPr>
              <p:cNvSpPr/>
              <p:nvPr/>
            </p:nvSpPr>
            <p:spPr>
              <a:xfrm>
                <a:off x="0" y="0"/>
                <a:ext cx="834436" cy="812800"/>
              </a:xfrm>
              <a:custGeom>
                <a:avLst/>
                <a:gdLst/>
                <a:ahLst/>
                <a:cxnLst/>
                <a:rect l="l" t="t" r="r" b="b"/>
                <a:pathLst>
                  <a:path w="834436" h="812800">
                    <a:moveTo>
                      <a:pt x="417218" y="0"/>
                    </a:moveTo>
                    <a:cubicBezTo>
                      <a:pt x="186795" y="0"/>
                      <a:pt x="0" y="181951"/>
                      <a:pt x="0" y="406400"/>
                    </a:cubicBezTo>
                    <a:cubicBezTo>
                      <a:pt x="0" y="630849"/>
                      <a:pt x="186795" y="812800"/>
                      <a:pt x="417218" y="812800"/>
                    </a:cubicBezTo>
                    <a:cubicBezTo>
                      <a:pt x="647641" y="812800"/>
                      <a:pt x="834436" y="630849"/>
                      <a:pt x="834436" y="406400"/>
                    </a:cubicBezTo>
                    <a:cubicBezTo>
                      <a:pt x="834436" y="181951"/>
                      <a:pt x="647641" y="0"/>
                      <a:pt x="417218"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82" name="TextBox 83">
                <a:extLst>
                  <a:ext uri="{FF2B5EF4-FFF2-40B4-BE49-F238E27FC236}">
                    <a16:creationId xmlns:a16="http://schemas.microsoft.com/office/drawing/2014/main" id="{4E5E79AC-3830-6984-A78B-FA94DB050474}"/>
                  </a:ext>
                </a:extLst>
              </p:cNvPr>
              <p:cNvSpPr txBox="1"/>
              <p:nvPr/>
            </p:nvSpPr>
            <p:spPr>
              <a:xfrm>
                <a:off x="78228" y="47625"/>
                <a:ext cx="677979"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grpSp>
        <p:nvGrpSpPr>
          <p:cNvPr id="85" name="Group 84">
            <a:extLst>
              <a:ext uri="{FF2B5EF4-FFF2-40B4-BE49-F238E27FC236}">
                <a16:creationId xmlns:a16="http://schemas.microsoft.com/office/drawing/2014/main" id="{C9460FC7-ED54-EB3C-73BA-1B98281B35A8}"/>
              </a:ext>
            </a:extLst>
          </p:cNvPr>
          <p:cNvGrpSpPr/>
          <p:nvPr/>
        </p:nvGrpSpPr>
        <p:grpSpPr>
          <a:xfrm>
            <a:off x="8502884" y="952524"/>
            <a:ext cx="1758909" cy="592046"/>
            <a:chOff x="0" y="0"/>
            <a:chExt cx="3863913" cy="1300585"/>
          </a:xfrm>
        </p:grpSpPr>
        <p:grpSp>
          <p:nvGrpSpPr>
            <p:cNvPr id="86" name="Group 85">
              <a:extLst>
                <a:ext uri="{FF2B5EF4-FFF2-40B4-BE49-F238E27FC236}">
                  <a16:creationId xmlns:a16="http://schemas.microsoft.com/office/drawing/2014/main" id="{AFD8F2CC-5FA0-E6B3-BE74-59186931EDF3}"/>
                </a:ext>
              </a:extLst>
            </p:cNvPr>
            <p:cNvGrpSpPr/>
            <p:nvPr/>
          </p:nvGrpSpPr>
          <p:grpSpPr>
            <a:xfrm>
              <a:off x="360528" y="0"/>
              <a:ext cx="3503385" cy="1300585"/>
              <a:chOff x="0" y="0"/>
              <a:chExt cx="692027" cy="256906"/>
            </a:xfrm>
          </p:grpSpPr>
          <p:sp>
            <p:nvSpPr>
              <p:cNvPr id="92" name="Freeform 86">
                <a:extLst>
                  <a:ext uri="{FF2B5EF4-FFF2-40B4-BE49-F238E27FC236}">
                    <a16:creationId xmlns:a16="http://schemas.microsoft.com/office/drawing/2014/main" id="{46A81A0B-F15D-3E49-2EA7-4BC43A4E6E3C}"/>
                  </a:ext>
                </a:extLst>
              </p:cNvPr>
              <p:cNvSpPr/>
              <p:nvPr/>
            </p:nvSpPr>
            <p:spPr>
              <a:xfrm>
                <a:off x="0" y="0"/>
                <a:ext cx="692027" cy="256906"/>
              </a:xfrm>
              <a:custGeom>
                <a:avLst/>
                <a:gdLst/>
                <a:ahLst/>
                <a:cxnLst/>
                <a:rect l="l" t="t" r="r" b="b"/>
                <a:pathLst>
                  <a:path w="692027" h="256906">
                    <a:moveTo>
                      <a:pt x="128453" y="0"/>
                    </a:moveTo>
                    <a:lnTo>
                      <a:pt x="563574" y="0"/>
                    </a:lnTo>
                    <a:cubicBezTo>
                      <a:pt x="634516" y="0"/>
                      <a:pt x="692027" y="57510"/>
                      <a:pt x="692027" y="128453"/>
                    </a:cubicBezTo>
                    <a:lnTo>
                      <a:pt x="692027" y="128453"/>
                    </a:lnTo>
                    <a:cubicBezTo>
                      <a:pt x="692027" y="162521"/>
                      <a:pt x="678493" y="195193"/>
                      <a:pt x="654404" y="219283"/>
                    </a:cubicBezTo>
                    <a:cubicBezTo>
                      <a:pt x="630314" y="243372"/>
                      <a:pt x="597642" y="256906"/>
                      <a:pt x="563574" y="256906"/>
                    </a:cubicBezTo>
                    <a:lnTo>
                      <a:pt x="128453" y="256906"/>
                    </a:lnTo>
                    <a:cubicBezTo>
                      <a:pt x="57510" y="256906"/>
                      <a:pt x="0" y="199395"/>
                      <a:pt x="0" y="128453"/>
                    </a:cubicBezTo>
                    <a:lnTo>
                      <a:pt x="0" y="128453"/>
                    </a:lnTo>
                    <a:cubicBezTo>
                      <a:pt x="0" y="57510"/>
                      <a:pt x="57510" y="0"/>
                      <a:pt x="128453"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93" name="TextBox 87">
                <a:extLst>
                  <a:ext uri="{FF2B5EF4-FFF2-40B4-BE49-F238E27FC236}">
                    <a16:creationId xmlns:a16="http://schemas.microsoft.com/office/drawing/2014/main" id="{458230DE-7027-DBF8-5344-BD95D084CA0E}"/>
                  </a:ext>
                </a:extLst>
              </p:cNvPr>
              <p:cNvSpPr txBox="1"/>
              <p:nvPr/>
            </p:nvSpPr>
            <p:spPr>
              <a:xfrm>
                <a:off x="0" y="-38100"/>
                <a:ext cx="692027" cy="295006"/>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87" name="TextBox 88">
              <a:extLst>
                <a:ext uri="{FF2B5EF4-FFF2-40B4-BE49-F238E27FC236}">
                  <a16:creationId xmlns:a16="http://schemas.microsoft.com/office/drawing/2014/main" id="{F2E576AA-8B06-8F57-BC2D-AE865E26C2E0}"/>
                </a:ext>
              </a:extLst>
            </p:cNvPr>
            <p:cNvSpPr txBox="1"/>
            <p:nvPr/>
          </p:nvSpPr>
          <p:spPr>
            <a:xfrm>
              <a:off x="590915" y="68267"/>
              <a:ext cx="2375371" cy="368059"/>
            </a:xfrm>
            <a:prstGeom prst="rect">
              <a:avLst/>
            </a:prstGeom>
          </p:spPr>
          <p:txBody>
            <a:bodyPr lIns="0" tIns="0" rIns="0" bIns="0" rtlCol="0" anchor="t">
              <a:spAutoFit/>
            </a:bodyPr>
            <a:lstStyle/>
            <a:p>
              <a:pPr defTabSz="810158" eaLnBrk="0" fontAlgn="base" hangingPunct="0">
                <a:lnSpc>
                  <a:spcPts val="1359"/>
                </a:lnSpc>
                <a:spcBef>
                  <a:spcPct val="0"/>
                </a:spcBef>
                <a:spcAft>
                  <a:spcPct val="0"/>
                </a:spcAft>
              </a:pPr>
              <a:r>
                <a:rPr lang="en-US" sz="971" dirty="0">
                  <a:solidFill>
                    <a:srgbClr val="000000"/>
                  </a:solidFill>
                  <a:latin typeface="Play Bold"/>
                </a:rPr>
                <a:t>2021 - </a:t>
              </a:r>
            </a:p>
          </p:txBody>
        </p:sp>
        <p:sp>
          <p:nvSpPr>
            <p:cNvPr id="88" name="TextBox 89">
              <a:extLst>
                <a:ext uri="{FF2B5EF4-FFF2-40B4-BE49-F238E27FC236}">
                  <a16:creationId xmlns:a16="http://schemas.microsoft.com/office/drawing/2014/main" id="{E5069D4A-A2BD-4467-52FB-A15C5A15F7A0}"/>
                </a:ext>
              </a:extLst>
            </p:cNvPr>
            <p:cNvSpPr txBox="1"/>
            <p:nvPr/>
          </p:nvSpPr>
          <p:spPr>
            <a:xfrm>
              <a:off x="590915" y="543132"/>
              <a:ext cx="3065118" cy="654844"/>
            </a:xfrm>
            <a:prstGeom prst="rect">
              <a:avLst/>
            </a:prstGeom>
          </p:spPr>
          <p:txBody>
            <a:bodyPr lIns="0" tIns="0" rIns="0" bIns="0" rtlCol="0" anchor="t">
              <a:spAutoFit/>
            </a:bodyPr>
            <a:lstStyle/>
            <a:p>
              <a:pPr defTabSz="810158" eaLnBrk="0" fontAlgn="base" hangingPunct="0">
                <a:lnSpc>
                  <a:spcPts val="1190"/>
                </a:lnSpc>
                <a:spcBef>
                  <a:spcPct val="0"/>
                </a:spcBef>
                <a:spcAft>
                  <a:spcPct val="0"/>
                </a:spcAft>
              </a:pPr>
              <a:r>
                <a:rPr lang="en-US" sz="850" dirty="0">
                  <a:solidFill>
                    <a:srgbClr val="000000"/>
                  </a:solidFill>
                  <a:latin typeface="Play Bold"/>
                </a:rPr>
                <a:t>3rd CSI Inauguration</a:t>
              </a:r>
            </a:p>
            <a:p>
              <a:pPr defTabSz="810158" eaLnBrk="0" fontAlgn="base" hangingPunct="0">
                <a:lnSpc>
                  <a:spcPts val="1190"/>
                </a:lnSpc>
                <a:spcBef>
                  <a:spcPct val="0"/>
                </a:spcBef>
                <a:spcAft>
                  <a:spcPct val="0"/>
                </a:spcAft>
              </a:pPr>
              <a:endParaRPr lang="en-US" sz="850" dirty="0">
                <a:solidFill>
                  <a:srgbClr val="000000"/>
                </a:solidFill>
                <a:latin typeface="Play Bold"/>
              </a:endParaRPr>
            </a:p>
          </p:txBody>
        </p:sp>
        <p:grpSp>
          <p:nvGrpSpPr>
            <p:cNvPr id="89" name="Group 90">
              <a:extLst>
                <a:ext uri="{FF2B5EF4-FFF2-40B4-BE49-F238E27FC236}">
                  <a16:creationId xmlns:a16="http://schemas.microsoft.com/office/drawing/2014/main" id="{346E9BD8-B9A9-E5A5-1503-5C8C224B5DB7}"/>
                </a:ext>
              </a:extLst>
            </p:cNvPr>
            <p:cNvGrpSpPr/>
            <p:nvPr/>
          </p:nvGrpSpPr>
          <p:grpSpPr>
            <a:xfrm>
              <a:off x="0" y="404462"/>
              <a:ext cx="491661" cy="491661"/>
              <a:chOff x="0" y="0"/>
              <a:chExt cx="812800" cy="812800"/>
            </a:xfrm>
          </p:grpSpPr>
          <p:sp>
            <p:nvSpPr>
              <p:cNvPr id="90" name="Freeform 91">
                <a:extLst>
                  <a:ext uri="{FF2B5EF4-FFF2-40B4-BE49-F238E27FC236}">
                    <a16:creationId xmlns:a16="http://schemas.microsoft.com/office/drawing/2014/main" id="{B22854D1-5AE4-0258-F015-032858481E0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91" name="TextBox 92">
                <a:extLst>
                  <a:ext uri="{FF2B5EF4-FFF2-40B4-BE49-F238E27FC236}">
                    <a16:creationId xmlns:a16="http://schemas.microsoft.com/office/drawing/2014/main" id="{EE07A5DA-7103-DA90-226F-1B00363D687A}"/>
                  </a:ext>
                </a:extLst>
              </p:cNvPr>
              <p:cNvSpPr txBox="1"/>
              <p:nvPr/>
            </p:nvSpPr>
            <p:spPr>
              <a:xfrm>
                <a:off x="76200" y="47625"/>
                <a:ext cx="660400"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grpSp>
        <p:nvGrpSpPr>
          <p:cNvPr id="94" name="Group 93">
            <a:extLst>
              <a:ext uri="{FF2B5EF4-FFF2-40B4-BE49-F238E27FC236}">
                <a16:creationId xmlns:a16="http://schemas.microsoft.com/office/drawing/2014/main" id="{842C56FF-2A0D-94C6-C519-4282BAB3B37A}"/>
              </a:ext>
            </a:extLst>
          </p:cNvPr>
          <p:cNvGrpSpPr/>
          <p:nvPr/>
        </p:nvGrpSpPr>
        <p:grpSpPr>
          <a:xfrm>
            <a:off x="2954432" y="1710484"/>
            <a:ext cx="3365156" cy="711407"/>
            <a:chOff x="0" y="0"/>
            <a:chExt cx="7392465" cy="1562796"/>
          </a:xfrm>
        </p:grpSpPr>
        <p:grpSp>
          <p:nvGrpSpPr>
            <p:cNvPr id="95" name="Group 94">
              <a:extLst>
                <a:ext uri="{FF2B5EF4-FFF2-40B4-BE49-F238E27FC236}">
                  <a16:creationId xmlns:a16="http://schemas.microsoft.com/office/drawing/2014/main" id="{0C918A9D-D6DB-5B99-42D0-2B2D620240AD}"/>
                </a:ext>
              </a:extLst>
            </p:cNvPr>
            <p:cNvGrpSpPr/>
            <p:nvPr/>
          </p:nvGrpSpPr>
          <p:grpSpPr>
            <a:xfrm>
              <a:off x="0" y="0"/>
              <a:ext cx="7364372" cy="1422403"/>
              <a:chOff x="0" y="0"/>
              <a:chExt cx="1454691" cy="280969"/>
            </a:xfrm>
          </p:grpSpPr>
          <p:sp>
            <p:nvSpPr>
              <p:cNvPr id="101" name="Freeform 95">
                <a:extLst>
                  <a:ext uri="{FF2B5EF4-FFF2-40B4-BE49-F238E27FC236}">
                    <a16:creationId xmlns:a16="http://schemas.microsoft.com/office/drawing/2014/main" id="{DF77CEEE-C2C1-45BC-EFA6-DC7DA8817589}"/>
                  </a:ext>
                </a:extLst>
              </p:cNvPr>
              <p:cNvSpPr/>
              <p:nvPr/>
            </p:nvSpPr>
            <p:spPr>
              <a:xfrm>
                <a:off x="0" y="0"/>
                <a:ext cx="1454691" cy="280969"/>
              </a:xfrm>
              <a:custGeom>
                <a:avLst/>
                <a:gdLst/>
                <a:ahLst/>
                <a:cxnLst/>
                <a:rect l="l" t="t" r="r" b="b"/>
                <a:pathLst>
                  <a:path w="1454691" h="280969">
                    <a:moveTo>
                      <a:pt x="71486" y="0"/>
                    </a:moveTo>
                    <a:lnTo>
                      <a:pt x="1383205" y="0"/>
                    </a:lnTo>
                    <a:cubicBezTo>
                      <a:pt x="1402164" y="0"/>
                      <a:pt x="1420347" y="7532"/>
                      <a:pt x="1433753" y="20938"/>
                    </a:cubicBezTo>
                    <a:cubicBezTo>
                      <a:pt x="1447159" y="34344"/>
                      <a:pt x="1454691" y="52527"/>
                      <a:pt x="1454691" y="71486"/>
                    </a:cubicBezTo>
                    <a:lnTo>
                      <a:pt x="1454691" y="209482"/>
                    </a:lnTo>
                    <a:cubicBezTo>
                      <a:pt x="1454691" y="228442"/>
                      <a:pt x="1447159" y="246625"/>
                      <a:pt x="1433753" y="260031"/>
                    </a:cubicBezTo>
                    <a:cubicBezTo>
                      <a:pt x="1420347" y="273437"/>
                      <a:pt x="1402164" y="280969"/>
                      <a:pt x="1383205" y="280969"/>
                    </a:cubicBezTo>
                    <a:lnTo>
                      <a:pt x="71486" y="280969"/>
                    </a:lnTo>
                    <a:cubicBezTo>
                      <a:pt x="52527" y="280969"/>
                      <a:pt x="34344" y="273437"/>
                      <a:pt x="20938" y="260031"/>
                    </a:cubicBezTo>
                    <a:cubicBezTo>
                      <a:pt x="7532" y="246625"/>
                      <a:pt x="0" y="228442"/>
                      <a:pt x="0" y="209482"/>
                    </a:cubicBezTo>
                    <a:lnTo>
                      <a:pt x="0" y="71486"/>
                    </a:lnTo>
                    <a:cubicBezTo>
                      <a:pt x="0" y="52527"/>
                      <a:pt x="7532" y="34344"/>
                      <a:pt x="20938" y="20938"/>
                    </a:cubicBezTo>
                    <a:cubicBezTo>
                      <a:pt x="34344" y="7532"/>
                      <a:pt x="52527" y="0"/>
                      <a:pt x="71486"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102" name="TextBox 96">
                <a:extLst>
                  <a:ext uri="{FF2B5EF4-FFF2-40B4-BE49-F238E27FC236}">
                    <a16:creationId xmlns:a16="http://schemas.microsoft.com/office/drawing/2014/main" id="{56CD6A16-A3BF-5D68-DA3F-0D1D69FB1108}"/>
                  </a:ext>
                </a:extLst>
              </p:cNvPr>
              <p:cNvSpPr txBox="1"/>
              <p:nvPr/>
            </p:nvSpPr>
            <p:spPr>
              <a:xfrm>
                <a:off x="0" y="-38100"/>
                <a:ext cx="1454691" cy="319069"/>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96" name="TextBox 97">
              <a:extLst>
                <a:ext uri="{FF2B5EF4-FFF2-40B4-BE49-F238E27FC236}">
                  <a16:creationId xmlns:a16="http://schemas.microsoft.com/office/drawing/2014/main" id="{3E38C61E-476E-B90D-02DD-69249415B46C}"/>
                </a:ext>
              </a:extLst>
            </p:cNvPr>
            <p:cNvSpPr txBox="1"/>
            <p:nvPr/>
          </p:nvSpPr>
          <p:spPr>
            <a:xfrm>
              <a:off x="1409892" y="70268"/>
              <a:ext cx="5412262" cy="368060"/>
            </a:xfrm>
            <a:prstGeom prst="rect">
              <a:avLst/>
            </a:prstGeom>
          </p:spPr>
          <p:txBody>
            <a:bodyPr lIns="0" tIns="0" rIns="0" bIns="0" rtlCol="0" anchor="t">
              <a:spAutoFit/>
            </a:bodyPr>
            <a:lstStyle/>
            <a:p>
              <a:pPr algn="r" defTabSz="810158" eaLnBrk="0" fontAlgn="base" hangingPunct="0">
                <a:lnSpc>
                  <a:spcPts val="1359"/>
                </a:lnSpc>
                <a:spcBef>
                  <a:spcPct val="0"/>
                </a:spcBef>
                <a:spcAft>
                  <a:spcPct val="0"/>
                </a:spcAft>
              </a:pPr>
              <a:r>
                <a:rPr lang="en-US" sz="971" dirty="0">
                  <a:solidFill>
                    <a:srgbClr val="000000"/>
                  </a:solidFill>
                  <a:latin typeface="Play Bold"/>
                </a:rPr>
                <a:t>2018</a:t>
              </a:r>
            </a:p>
          </p:txBody>
        </p:sp>
        <p:sp>
          <p:nvSpPr>
            <p:cNvPr id="97" name="TextBox 98">
              <a:extLst>
                <a:ext uri="{FF2B5EF4-FFF2-40B4-BE49-F238E27FC236}">
                  <a16:creationId xmlns:a16="http://schemas.microsoft.com/office/drawing/2014/main" id="{C32DF99E-A782-DFFB-26A6-9333B16FB20C}"/>
                </a:ext>
              </a:extLst>
            </p:cNvPr>
            <p:cNvSpPr txBox="1"/>
            <p:nvPr/>
          </p:nvSpPr>
          <p:spPr>
            <a:xfrm>
              <a:off x="0" y="403432"/>
              <a:ext cx="6822151" cy="992902"/>
            </a:xfrm>
            <a:prstGeom prst="rect">
              <a:avLst/>
            </a:prstGeom>
          </p:spPr>
          <p:txBody>
            <a:bodyPr lIns="0" tIns="0" rIns="0" bIns="0" rtlCol="0" anchor="t">
              <a:spAutoFit/>
            </a:bodyPr>
            <a:lstStyle/>
            <a:p>
              <a:pPr marL="183473" lvl="1" indent="-91736" algn="r"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Considerations for capturing spatial information according to Regulations 5(2) and Standards identification for publication under section 11 of the Act.</a:t>
              </a:r>
            </a:p>
          </p:txBody>
        </p:sp>
        <p:grpSp>
          <p:nvGrpSpPr>
            <p:cNvPr id="98" name="Group 99">
              <a:extLst>
                <a:ext uri="{FF2B5EF4-FFF2-40B4-BE49-F238E27FC236}">
                  <a16:creationId xmlns:a16="http://schemas.microsoft.com/office/drawing/2014/main" id="{0A9516BA-F263-12AD-396C-E29E3458F470}"/>
                </a:ext>
              </a:extLst>
            </p:cNvPr>
            <p:cNvGrpSpPr/>
            <p:nvPr/>
          </p:nvGrpSpPr>
          <p:grpSpPr>
            <a:xfrm>
              <a:off x="6891374" y="1071135"/>
              <a:ext cx="501091" cy="491661"/>
              <a:chOff x="0" y="0"/>
              <a:chExt cx="828390" cy="812800"/>
            </a:xfrm>
          </p:grpSpPr>
          <p:sp>
            <p:nvSpPr>
              <p:cNvPr id="99" name="Freeform 100">
                <a:extLst>
                  <a:ext uri="{FF2B5EF4-FFF2-40B4-BE49-F238E27FC236}">
                    <a16:creationId xmlns:a16="http://schemas.microsoft.com/office/drawing/2014/main" id="{114C4885-7BAA-AB75-B4C9-EA036469BF9F}"/>
                  </a:ext>
                </a:extLst>
              </p:cNvPr>
              <p:cNvSpPr/>
              <p:nvPr/>
            </p:nvSpPr>
            <p:spPr>
              <a:xfrm>
                <a:off x="0" y="0"/>
                <a:ext cx="828390" cy="812800"/>
              </a:xfrm>
              <a:custGeom>
                <a:avLst/>
                <a:gdLst/>
                <a:ahLst/>
                <a:cxnLst/>
                <a:rect l="l" t="t" r="r" b="b"/>
                <a:pathLst>
                  <a:path w="828390" h="812800">
                    <a:moveTo>
                      <a:pt x="414195" y="0"/>
                    </a:moveTo>
                    <a:cubicBezTo>
                      <a:pt x="185441" y="0"/>
                      <a:pt x="0" y="181951"/>
                      <a:pt x="0" y="406400"/>
                    </a:cubicBezTo>
                    <a:cubicBezTo>
                      <a:pt x="0" y="630849"/>
                      <a:pt x="185441" y="812800"/>
                      <a:pt x="414195" y="812800"/>
                    </a:cubicBezTo>
                    <a:cubicBezTo>
                      <a:pt x="642949" y="812800"/>
                      <a:pt x="828390" y="630849"/>
                      <a:pt x="828390" y="406400"/>
                    </a:cubicBezTo>
                    <a:cubicBezTo>
                      <a:pt x="828390" y="181951"/>
                      <a:pt x="642949" y="0"/>
                      <a:pt x="414195"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100" name="TextBox 101">
                <a:extLst>
                  <a:ext uri="{FF2B5EF4-FFF2-40B4-BE49-F238E27FC236}">
                    <a16:creationId xmlns:a16="http://schemas.microsoft.com/office/drawing/2014/main" id="{ECEC9606-5893-1182-12D8-55A870A5D1DA}"/>
                  </a:ext>
                </a:extLst>
              </p:cNvPr>
              <p:cNvSpPr txBox="1"/>
              <p:nvPr/>
            </p:nvSpPr>
            <p:spPr>
              <a:xfrm>
                <a:off x="77662" y="47625"/>
                <a:ext cx="673067"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grpSp>
        <p:nvGrpSpPr>
          <p:cNvPr id="103" name="Group 102">
            <a:extLst>
              <a:ext uri="{FF2B5EF4-FFF2-40B4-BE49-F238E27FC236}">
                <a16:creationId xmlns:a16="http://schemas.microsoft.com/office/drawing/2014/main" id="{A06EBDFF-BD9B-7B33-DBA2-FFA9C4C49637}"/>
              </a:ext>
            </a:extLst>
          </p:cNvPr>
          <p:cNvGrpSpPr/>
          <p:nvPr/>
        </p:nvGrpSpPr>
        <p:grpSpPr>
          <a:xfrm>
            <a:off x="1187367" y="4328844"/>
            <a:ext cx="2349796" cy="543564"/>
            <a:chOff x="0" y="0"/>
            <a:chExt cx="5161954" cy="1194084"/>
          </a:xfrm>
        </p:grpSpPr>
        <p:grpSp>
          <p:nvGrpSpPr>
            <p:cNvPr id="104" name="Group 103">
              <a:extLst>
                <a:ext uri="{FF2B5EF4-FFF2-40B4-BE49-F238E27FC236}">
                  <a16:creationId xmlns:a16="http://schemas.microsoft.com/office/drawing/2014/main" id="{FBACA886-1A25-3F7C-0915-12C14FC03612}"/>
                </a:ext>
              </a:extLst>
            </p:cNvPr>
            <p:cNvGrpSpPr/>
            <p:nvPr/>
          </p:nvGrpSpPr>
          <p:grpSpPr>
            <a:xfrm>
              <a:off x="4670293" y="702423"/>
              <a:ext cx="491661" cy="491661"/>
              <a:chOff x="0" y="0"/>
              <a:chExt cx="812800" cy="812800"/>
            </a:xfrm>
          </p:grpSpPr>
          <p:sp>
            <p:nvSpPr>
              <p:cNvPr id="110" name="Freeform 104">
                <a:extLst>
                  <a:ext uri="{FF2B5EF4-FFF2-40B4-BE49-F238E27FC236}">
                    <a16:creationId xmlns:a16="http://schemas.microsoft.com/office/drawing/2014/main" id="{83A9FA88-8BE5-3952-ACEB-542ECC9638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111" name="TextBox 105">
                <a:extLst>
                  <a:ext uri="{FF2B5EF4-FFF2-40B4-BE49-F238E27FC236}">
                    <a16:creationId xmlns:a16="http://schemas.microsoft.com/office/drawing/2014/main" id="{4DBB5987-ADEF-AD1A-B409-50D826B1A50B}"/>
                  </a:ext>
                </a:extLst>
              </p:cNvPr>
              <p:cNvSpPr txBox="1"/>
              <p:nvPr/>
            </p:nvSpPr>
            <p:spPr>
              <a:xfrm>
                <a:off x="76200" y="47625"/>
                <a:ext cx="660400"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nvGrpSpPr>
            <p:cNvPr id="105" name="Group 106">
              <a:extLst>
                <a:ext uri="{FF2B5EF4-FFF2-40B4-BE49-F238E27FC236}">
                  <a16:creationId xmlns:a16="http://schemas.microsoft.com/office/drawing/2014/main" id="{8586B324-B90C-20E5-9B62-DC1A9360F413}"/>
                </a:ext>
              </a:extLst>
            </p:cNvPr>
            <p:cNvGrpSpPr/>
            <p:nvPr/>
          </p:nvGrpSpPr>
          <p:grpSpPr>
            <a:xfrm>
              <a:off x="0" y="0"/>
              <a:ext cx="4916123" cy="1194083"/>
              <a:chOff x="0" y="0"/>
              <a:chExt cx="971086" cy="235868"/>
            </a:xfrm>
          </p:grpSpPr>
          <p:sp>
            <p:nvSpPr>
              <p:cNvPr id="108" name="Freeform 107">
                <a:extLst>
                  <a:ext uri="{FF2B5EF4-FFF2-40B4-BE49-F238E27FC236}">
                    <a16:creationId xmlns:a16="http://schemas.microsoft.com/office/drawing/2014/main" id="{170F4357-7CCF-C081-64D7-CACAED970A97}"/>
                  </a:ext>
                </a:extLst>
              </p:cNvPr>
              <p:cNvSpPr/>
              <p:nvPr/>
            </p:nvSpPr>
            <p:spPr>
              <a:xfrm>
                <a:off x="0" y="0"/>
                <a:ext cx="971086" cy="235868"/>
              </a:xfrm>
              <a:custGeom>
                <a:avLst/>
                <a:gdLst/>
                <a:ahLst/>
                <a:cxnLst/>
                <a:rect l="l" t="t" r="r" b="b"/>
                <a:pathLst>
                  <a:path w="971086" h="235868">
                    <a:moveTo>
                      <a:pt x="107087" y="0"/>
                    </a:moveTo>
                    <a:lnTo>
                      <a:pt x="864000" y="0"/>
                    </a:lnTo>
                    <a:cubicBezTo>
                      <a:pt x="892401" y="0"/>
                      <a:pt x="919639" y="11282"/>
                      <a:pt x="939721" y="31365"/>
                    </a:cubicBezTo>
                    <a:cubicBezTo>
                      <a:pt x="959804" y="51448"/>
                      <a:pt x="971086" y="78685"/>
                      <a:pt x="971086" y="107087"/>
                    </a:cubicBezTo>
                    <a:lnTo>
                      <a:pt x="971086" y="128782"/>
                    </a:lnTo>
                    <a:cubicBezTo>
                      <a:pt x="971086" y="157183"/>
                      <a:pt x="959804" y="184421"/>
                      <a:pt x="939721" y="204503"/>
                    </a:cubicBezTo>
                    <a:cubicBezTo>
                      <a:pt x="919639" y="224586"/>
                      <a:pt x="892401" y="235868"/>
                      <a:pt x="864000" y="235868"/>
                    </a:cubicBezTo>
                    <a:lnTo>
                      <a:pt x="107087" y="235868"/>
                    </a:lnTo>
                    <a:cubicBezTo>
                      <a:pt x="47944" y="235868"/>
                      <a:pt x="0" y="187924"/>
                      <a:pt x="0" y="128782"/>
                    </a:cubicBezTo>
                    <a:lnTo>
                      <a:pt x="0" y="107087"/>
                    </a:lnTo>
                    <a:cubicBezTo>
                      <a:pt x="0" y="78685"/>
                      <a:pt x="11282" y="51448"/>
                      <a:pt x="31365" y="31365"/>
                    </a:cubicBezTo>
                    <a:cubicBezTo>
                      <a:pt x="51448" y="11282"/>
                      <a:pt x="78685" y="0"/>
                      <a:pt x="107087"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109" name="TextBox 108">
                <a:extLst>
                  <a:ext uri="{FF2B5EF4-FFF2-40B4-BE49-F238E27FC236}">
                    <a16:creationId xmlns:a16="http://schemas.microsoft.com/office/drawing/2014/main" id="{5B188369-5250-8E8C-A523-F9802BA1A7EE}"/>
                  </a:ext>
                </a:extLst>
              </p:cNvPr>
              <p:cNvSpPr txBox="1"/>
              <p:nvPr/>
            </p:nvSpPr>
            <p:spPr>
              <a:xfrm>
                <a:off x="0" y="-38100"/>
                <a:ext cx="971086" cy="273968"/>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106" name="TextBox 109">
              <a:extLst>
                <a:ext uri="{FF2B5EF4-FFF2-40B4-BE49-F238E27FC236}">
                  <a16:creationId xmlns:a16="http://schemas.microsoft.com/office/drawing/2014/main" id="{61D25F68-D205-ED09-8FD5-60DE96997BE2}"/>
                </a:ext>
              </a:extLst>
            </p:cNvPr>
            <p:cNvSpPr txBox="1"/>
            <p:nvPr/>
          </p:nvSpPr>
          <p:spPr>
            <a:xfrm>
              <a:off x="164828" y="400242"/>
              <a:ext cx="4424462" cy="654846"/>
            </a:xfrm>
            <a:prstGeom prst="rect">
              <a:avLst/>
            </a:prstGeom>
          </p:spPr>
          <p:txBody>
            <a:bodyPr lIns="0" tIns="0" rIns="0" bIns="0" rtlCol="0" anchor="t">
              <a:spAutoFit/>
            </a:bodyPr>
            <a:lstStyle/>
            <a:p>
              <a:pPr marL="183473" lvl="1" indent="-91736" algn="r" defTabSz="810158" eaLnBrk="0" fontAlgn="base" hangingPunct="0">
                <a:lnSpc>
                  <a:spcPts val="1190"/>
                </a:lnSpc>
                <a:spcBef>
                  <a:spcPct val="0"/>
                </a:spcBef>
                <a:spcAft>
                  <a:spcPct val="0"/>
                </a:spcAft>
                <a:buFont typeface="Arial"/>
                <a:buChar char="•"/>
              </a:pPr>
              <a:r>
                <a:rPr lang="en-US" sz="850" dirty="0">
                  <a:solidFill>
                    <a:srgbClr val="000000"/>
                  </a:solidFill>
                  <a:latin typeface="Play"/>
                </a:rPr>
                <a:t>S</a:t>
              </a:r>
              <a:r>
                <a:rPr lang="en-US" sz="850" dirty="0">
                  <a:solidFill>
                    <a:srgbClr val="000000"/>
                  </a:solidFill>
                  <a:latin typeface="Play Bold"/>
                </a:rPr>
                <a:t>ection 5 Committee Establishment Regulations Published</a:t>
              </a:r>
            </a:p>
          </p:txBody>
        </p:sp>
        <p:sp>
          <p:nvSpPr>
            <p:cNvPr id="107" name="TextBox 110">
              <a:extLst>
                <a:ext uri="{FF2B5EF4-FFF2-40B4-BE49-F238E27FC236}">
                  <a16:creationId xmlns:a16="http://schemas.microsoft.com/office/drawing/2014/main" id="{30557A00-2D5F-52F3-4C0E-835AFB4088D2}"/>
                </a:ext>
              </a:extLst>
            </p:cNvPr>
            <p:cNvSpPr txBox="1"/>
            <p:nvPr/>
          </p:nvSpPr>
          <p:spPr>
            <a:xfrm>
              <a:off x="1361998" y="81797"/>
              <a:ext cx="3227292" cy="368060"/>
            </a:xfrm>
            <a:prstGeom prst="rect">
              <a:avLst/>
            </a:prstGeom>
          </p:spPr>
          <p:txBody>
            <a:bodyPr lIns="0" tIns="0" rIns="0" bIns="0" rtlCol="0" anchor="t">
              <a:spAutoFit/>
            </a:bodyPr>
            <a:lstStyle/>
            <a:p>
              <a:pPr algn="r" defTabSz="810158" eaLnBrk="0" fontAlgn="base" hangingPunct="0">
                <a:lnSpc>
                  <a:spcPts val="1359"/>
                </a:lnSpc>
                <a:spcBef>
                  <a:spcPct val="0"/>
                </a:spcBef>
                <a:spcAft>
                  <a:spcPct val="0"/>
                </a:spcAft>
              </a:pPr>
              <a:r>
                <a:rPr lang="en-US" sz="971" dirty="0">
                  <a:solidFill>
                    <a:srgbClr val="000000"/>
                  </a:solidFill>
                  <a:latin typeface="Play Bold"/>
                </a:rPr>
                <a:t>2008</a:t>
              </a:r>
            </a:p>
          </p:txBody>
        </p:sp>
      </p:grpSp>
      <p:grpSp>
        <p:nvGrpSpPr>
          <p:cNvPr id="112" name="Group 111">
            <a:extLst>
              <a:ext uri="{FF2B5EF4-FFF2-40B4-BE49-F238E27FC236}">
                <a16:creationId xmlns:a16="http://schemas.microsoft.com/office/drawing/2014/main" id="{7EBA6088-EDE0-B65B-2064-A651CA024CC1}"/>
              </a:ext>
            </a:extLst>
          </p:cNvPr>
          <p:cNvGrpSpPr/>
          <p:nvPr/>
        </p:nvGrpSpPr>
        <p:grpSpPr>
          <a:xfrm>
            <a:off x="4637010" y="933857"/>
            <a:ext cx="3301825" cy="711407"/>
            <a:chOff x="0" y="0"/>
            <a:chExt cx="7253342" cy="1562796"/>
          </a:xfrm>
        </p:grpSpPr>
        <p:grpSp>
          <p:nvGrpSpPr>
            <p:cNvPr id="113" name="Group 112">
              <a:extLst>
                <a:ext uri="{FF2B5EF4-FFF2-40B4-BE49-F238E27FC236}">
                  <a16:creationId xmlns:a16="http://schemas.microsoft.com/office/drawing/2014/main" id="{018937C2-0246-179D-7FAE-A7A1E8470251}"/>
                </a:ext>
              </a:extLst>
            </p:cNvPr>
            <p:cNvGrpSpPr/>
            <p:nvPr/>
          </p:nvGrpSpPr>
          <p:grpSpPr>
            <a:xfrm>
              <a:off x="0" y="0"/>
              <a:ext cx="7225777" cy="1422403"/>
              <a:chOff x="0" y="0"/>
              <a:chExt cx="1427314" cy="280969"/>
            </a:xfrm>
          </p:grpSpPr>
          <p:sp>
            <p:nvSpPr>
              <p:cNvPr id="119" name="Freeform 113">
                <a:extLst>
                  <a:ext uri="{FF2B5EF4-FFF2-40B4-BE49-F238E27FC236}">
                    <a16:creationId xmlns:a16="http://schemas.microsoft.com/office/drawing/2014/main" id="{B3236F6C-D78F-D046-5EF4-FD3CF21049AE}"/>
                  </a:ext>
                </a:extLst>
              </p:cNvPr>
              <p:cNvSpPr/>
              <p:nvPr/>
            </p:nvSpPr>
            <p:spPr>
              <a:xfrm>
                <a:off x="0" y="0"/>
                <a:ext cx="1427314" cy="280969"/>
              </a:xfrm>
              <a:custGeom>
                <a:avLst/>
                <a:gdLst/>
                <a:ahLst/>
                <a:cxnLst/>
                <a:rect l="l" t="t" r="r" b="b"/>
                <a:pathLst>
                  <a:path w="1427314" h="280969">
                    <a:moveTo>
                      <a:pt x="72857" y="0"/>
                    </a:moveTo>
                    <a:lnTo>
                      <a:pt x="1354457" y="0"/>
                    </a:lnTo>
                    <a:cubicBezTo>
                      <a:pt x="1394695" y="0"/>
                      <a:pt x="1427314" y="32619"/>
                      <a:pt x="1427314" y="72857"/>
                    </a:cubicBezTo>
                    <a:lnTo>
                      <a:pt x="1427314" y="208111"/>
                    </a:lnTo>
                    <a:cubicBezTo>
                      <a:pt x="1427314" y="227434"/>
                      <a:pt x="1419638" y="245966"/>
                      <a:pt x="1405975" y="259629"/>
                    </a:cubicBezTo>
                    <a:cubicBezTo>
                      <a:pt x="1392311" y="273293"/>
                      <a:pt x="1373780" y="280969"/>
                      <a:pt x="1354457" y="280969"/>
                    </a:cubicBezTo>
                    <a:lnTo>
                      <a:pt x="72857" y="280969"/>
                    </a:lnTo>
                    <a:cubicBezTo>
                      <a:pt x="53534" y="280969"/>
                      <a:pt x="35003" y="273293"/>
                      <a:pt x="21339" y="259629"/>
                    </a:cubicBezTo>
                    <a:cubicBezTo>
                      <a:pt x="7676" y="245966"/>
                      <a:pt x="0" y="227434"/>
                      <a:pt x="0" y="208111"/>
                    </a:cubicBezTo>
                    <a:lnTo>
                      <a:pt x="0" y="72857"/>
                    </a:lnTo>
                    <a:cubicBezTo>
                      <a:pt x="0" y="53534"/>
                      <a:pt x="7676" y="35003"/>
                      <a:pt x="21339" y="21339"/>
                    </a:cubicBezTo>
                    <a:cubicBezTo>
                      <a:pt x="35003" y="7676"/>
                      <a:pt x="53534" y="0"/>
                      <a:pt x="72857" y="0"/>
                    </a:cubicBezTo>
                    <a:close/>
                  </a:path>
                </a:pathLst>
              </a:custGeom>
              <a:solidFill>
                <a:srgbClr val="FFFFFF">
                  <a:alpha val="62745"/>
                </a:srgbClr>
              </a:solidFill>
              <a:ln cap="rnd">
                <a:noFill/>
                <a:prstDash val="solid"/>
                <a:round/>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120" name="TextBox 114">
                <a:extLst>
                  <a:ext uri="{FF2B5EF4-FFF2-40B4-BE49-F238E27FC236}">
                    <a16:creationId xmlns:a16="http://schemas.microsoft.com/office/drawing/2014/main" id="{774CDA7A-560D-E363-9A3E-B7876375AEEE}"/>
                  </a:ext>
                </a:extLst>
              </p:cNvPr>
              <p:cNvSpPr txBox="1"/>
              <p:nvPr/>
            </p:nvSpPr>
            <p:spPr>
              <a:xfrm>
                <a:off x="0" y="-38100"/>
                <a:ext cx="1427314" cy="319069"/>
              </a:xfrm>
              <a:prstGeom prst="rect">
                <a:avLst/>
              </a:prstGeom>
            </p:spPr>
            <p:txBody>
              <a:bodyPr lIns="30834" tIns="30834" rIns="30834" bIns="30834" rtlCol="0" anchor="ctr"/>
              <a:lstStyle/>
              <a:p>
                <a:pPr algn="r" defTabSz="810158" eaLnBrk="0" fontAlgn="base" hangingPunct="0">
                  <a:lnSpc>
                    <a:spcPts val="1104"/>
                  </a:lnSpc>
                  <a:spcBef>
                    <a:spcPct val="0"/>
                  </a:spcBef>
                  <a:spcAft>
                    <a:spcPct val="0"/>
                  </a:spcAft>
                </a:pPr>
                <a:endParaRPr sz="1092" dirty="0">
                  <a:solidFill>
                    <a:prstClr val="black"/>
                  </a:solidFill>
                  <a:latin typeface="Calibri" panose="020F0502020204030204" pitchFamily="34" charset="0"/>
                </a:endParaRPr>
              </a:p>
            </p:txBody>
          </p:sp>
        </p:grpSp>
        <p:sp>
          <p:nvSpPr>
            <p:cNvPr id="114" name="TextBox 115">
              <a:extLst>
                <a:ext uri="{FF2B5EF4-FFF2-40B4-BE49-F238E27FC236}">
                  <a16:creationId xmlns:a16="http://schemas.microsoft.com/office/drawing/2014/main" id="{639F426C-FDCA-D29A-910A-871F22976AFC}"/>
                </a:ext>
              </a:extLst>
            </p:cNvPr>
            <p:cNvSpPr txBox="1"/>
            <p:nvPr/>
          </p:nvSpPr>
          <p:spPr>
            <a:xfrm>
              <a:off x="1383359" y="70268"/>
              <a:ext cx="5310402" cy="368060"/>
            </a:xfrm>
            <a:prstGeom prst="rect">
              <a:avLst/>
            </a:prstGeom>
          </p:spPr>
          <p:txBody>
            <a:bodyPr lIns="0" tIns="0" rIns="0" bIns="0" rtlCol="0" anchor="t">
              <a:spAutoFit/>
            </a:bodyPr>
            <a:lstStyle/>
            <a:p>
              <a:pPr algn="r" defTabSz="810158" eaLnBrk="0" fontAlgn="base" hangingPunct="0">
                <a:lnSpc>
                  <a:spcPts val="1359"/>
                </a:lnSpc>
                <a:spcBef>
                  <a:spcPct val="0"/>
                </a:spcBef>
                <a:spcAft>
                  <a:spcPct val="0"/>
                </a:spcAft>
              </a:pPr>
              <a:r>
                <a:rPr lang="en-US" sz="971" dirty="0">
                  <a:solidFill>
                    <a:srgbClr val="000000"/>
                  </a:solidFill>
                  <a:latin typeface="Play Bold"/>
                </a:rPr>
                <a:t>2020</a:t>
              </a:r>
            </a:p>
          </p:txBody>
        </p:sp>
        <p:sp>
          <p:nvSpPr>
            <p:cNvPr id="115" name="TextBox 116">
              <a:extLst>
                <a:ext uri="{FF2B5EF4-FFF2-40B4-BE49-F238E27FC236}">
                  <a16:creationId xmlns:a16="http://schemas.microsoft.com/office/drawing/2014/main" id="{C7DE8491-42CC-23B9-4921-247D77C48377}"/>
                </a:ext>
              </a:extLst>
            </p:cNvPr>
            <p:cNvSpPr txBox="1"/>
            <p:nvPr/>
          </p:nvSpPr>
          <p:spPr>
            <a:xfrm>
              <a:off x="0" y="403432"/>
              <a:ext cx="6693766" cy="992902"/>
            </a:xfrm>
            <a:prstGeom prst="rect">
              <a:avLst/>
            </a:prstGeom>
          </p:spPr>
          <p:txBody>
            <a:bodyPr lIns="0" tIns="0" rIns="0" bIns="0" rtlCol="0" anchor="t">
              <a:spAutoFit/>
            </a:bodyPr>
            <a:lstStyle/>
            <a:p>
              <a:pPr marL="183473" lvl="1" indent="-91736" algn="r" defTabSz="810158" eaLnBrk="0" fontAlgn="base" hangingPunct="0">
                <a:lnSpc>
                  <a:spcPts val="1190"/>
                </a:lnSpc>
                <a:spcBef>
                  <a:spcPct val="0"/>
                </a:spcBef>
                <a:spcAft>
                  <a:spcPct val="0"/>
                </a:spcAft>
                <a:buFont typeface="Arial"/>
                <a:buChar char="•"/>
              </a:pPr>
              <a:r>
                <a:rPr lang="en-US" sz="850" dirty="0">
                  <a:solidFill>
                    <a:srgbClr val="000000"/>
                  </a:solidFill>
                  <a:latin typeface="Play Bold"/>
                </a:rPr>
                <a:t>Quarterly reporting sessions, revamp of EMC with DCPR incorporation, and review/approval of Themes to align with UN-GGIM's Fundamental Geospatial Data Themes.</a:t>
              </a:r>
            </a:p>
          </p:txBody>
        </p:sp>
        <p:grpSp>
          <p:nvGrpSpPr>
            <p:cNvPr id="116" name="Group 117">
              <a:extLst>
                <a:ext uri="{FF2B5EF4-FFF2-40B4-BE49-F238E27FC236}">
                  <a16:creationId xmlns:a16="http://schemas.microsoft.com/office/drawing/2014/main" id="{DB765E2F-C107-8CDB-231C-2A11BBBF2C0F}"/>
                </a:ext>
              </a:extLst>
            </p:cNvPr>
            <p:cNvGrpSpPr/>
            <p:nvPr/>
          </p:nvGrpSpPr>
          <p:grpSpPr>
            <a:xfrm>
              <a:off x="6761681" y="1071135"/>
              <a:ext cx="491661" cy="491661"/>
              <a:chOff x="0" y="0"/>
              <a:chExt cx="812800" cy="812800"/>
            </a:xfrm>
          </p:grpSpPr>
          <p:sp>
            <p:nvSpPr>
              <p:cNvPr id="117" name="Freeform 118">
                <a:extLst>
                  <a:ext uri="{FF2B5EF4-FFF2-40B4-BE49-F238E27FC236}">
                    <a16:creationId xmlns:a16="http://schemas.microsoft.com/office/drawing/2014/main" id="{8E35A122-B52E-BE0E-6D95-E93675CDC36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FFFF">
                  <a:alpha val="56863"/>
                </a:srgbClr>
              </a:solidFill>
              <a:ln cap="sq">
                <a:noFill/>
                <a:prstDash val="solid"/>
                <a:miter/>
              </a:ln>
            </p:spPr>
            <p:txBody>
              <a:bodyPr/>
              <a:lstStyle/>
              <a:p>
                <a:pPr defTabSz="810158" eaLnBrk="0" fontAlgn="base" hangingPunct="0">
                  <a:spcBef>
                    <a:spcPct val="0"/>
                  </a:spcBef>
                  <a:spcAft>
                    <a:spcPct val="0"/>
                  </a:spcAft>
                </a:pPr>
                <a:endParaRPr lang="en-GB" sz="1092" dirty="0">
                  <a:solidFill>
                    <a:prstClr val="black"/>
                  </a:solidFill>
                  <a:latin typeface="Calibri" panose="020F0502020204030204" pitchFamily="34" charset="0"/>
                </a:endParaRPr>
              </a:p>
            </p:txBody>
          </p:sp>
          <p:sp>
            <p:nvSpPr>
              <p:cNvPr id="118" name="TextBox 119">
                <a:extLst>
                  <a:ext uri="{FF2B5EF4-FFF2-40B4-BE49-F238E27FC236}">
                    <a16:creationId xmlns:a16="http://schemas.microsoft.com/office/drawing/2014/main" id="{33F08BB8-B622-0CC5-282A-B84DB4F53BBB}"/>
                  </a:ext>
                </a:extLst>
              </p:cNvPr>
              <p:cNvSpPr txBox="1"/>
              <p:nvPr/>
            </p:nvSpPr>
            <p:spPr>
              <a:xfrm>
                <a:off x="76200" y="47625"/>
                <a:ext cx="660400" cy="688975"/>
              </a:xfrm>
              <a:prstGeom prst="rect">
                <a:avLst/>
              </a:prstGeom>
            </p:spPr>
            <p:txBody>
              <a:bodyPr lIns="30834" tIns="30834" rIns="30834" bIns="30834" rtlCol="0" anchor="ctr"/>
              <a:lstStyle/>
              <a:p>
                <a:pPr algn="ctr" defTabSz="810158" eaLnBrk="0" fontAlgn="base" hangingPunct="0">
                  <a:lnSpc>
                    <a:spcPts val="1299"/>
                  </a:lnSpc>
                  <a:spcBef>
                    <a:spcPct val="0"/>
                  </a:spcBef>
                  <a:spcAft>
                    <a:spcPct val="0"/>
                  </a:spcAft>
                </a:pPr>
                <a:endParaRPr sz="1092" dirty="0">
                  <a:solidFill>
                    <a:prstClr val="black"/>
                  </a:solidFill>
                  <a:latin typeface="Calibri" panose="020F0502020204030204" pitchFamily="34" charset="0"/>
                </a:endParaRPr>
              </a:p>
            </p:txBody>
          </p:sp>
        </p:grpSp>
      </p:grpSp>
      <p:sp>
        <p:nvSpPr>
          <p:cNvPr id="121" name="TextBox 120">
            <a:extLst>
              <a:ext uri="{FF2B5EF4-FFF2-40B4-BE49-F238E27FC236}">
                <a16:creationId xmlns:a16="http://schemas.microsoft.com/office/drawing/2014/main" id="{A532908B-0587-D34B-82D0-3DCE35C8FA67}"/>
              </a:ext>
            </a:extLst>
          </p:cNvPr>
          <p:cNvSpPr txBox="1"/>
          <p:nvPr/>
        </p:nvSpPr>
        <p:spPr>
          <a:xfrm>
            <a:off x="-129871" y="196172"/>
            <a:ext cx="11582142" cy="553357"/>
          </a:xfrm>
          <a:prstGeom prst="rect">
            <a:avLst/>
          </a:prstGeom>
        </p:spPr>
        <p:txBody>
          <a:bodyPr lIns="0" tIns="0" rIns="0" bIns="0" rtlCol="0" anchor="t">
            <a:spAutoFit/>
          </a:bodyPr>
          <a:lstStyle/>
          <a:p>
            <a:pPr algn="ctr" defTabSz="810158" eaLnBrk="0" fontAlgn="base" hangingPunct="0">
              <a:lnSpc>
                <a:spcPts val="4589"/>
              </a:lnSpc>
              <a:spcBef>
                <a:spcPct val="0"/>
              </a:spcBef>
              <a:spcAft>
                <a:spcPct val="0"/>
              </a:spcAft>
            </a:pPr>
            <a:r>
              <a:rPr lang="en-US" sz="3277" dirty="0">
                <a:solidFill>
                  <a:srgbClr val="000000"/>
                </a:solidFill>
                <a:latin typeface="Play Bold"/>
              </a:rPr>
              <a:t>COMMITTEE ON SPATIAL INFORMATION ROADMAP</a:t>
            </a:r>
          </a:p>
        </p:txBody>
      </p:sp>
    </p:spTree>
    <p:extLst>
      <p:ext uri="{BB962C8B-B14F-4D97-AF65-F5344CB8AC3E}">
        <p14:creationId xmlns:p14="http://schemas.microsoft.com/office/powerpoint/2010/main" val="397698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3870BC-19DD-6CF3-1158-F169A71F38A6}"/>
              </a:ext>
            </a:extLst>
          </p:cNvPr>
          <p:cNvSpPr txBox="1">
            <a:spLocks/>
          </p:cNvSpPr>
          <p:nvPr/>
        </p:nvSpPr>
        <p:spPr bwMode="auto">
          <a:xfrm>
            <a:off x="1189564" y="1309190"/>
            <a:ext cx="4802383" cy="2792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249" tIns="41625" rIns="83249" bIns="41625" numCol="1" rtlCol="0" anchor="b" anchorCtr="0" compatLnSpc="1">
            <a:prstTxWarp prst="textNoShape">
              <a:avLst/>
            </a:prstTxWarp>
            <a:normAutofit lnSpcReduction="10000"/>
          </a:bodyPr>
          <a:lstStyle>
            <a:lvl1pPr algn="ctr" rtl="0" eaLnBrk="0" fontAlgn="base" hangingPunct="0">
              <a:spcBef>
                <a:spcPct val="0"/>
              </a:spcBef>
              <a:spcAft>
                <a:spcPct val="0"/>
              </a:spcAft>
              <a:defRPr sz="4725" kern="1200">
                <a:solidFill>
                  <a:srgbClr val="005D28"/>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6496">
                <a:solidFill>
                  <a:schemeClr val="tx1"/>
                </a:solidFill>
                <a:latin typeface="Calibri" panose="020F0502020204030204" pitchFamily="34" charset="0"/>
              </a:defRPr>
            </a:lvl2pPr>
            <a:lvl3pPr algn="ctr" rtl="0" eaLnBrk="0" fontAlgn="base" hangingPunct="0">
              <a:spcBef>
                <a:spcPct val="0"/>
              </a:spcBef>
              <a:spcAft>
                <a:spcPct val="0"/>
              </a:spcAft>
              <a:defRPr sz="6496">
                <a:solidFill>
                  <a:schemeClr val="tx1"/>
                </a:solidFill>
                <a:latin typeface="Calibri" panose="020F0502020204030204" pitchFamily="34" charset="0"/>
              </a:defRPr>
            </a:lvl3pPr>
            <a:lvl4pPr algn="ctr" rtl="0" eaLnBrk="0" fontAlgn="base" hangingPunct="0">
              <a:spcBef>
                <a:spcPct val="0"/>
              </a:spcBef>
              <a:spcAft>
                <a:spcPct val="0"/>
              </a:spcAft>
              <a:defRPr sz="6496">
                <a:solidFill>
                  <a:schemeClr val="tx1"/>
                </a:solidFill>
                <a:latin typeface="Calibri" panose="020F0502020204030204" pitchFamily="34" charset="0"/>
              </a:defRPr>
            </a:lvl4pPr>
            <a:lvl5pPr algn="ctr" rtl="0" eaLnBrk="0" fontAlgn="base" hangingPunct="0">
              <a:spcBef>
                <a:spcPct val="0"/>
              </a:spcBef>
              <a:spcAft>
                <a:spcPct val="0"/>
              </a:spcAft>
              <a:defRPr sz="6496">
                <a:solidFill>
                  <a:schemeClr val="tx1"/>
                </a:solidFill>
                <a:latin typeface="Calibri" panose="020F0502020204030204" pitchFamily="34" charset="0"/>
              </a:defRPr>
            </a:lvl5pPr>
            <a:lvl6pPr marL="675047" algn="ctr" rtl="0" fontAlgn="base">
              <a:spcBef>
                <a:spcPct val="0"/>
              </a:spcBef>
              <a:spcAft>
                <a:spcPct val="0"/>
              </a:spcAft>
              <a:defRPr sz="6496">
                <a:solidFill>
                  <a:schemeClr val="tx1"/>
                </a:solidFill>
                <a:latin typeface="Calibri" panose="020F0502020204030204" pitchFamily="34" charset="0"/>
              </a:defRPr>
            </a:lvl6pPr>
            <a:lvl7pPr marL="1350095" algn="ctr" rtl="0" fontAlgn="base">
              <a:spcBef>
                <a:spcPct val="0"/>
              </a:spcBef>
              <a:spcAft>
                <a:spcPct val="0"/>
              </a:spcAft>
              <a:defRPr sz="6496">
                <a:solidFill>
                  <a:schemeClr val="tx1"/>
                </a:solidFill>
                <a:latin typeface="Calibri" panose="020F0502020204030204" pitchFamily="34" charset="0"/>
              </a:defRPr>
            </a:lvl7pPr>
            <a:lvl8pPr marL="2025143" algn="ctr" rtl="0" fontAlgn="base">
              <a:spcBef>
                <a:spcPct val="0"/>
              </a:spcBef>
              <a:spcAft>
                <a:spcPct val="0"/>
              </a:spcAft>
              <a:defRPr sz="6496">
                <a:solidFill>
                  <a:schemeClr val="tx1"/>
                </a:solidFill>
                <a:latin typeface="Calibri" panose="020F0502020204030204" pitchFamily="34" charset="0"/>
              </a:defRPr>
            </a:lvl8pPr>
            <a:lvl9pPr marL="2700190" algn="ctr" rtl="0" fontAlgn="base">
              <a:spcBef>
                <a:spcPct val="0"/>
              </a:spcBef>
              <a:spcAft>
                <a:spcPct val="0"/>
              </a:spcAft>
              <a:defRPr sz="6496">
                <a:solidFill>
                  <a:schemeClr val="tx1"/>
                </a:solidFill>
                <a:latin typeface="Calibri" panose="020F0502020204030204" pitchFamily="34" charset="0"/>
              </a:defRPr>
            </a:lvl9pPr>
          </a:lstStyle>
          <a:p>
            <a:pPr defTabSz="810158">
              <a:spcAft>
                <a:spcPts val="377"/>
              </a:spcAft>
            </a:pPr>
            <a:br>
              <a:rPr lang="en-US" sz="3004" dirty="0"/>
            </a:br>
            <a:br>
              <a:rPr lang="en-US" sz="3004" dirty="0"/>
            </a:br>
            <a:br>
              <a:rPr lang="en-US" sz="3004" dirty="0"/>
            </a:br>
            <a:r>
              <a:rPr lang="en-US" sz="3004" b="1" dirty="0"/>
              <a:t> </a:t>
            </a:r>
            <a:br>
              <a:rPr lang="en-US" sz="3004" dirty="0"/>
            </a:br>
            <a:r>
              <a:rPr lang="en-US" sz="3004" b="1" dirty="0"/>
              <a:t>UN-IGIF INSPIRED STRATEGY (2022 - 2025)</a:t>
            </a:r>
            <a:endParaRPr lang="en-US" sz="3004" dirty="0"/>
          </a:p>
        </p:txBody>
      </p:sp>
      <p:pic>
        <p:nvPicPr>
          <p:cNvPr id="7" name="Picture 6" descr="A picture containing text, clipart, vector graphics&#10;&#10;Description automatically generated">
            <a:extLst>
              <a:ext uri="{FF2B5EF4-FFF2-40B4-BE49-F238E27FC236}">
                <a16:creationId xmlns:a16="http://schemas.microsoft.com/office/drawing/2014/main" id="{7976A2B2-FE12-1018-D252-6F5D8F7C0FE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7627131" y="1132306"/>
            <a:ext cx="2837581" cy="3894472"/>
          </a:xfrm>
          <a:prstGeom prst="rect">
            <a:avLst/>
          </a:prstGeom>
          <a:noFill/>
        </p:spPr>
      </p:pic>
    </p:spTree>
    <p:extLst>
      <p:ext uri="{BB962C8B-B14F-4D97-AF65-F5344CB8AC3E}">
        <p14:creationId xmlns:p14="http://schemas.microsoft.com/office/powerpoint/2010/main" val="906589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7E910B36-B1C4-4295-FE70-6A8D9AC6940C}"/>
              </a:ext>
            </a:extLst>
          </p:cNvPr>
          <p:cNvSpPr txBox="1">
            <a:spLocks/>
          </p:cNvSpPr>
          <p:nvPr/>
        </p:nvSpPr>
        <p:spPr bwMode="auto">
          <a:xfrm>
            <a:off x="4437276" y="653954"/>
            <a:ext cx="4195788" cy="90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013" tIns="40507" rIns="81013" bIns="40507" numCol="1" anchor="ctr" anchorCtr="0" compatLnSpc="1">
            <a:prstTxWarp prst="textNoShape">
              <a:avLst/>
            </a:prstTxWarp>
            <a:normAutofit/>
          </a:bodyPr>
          <a:lstStyle>
            <a:lvl1pPr algn="ctr" rtl="0" eaLnBrk="0" fontAlgn="base" hangingPunct="0">
              <a:spcBef>
                <a:spcPct val="0"/>
              </a:spcBef>
              <a:spcAft>
                <a:spcPct val="0"/>
              </a:spcAft>
              <a:defRPr sz="4725" kern="1200">
                <a:solidFill>
                  <a:srgbClr val="005D28"/>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6496">
                <a:solidFill>
                  <a:schemeClr val="tx1"/>
                </a:solidFill>
                <a:latin typeface="Calibri" panose="020F0502020204030204" pitchFamily="34" charset="0"/>
              </a:defRPr>
            </a:lvl2pPr>
            <a:lvl3pPr algn="ctr" rtl="0" eaLnBrk="0" fontAlgn="base" hangingPunct="0">
              <a:spcBef>
                <a:spcPct val="0"/>
              </a:spcBef>
              <a:spcAft>
                <a:spcPct val="0"/>
              </a:spcAft>
              <a:defRPr sz="6496">
                <a:solidFill>
                  <a:schemeClr val="tx1"/>
                </a:solidFill>
                <a:latin typeface="Calibri" panose="020F0502020204030204" pitchFamily="34" charset="0"/>
              </a:defRPr>
            </a:lvl3pPr>
            <a:lvl4pPr algn="ctr" rtl="0" eaLnBrk="0" fontAlgn="base" hangingPunct="0">
              <a:spcBef>
                <a:spcPct val="0"/>
              </a:spcBef>
              <a:spcAft>
                <a:spcPct val="0"/>
              </a:spcAft>
              <a:defRPr sz="6496">
                <a:solidFill>
                  <a:schemeClr val="tx1"/>
                </a:solidFill>
                <a:latin typeface="Calibri" panose="020F0502020204030204" pitchFamily="34" charset="0"/>
              </a:defRPr>
            </a:lvl4pPr>
            <a:lvl5pPr algn="ctr" rtl="0" eaLnBrk="0" fontAlgn="base" hangingPunct="0">
              <a:spcBef>
                <a:spcPct val="0"/>
              </a:spcBef>
              <a:spcAft>
                <a:spcPct val="0"/>
              </a:spcAft>
              <a:defRPr sz="6496">
                <a:solidFill>
                  <a:schemeClr val="tx1"/>
                </a:solidFill>
                <a:latin typeface="Calibri" panose="020F0502020204030204" pitchFamily="34" charset="0"/>
              </a:defRPr>
            </a:lvl5pPr>
            <a:lvl6pPr marL="675047" algn="ctr" rtl="0" fontAlgn="base">
              <a:spcBef>
                <a:spcPct val="0"/>
              </a:spcBef>
              <a:spcAft>
                <a:spcPct val="0"/>
              </a:spcAft>
              <a:defRPr sz="6496">
                <a:solidFill>
                  <a:schemeClr val="tx1"/>
                </a:solidFill>
                <a:latin typeface="Calibri" panose="020F0502020204030204" pitchFamily="34" charset="0"/>
              </a:defRPr>
            </a:lvl6pPr>
            <a:lvl7pPr marL="1350095" algn="ctr" rtl="0" fontAlgn="base">
              <a:spcBef>
                <a:spcPct val="0"/>
              </a:spcBef>
              <a:spcAft>
                <a:spcPct val="0"/>
              </a:spcAft>
              <a:defRPr sz="6496">
                <a:solidFill>
                  <a:schemeClr val="tx1"/>
                </a:solidFill>
                <a:latin typeface="Calibri" panose="020F0502020204030204" pitchFamily="34" charset="0"/>
              </a:defRPr>
            </a:lvl7pPr>
            <a:lvl8pPr marL="2025143" algn="ctr" rtl="0" fontAlgn="base">
              <a:spcBef>
                <a:spcPct val="0"/>
              </a:spcBef>
              <a:spcAft>
                <a:spcPct val="0"/>
              </a:spcAft>
              <a:defRPr sz="6496">
                <a:solidFill>
                  <a:schemeClr val="tx1"/>
                </a:solidFill>
                <a:latin typeface="Calibri" panose="020F0502020204030204" pitchFamily="34" charset="0"/>
              </a:defRPr>
            </a:lvl8pPr>
            <a:lvl9pPr marL="2700190" algn="ctr" rtl="0" fontAlgn="base">
              <a:spcBef>
                <a:spcPct val="0"/>
              </a:spcBef>
              <a:spcAft>
                <a:spcPct val="0"/>
              </a:spcAft>
              <a:defRPr sz="6496">
                <a:solidFill>
                  <a:schemeClr val="tx1"/>
                </a:solidFill>
                <a:latin typeface="Calibri" panose="020F0502020204030204" pitchFamily="34" charset="0"/>
              </a:defRPr>
            </a:lvl9pPr>
          </a:lstStyle>
          <a:p>
            <a:pPr algn="l" defTabSz="1109831" eaLnBrk="1" hangingPunct="1">
              <a:defRPr/>
            </a:pPr>
            <a:r>
              <a:rPr lang="en-US" sz="2481" b="1" dirty="0">
                <a:solidFill>
                  <a:srgbClr val="006600"/>
                </a:solidFill>
              </a:rPr>
              <a:t>MAGALIES DECLARATION</a:t>
            </a:r>
            <a:endParaRPr lang="en-GB" sz="2481" b="1" dirty="0">
              <a:solidFill>
                <a:srgbClr val="006600"/>
              </a:solidFill>
            </a:endParaRPr>
          </a:p>
        </p:txBody>
      </p:sp>
      <p:pic>
        <p:nvPicPr>
          <p:cNvPr id="2" name="Picture 1" descr="A diagram of a puzzle&#10;&#10;Description automatically generated">
            <a:extLst>
              <a:ext uri="{FF2B5EF4-FFF2-40B4-BE49-F238E27FC236}">
                <a16:creationId xmlns:a16="http://schemas.microsoft.com/office/drawing/2014/main" id="{75C2E7E1-E58A-C69A-20A1-981C3DD65B4D}"/>
              </a:ext>
            </a:extLst>
          </p:cNvPr>
          <p:cNvPicPr>
            <a:picLocks noChangeAspect="1"/>
          </p:cNvPicPr>
          <p:nvPr/>
        </p:nvPicPr>
        <p:blipFill rotWithShape="1">
          <a:blip r:embed="rId2">
            <a:extLst>
              <a:ext uri="{28A0092B-C50C-407E-A947-70E740481C1C}">
                <a14:useLocalDpi xmlns:a14="http://schemas.microsoft.com/office/drawing/2010/main" val="0"/>
              </a:ext>
            </a:extLst>
          </a:blip>
          <a:srcRect l="35028" t="-2273" r="16281" b="-1"/>
          <a:stretch/>
        </p:blipFill>
        <p:spPr>
          <a:xfrm>
            <a:off x="7627130" y="1961667"/>
            <a:ext cx="3189854" cy="3335921"/>
          </a:xfrm>
          <a:prstGeom prst="rect">
            <a:avLst/>
          </a:prstGeom>
        </p:spPr>
      </p:pic>
      <p:pic>
        <p:nvPicPr>
          <p:cNvPr id="3" name="Picture 2">
            <a:extLst>
              <a:ext uri="{FF2B5EF4-FFF2-40B4-BE49-F238E27FC236}">
                <a16:creationId xmlns:a16="http://schemas.microsoft.com/office/drawing/2014/main" id="{7540BEFB-45D2-88A8-DD52-A0B085D2D2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62" b="630"/>
          <a:stretch/>
        </p:blipFill>
        <p:spPr bwMode="auto">
          <a:xfrm>
            <a:off x="115644" y="1528386"/>
            <a:ext cx="5678090" cy="3930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47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9D5A342-0728-2485-3BB1-88AB2E70C1DC}"/>
              </a:ext>
            </a:extLst>
          </p:cNvPr>
          <p:cNvSpPr txBox="1">
            <a:spLocks/>
          </p:cNvSpPr>
          <p:nvPr/>
        </p:nvSpPr>
        <p:spPr>
          <a:xfrm>
            <a:off x="8284599" y="265224"/>
            <a:ext cx="3220280" cy="779514"/>
          </a:xfrm>
          <a:prstGeom prst="rect">
            <a:avLst/>
          </a:prstGeom>
        </p:spPr>
        <p:txBody>
          <a:bodyPr vert="horz" lIns="0" tIns="55489" rIns="0" bIns="55489" rtlCol="0" anchor="ctr">
            <a:noAutofit/>
          </a:bodyPr>
          <a:lstStyle>
            <a:lvl1pPr algn="l" defTabSz="1218987" rtl="0" eaLnBrk="1" latinLnBrk="0" hangingPunct="1">
              <a:spcBef>
                <a:spcPct val="0"/>
              </a:spcBef>
              <a:buNone/>
              <a:defRPr sz="3600" b="1" kern="1200">
                <a:solidFill>
                  <a:schemeClr val="accent2"/>
                </a:solidFill>
                <a:latin typeface="+mn-lt"/>
                <a:ea typeface="Segoe UI Black" panose="020B0A02040204020203" pitchFamily="34" charset="0"/>
                <a:cs typeface="+mj-cs"/>
              </a:defRPr>
            </a:lvl1pPr>
          </a:lstStyle>
          <a:p>
            <a:pPr defTabSz="1109831" fontAlgn="base">
              <a:spcAft>
                <a:spcPct val="0"/>
              </a:spcAft>
              <a:defRPr/>
            </a:pPr>
            <a:r>
              <a:rPr lang="en-IN" sz="1772" dirty="0">
                <a:solidFill>
                  <a:srgbClr val="006600"/>
                </a:solidFill>
                <a:latin typeface="Arial" panose="020B0604020202020204" pitchFamily="34" charset="0"/>
                <a:cs typeface="Arial" panose="020B0604020202020204" pitchFamily="34" charset="0"/>
              </a:rPr>
              <a:t>GOVERNANCE</a:t>
            </a:r>
            <a:r>
              <a:rPr lang="en-IN" sz="2185" dirty="0">
                <a:solidFill>
                  <a:srgbClr val="1F497D"/>
                </a:solidFill>
                <a:latin typeface="Arial" panose="020B0604020202020204" pitchFamily="34" charset="0"/>
                <a:cs typeface="Arial" panose="020B0604020202020204" pitchFamily="34" charset="0"/>
              </a:rPr>
              <a:t> </a:t>
            </a:r>
            <a:r>
              <a:rPr lang="en-IN" sz="1772" dirty="0">
                <a:solidFill>
                  <a:srgbClr val="006600"/>
                </a:solidFill>
                <a:latin typeface="Arial" panose="020B0604020202020204" pitchFamily="34" charset="0"/>
                <a:cs typeface="Arial" panose="020B0604020202020204" pitchFamily="34" charset="0"/>
              </a:rPr>
              <a:t>STRUCTURE</a:t>
            </a:r>
          </a:p>
        </p:txBody>
      </p:sp>
      <p:grpSp>
        <p:nvGrpSpPr>
          <p:cNvPr id="3" name="Group 2">
            <a:extLst>
              <a:ext uri="{FF2B5EF4-FFF2-40B4-BE49-F238E27FC236}">
                <a16:creationId xmlns:a16="http://schemas.microsoft.com/office/drawing/2014/main" id="{E2BA5E54-AC45-B343-B605-26AB2EFBAA16}"/>
              </a:ext>
            </a:extLst>
          </p:cNvPr>
          <p:cNvGrpSpPr/>
          <p:nvPr/>
        </p:nvGrpSpPr>
        <p:grpSpPr>
          <a:xfrm>
            <a:off x="210805" y="2633047"/>
            <a:ext cx="2703879" cy="2113253"/>
            <a:chOff x="9842922" y="4090011"/>
            <a:chExt cx="2427026" cy="2128966"/>
          </a:xfrm>
        </p:grpSpPr>
        <p:sp>
          <p:nvSpPr>
            <p:cNvPr id="4" name="Rectangle: Rounded Corners 3">
              <a:extLst>
                <a:ext uri="{FF2B5EF4-FFF2-40B4-BE49-F238E27FC236}">
                  <a16:creationId xmlns:a16="http://schemas.microsoft.com/office/drawing/2014/main" id="{3950DBFF-6FB3-EB4D-D465-61542556281D}"/>
                </a:ext>
              </a:extLst>
            </p:cNvPr>
            <p:cNvSpPr/>
            <p:nvPr/>
          </p:nvSpPr>
          <p:spPr>
            <a:xfrm>
              <a:off x="9842922" y="4090011"/>
              <a:ext cx="1752350" cy="415127"/>
            </a:xfrm>
            <a:prstGeom prst="roundRect">
              <a:avLst>
                <a:gd name="adj" fmla="val 0"/>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275" b="1" kern="0" dirty="0">
                  <a:solidFill>
                    <a:prstClr val="black"/>
                  </a:solidFill>
                  <a:latin typeface="Segoe UI"/>
                </a:rPr>
                <a:t>Members of the CSI</a:t>
              </a:r>
            </a:p>
          </p:txBody>
        </p:sp>
        <p:sp>
          <p:nvSpPr>
            <p:cNvPr id="5" name="Rectangle: Rounded Corners 4">
              <a:extLst>
                <a:ext uri="{FF2B5EF4-FFF2-40B4-BE49-F238E27FC236}">
                  <a16:creationId xmlns:a16="http://schemas.microsoft.com/office/drawing/2014/main" id="{CB0226F9-9E86-7D59-849B-D2A88AAE44EA}"/>
                </a:ext>
              </a:extLst>
            </p:cNvPr>
            <p:cNvSpPr/>
            <p:nvPr/>
          </p:nvSpPr>
          <p:spPr>
            <a:xfrm>
              <a:off x="9842922" y="4460865"/>
              <a:ext cx="2427026" cy="1758112"/>
            </a:xfrm>
            <a:prstGeom prst="roundRect">
              <a:avLst>
                <a:gd name="adj" fmla="val 0"/>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Morena Letsosa - Rep SAGC</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Michael Manyama - Rep SAPO</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S’lindile Mhlongo - Rep ESKOM</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Marlanie Moodley - Rep DFFE</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Rajesh Makan  - Rep the Minister</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Serena Coetzee – Rep CHE</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Flora Makgale - Rep a Rural DM</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Gareth Muthumuni - Rep DPME</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Terence Turnbull  - Rep SANDF</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Tumisang Modiole - Rep DSI</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Ndiyafhi Denge - Rep Limpopo Province</a:t>
              </a:r>
            </a:p>
          </p:txBody>
        </p:sp>
      </p:grpSp>
      <p:sp>
        <p:nvSpPr>
          <p:cNvPr id="8" name="Rectangle: Rounded Corners 7">
            <a:extLst>
              <a:ext uri="{FF2B5EF4-FFF2-40B4-BE49-F238E27FC236}">
                <a16:creationId xmlns:a16="http://schemas.microsoft.com/office/drawing/2014/main" id="{247DE5A6-D99C-298E-0822-8D4C48BA069A}"/>
              </a:ext>
            </a:extLst>
          </p:cNvPr>
          <p:cNvSpPr/>
          <p:nvPr/>
        </p:nvSpPr>
        <p:spPr>
          <a:xfrm>
            <a:off x="3143156" y="4763581"/>
            <a:ext cx="7276116" cy="715075"/>
          </a:xfrm>
          <a:prstGeom prst="roundRect">
            <a:avLst/>
          </a:prstGeom>
          <a:solidFill>
            <a:srgbClr val="336600"/>
          </a:solidFill>
          <a:ln w="25400" cap="flat" cmpd="sng" algn="ctr">
            <a:noFill/>
            <a:prstDash val="solid"/>
          </a:ln>
          <a:effectLst/>
        </p:spPr>
        <p:txBody>
          <a:bodyPr rtlCol="0" anchor="ctr"/>
          <a:lstStyle/>
          <a:p>
            <a:pPr algn="ctr" defTabSz="1109831" eaLnBrk="0" fontAlgn="base" hangingPunct="0">
              <a:spcBef>
                <a:spcPct val="0"/>
              </a:spcBef>
              <a:spcAft>
                <a:spcPct val="0"/>
              </a:spcAft>
            </a:pPr>
            <a:endParaRPr lang="en-ZA" sz="2185" kern="0" dirty="0">
              <a:solidFill>
                <a:prstClr val="white"/>
              </a:solidFill>
              <a:latin typeface="Segoe UI"/>
            </a:endParaRPr>
          </a:p>
        </p:txBody>
      </p:sp>
      <p:grpSp>
        <p:nvGrpSpPr>
          <p:cNvPr id="9" name="Group 8">
            <a:extLst>
              <a:ext uri="{FF2B5EF4-FFF2-40B4-BE49-F238E27FC236}">
                <a16:creationId xmlns:a16="http://schemas.microsoft.com/office/drawing/2014/main" id="{28F674FA-44EB-5BB9-B1D7-9B46C266AA23}"/>
              </a:ext>
            </a:extLst>
          </p:cNvPr>
          <p:cNvGrpSpPr/>
          <p:nvPr/>
        </p:nvGrpSpPr>
        <p:grpSpPr>
          <a:xfrm>
            <a:off x="8236732" y="3008901"/>
            <a:ext cx="1736403" cy="1580861"/>
            <a:chOff x="9445534" y="3604599"/>
            <a:chExt cx="1907236" cy="2256497"/>
          </a:xfrm>
        </p:grpSpPr>
        <p:sp>
          <p:nvSpPr>
            <p:cNvPr id="10" name="Rectangle: Rounded Corners 9">
              <a:extLst>
                <a:ext uri="{FF2B5EF4-FFF2-40B4-BE49-F238E27FC236}">
                  <a16:creationId xmlns:a16="http://schemas.microsoft.com/office/drawing/2014/main" id="{6CFA873D-CC98-BFD6-FD33-023A318F4E04}"/>
                </a:ext>
              </a:extLst>
            </p:cNvPr>
            <p:cNvSpPr/>
            <p:nvPr/>
          </p:nvSpPr>
          <p:spPr>
            <a:xfrm>
              <a:off x="9445534" y="3604599"/>
              <a:ext cx="1907236" cy="415127"/>
            </a:xfrm>
            <a:prstGeom prst="roundRect">
              <a:avLst>
                <a:gd name="adj" fmla="val 22227"/>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275" b="1" kern="0" dirty="0">
                  <a:solidFill>
                    <a:prstClr val="black"/>
                  </a:solidFill>
                  <a:latin typeface="Segoe UI"/>
                </a:rPr>
                <a:t>Working Groups</a:t>
              </a:r>
            </a:p>
          </p:txBody>
        </p:sp>
        <p:sp>
          <p:nvSpPr>
            <p:cNvPr id="11" name="Rectangle: Rounded Corners 10">
              <a:extLst>
                <a:ext uri="{FF2B5EF4-FFF2-40B4-BE49-F238E27FC236}">
                  <a16:creationId xmlns:a16="http://schemas.microsoft.com/office/drawing/2014/main" id="{62A848D4-2540-FA05-33B8-FB2FFF546195}"/>
                </a:ext>
              </a:extLst>
            </p:cNvPr>
            <p:cNvSpPr/>
            <p:nvPr/>
          </p:nvSpPr>
          <p:spPr>
            <a:xfrm>
              <a:off x="9530472" y="4318896"/>
              <a:ext cx="1737360" cy="415127"/>
            </a:xfrm>
            <a:prstGeom prst="roundRect">
              <a:avLst>
                <a:gd name="adj" fmla="val 22227"/>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092" kern="0" dirty="0">
                  <a:solidFill>
                    <a:prstClr val="black"/>
                  </a:solidFill>
                  <a:latin typeface="Segoe UI"/>
                </a:rPr>
                <a:t>Partnerships</a:t>
              </a:r>
            </a:p>
          </p:txBody>
        </p:sp>
        <p:sp>
          <p:nvSpPr>
            <p:cNvPr id="12" name="Rectangle: Rounded Corners 11">
              <a:extLst>
                <a:ext uri="{FF2B5EF4-FFF2-40B4-BE49-F238E27FC236}">
                  <a16:creationId xmlns:a16="http://schemas.microsoft.com/office/drawing/2014/main" id="{2E6A127E-D7FA-986A-9E44-0C460CB05419}"/>
                </a:ext>
              </a:extLst>
            </p:cNvPr>
            <p:cNvSpPr/>
            <p:nvPr/>
          </p:nvSpPr>
          <p:spPr>
            <a:xfrm>
              <a:off x="9530472" y="4910335"/>
              <a:ext cx="1737360" cy="415127"/>
            </a:xfrm>
            <a:prstGeom prst="roundRect">
              <a:avLst>
                <a:gd name="adj" fmla="val 22227"/>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092" kern="0" dirty="0">
                  <a:solidFill>
                    <a:prstClr val="black"/>
                  </a:solidFill>
                  <a:latin typeface="Segoe UI"/>
                </a:rPr>
                <a:t>Capacity and Education</a:t>
              </a:r>
            </a:p>
          </p:txBody>
        </p:sp>
        <p:sp>
          <p:nvSpPr>
            <p:cNvPr id="13" name="Rectangle: Rounded Corners 12">
              <a:extLst>
                <a:ext uri="{FF2B5EF4-FFF2-40B4-BE49-F238E27FC236}">
                  <a16:creationId xmlns:a16="http://schemas.microsoft.com/office/drawing/2014/main" id="{5B9EB3D6-748C-969C-A83F-67D70AA86FE1}"/>
                </a:ext>
              </a:extLst>
            </p:cNvPr>
            <p:cNvSpPr/>
            <p:nvPr/>
          </p:nvSpPr>
          <p:spPr>
            <a:xfrm>
              <a:off x="9573826" y="5445969"/>
              <a:ext cx="1737360" cy="415127"/>
            </a:xfrm>
            <a:prstGeom prst="roundRect">
              <a:avLst>
                <a:gd name="adj" fmla="val 22227"/>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092" kern="0" dirty="0">
                  <a:solidFill>
                    <a:prstClr val="black"/>
                  </a:solidFill>
                  <a:latin typeface="Segoe UI"/>
                </a:rPr>
                <a:t>Communication and Engagement</a:t>
              </a:r>
            </a:p>
          </p:txBody>
        </p:sp>
        <p:sp>
          <p:nvSpPr>
            <p:cNvPr id="14" name="Oval 13">
              <a:extLst>
                <a:ext uri="{FF2B5EF4-FFF2-40B4-BE49-F238E27FC236}">
                  <a16:creationId xmlns:a16="http://schemas.microsoft.com/office/drawing/2014/main" id="{A9283DCE-976C-966B-70AF-54182646D808}"/>
                </a:ext>
              </a:extLst>
            </p:cNvPr>
            <p:cNvSpPr/>
            <p:nvPr/>
          </p:nvSpPr>
          <p:spPr>
            <a:xfrm>
              <a:off x="10363650" y="4137473"/>
              <a:ext cx="75233" cy="75233"/>
            </a:xfrm>
            <a:prstGeom prst="ellipse">
              <a:avLst/>
            </a:prstGeom>
            <a:solidFill>
              <a:srgbClr val="336600"/>
            </a:solidFill>
            <a:ln w="25400" cap="flat" cmpd="sng" algn="ctr">
              <a:noFill/>
              <a:prstDash val="solid"/>
            </a:ln>
            <a:effectLst/>
          </p:spPr>
          <p:txBody>
            <a:bodyPr rtlCol="0" anchor="ctr"/>
            <a:lstStyle/>
            <a:p>
              <a:pPr algn="ctr" defTabSz="832518" eaLnBrk="0" fontAlgn="base" hangingPunct="0">
                <a:spcBef>
                  <a:spcPct val="0"/>
                </a:spcBef>
                <a:spcAft>
                  <a:spcPct val="0"/>
                </a:spcAft>
                <a:defRPr/>
              </a:pPr>
              <a:endParaRPr lang="en-US" sz="1639" kern="0" dirty="0">
                <a:solidFill>
                  <a:prstClr val="black"/>
                </a:solidFill>
                <a:latin typeface="Segoe UI"/>
              </a:endParaRPr>
            </a:p>
          </p:txBody>
        </p:sp>
        <p:sp>
          <p:nvSpPr>
            <p:cNvPr id="15" name="Oval 14">
              <a:extLst>
                <a:ext uri="{FF2B5EF4-FFF2-40B4-BE49-F238E27FC236}">
                  <a16:creationId xmlns:a16="http://schemas.microsoft.com/office/drawing/2014/main" id="{873B1B5F-3BD2-D6A0-28B3-12C8541E9C53}"/>
                </a:ext>
              </a:extLst>
            </p:cNvPr>
            <p:cNvSpPr/>
            <p:nvPr/>
          </p:nvSpPr>
          <p:spPr>
            <a:xfrm>
              <a:off x="10363650" y="5377322"/>
              <a:ext cx="75233" cy="75233"/>
            </a:xfrm>
            <a:prstGeom prst="ellipse">
              <a:avLst/>
            </a:prstGeom>
            <a:solidFill>
              <a:srgbClr val="336600"/>
            </a:solidFill>
            <a:ln w="25400" cap="flat" cmpd="sng" algn="ctr">
              <a:noFill/>
              <a:prstDash val="solid"/>
            </a:ln>
            <a:effectLst/>
          </p:spPr>
          <p:txBody>
            <a:bodyPr rtlCol="0" anchor="ctr"/>
            <a:lstStyle/>
            <a:p>
              <a:pPr algn="ctr" defTabSz="832518" eaLnBrk="0" fontAlgn="base" hangingPunct="0">
                <a:spcBef>
                  <a:spcPct val="0"/>
                </a:spcBef>
                <a:spcAft>
                  <a:spcPct val="0"/>
                </a:spcAft>
                <a:defRPr/>
              </a:pPr>
              <a:endParaRPr lang="en-US" sz="1639" kern="0" dirty="0">
                <a:solidFill>
                  <a:prstClr val="black"/>
                </a:solidFill>
                <a:latin typeface="Segoe UI"/>
              </a:endParaRPr>
            </a:p>
          </p:txBody>
        </p:sp>
        <p:sp>
          <p:nvSpPr>
            <p:cNvPr id="16" name="Oval 15">
              <a:extLst>
                <a:ext uri="{FF2B5EF4-FFF2-40B4-BE49-F238E27FC236}">
                  <a16:creationId xmlns:a16="http://schemas.microsoft.com/office/drawing/2014/main" id="{9BFFD728-35DF-1797-EE2A-EDD266A34703}"/>
                </a:ext>
              </a:extLst>
            </p:cNvPr>
            <p:cNvSpPr/>
            <p:nvPr/>
          </p:nvSpPr>
          <p:spPr>
            <a:xfrm>
              <a:off x="10363650" y="4783448"/>
              <a:ext cx="75233" cy="75233"/>
            </a:xfrm>
            <a:prstGeom prst="ellipse">
              <a:avLst/>
            </a:prstGeom>
            <a:solidFill>
              <a:srgbClr val="336600"/>
            </a:solidFill>
            <a:ln w="25400" cap="flat" cmpd="sng" algn="ctr">
              <a:noFill/>
              <a:prstDash val="solid"/>
            </a:ln>
            <a:effectLst/>
          </p:spPr>
          <p:txBody>
            <a:bodyPr rtlCol="0" anchor="ctr"/>
            <a:lstStyle/>
            <a:p>
              <a:pPr algn="ctr" defTabSz="832518" eaLnBrk="0" fontAlgn="base" hangingPunct="0">
                <a:spcBef>
                  <a:spcPct val="0"/>
                </a:spcBef>
                <a:spcAft>
                  <a:spcPct val="0"/>
                </a:spcAft>
                <a:defRPr/>
              </a:pPr>
              <a:endParaRPr lang="en-US" sz="1639" kern="0" dirty="0">
                <a:solidFill>
                  <a:prstClr val="black"/>
                </a:solidFill>
                <a:latin typeface="Segoe UI"/>
              </a:endParaRPr>
            </a:p>
          </p:txBody>
        </p:sp>
      </p:grpSp>
      <p:grpSp>
        <p:nvGrpSpPr>
          <p:cNvPr id="17" name="Group 16">
            <a:extLst>
              <a:ext uri="{FF2B5EF4-FFF2-40B4-BE49-F238E27FC236}">
                <a16:creationId xmlns:a16="http://schemas.microsoft.com/office/drawing/2014/main" id="{4D45A27A-02F8-74BD-43DC-33AD757E12CB}"/>
              </a:ext>
            </a:extLst>
          </p:cNvPr>
          <p:cNvGrpSpPr/>
          <p:nvPr/>
        </p:nvGrpSpPr>
        <p:grpSpPr>
          <a:xfrm>
            <a:off x="10217992" y="2594079"/>
            <a:ext cx="1880432" cy="1945762"/>
            <a:chOff x="9840255" y="4090011"/>
            <a:chExt cx="1469412" cy="1992537"/>
          </a:xfrm>
        </p:grpSpPr>
        <p:sp>
          <p:nvSpPr>
            <p:cNvPr id="18" name="Rectangle: Rounded Corners 17">
              <a:extLst>
                <a:ext uri="{FF2B5EF4-FFF2-40B4-BE49-F238E27FC236}">
                  <a16:creationId xmlns:a16="http://schemas.microsoft.com/office/drawing/2014/main" id="{03535730-74BF-C9B3-FF82-F98ADD9A4F94}"/>
                </a:ext>
              </a:extLst>
            </p:cNvPr>
            <p:cNvSpPr/>
            <p:nvPr/>
          </p:nvSpPr>
          <p:spPr>
            <a:xfrm>
              <a:off x="9840255" y="4090011"/>
              <a:ext cx="1427576" cy="415127"/>
            </a:xfrm>
            <a:prstGeom prst="roundRect">
              <a:avLst>
                <a:gd name="adj" fmla="val 0"/>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275" b="1" kern="0" dirty="0">
                  <a:solidFill>
                    <a:prstClr val="black"/>
                  </a:solidFill>
                  <a:latin typeface="Segoe UI"/>
                </a:rPr>
                <a:t>Office of the Secretariat</a:t>
              </a:r>
            </a:p>
          </p:txBody>
        </p:sp>
        <p:sp>
          <p:nvSpPr>
            <p:cNvPr id="19" name="Rectangle: Rounded Corners 18">
              <a:extLst>
                <a:ext uri="{FF2B5EF4-FFF2-40B4-BE49-F238E27FC236}">
                  <a16:creationId xmlns:a16="http://schemas.microsoft.com/office/drawing/2014/main" id="{C9474E32-A123-EC86-92E0-02F951D66302}"/>
                </a:ext>
              </a:extLst>
            </p:cNvPr>
            <p:cNvSpPr/>
            <p:nvPr/>
          </p:nvSpPr>
          <p:spPr>
            <a:xfrm>
              <a:off x="9842923" y="4534912"/>
              <a:ext cx="1466744" cy="1547636"/>
            </a:xfrm>
            <a:prstGeom prst="roundRect">
              <a:avLst>
                <a:gd name="adj" fmla="val 0"/>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Clinton Heimann</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Nontuthuzelo Ntshabele</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Maroale Chauke</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Vutomi Ndlovu</a:t>
              </a:r>
            </a:p>
            <a:p>
              <a:pPr marL="156097" indent="-156097" defTabSz="832518" eaLnBrk="0" fontAlgn="base" hangingPunct="0">
                <a:spcBef>
                  <a:spcPct val="0"/>
                </a:spcBef>
                <a:spcAft>
                  <a:spcPct val="0"/>
                </a:spcAft>
                <a:buFont typeface="Arial" panose="020B0604020202020204" pitchFamily="34" charset="0"/>
                <a:buChar char="•"/>
                <a:defRPr/>
              </a:pPr>
              <a:r>
                <a:rPr lang="en-US" sz="1001" kern="0" dirty="0">
                  <a:solidFill>
                    <a:prstClr val="black"/>
                  </a:solidFill>
                  <a:latin typeface="Segoe UI"/>
                </a:rPr>
                <a:t>Serati Mashamaite</a:t>
              </a:r>
            </a:p>
          </p:txBody>
        </p:sp>
      </p:grpSp>
      <p:grpSp>
        <p:nvGrpSpPr>
          <p:cNvPr id="20" name="Group 19">
            <a:extLst>
              <a:ext uri="{FF2B5EF4-FFF2-40B4-BE49-F238E27FC236}">
                <a16:creationId xmlns:a16="http://schemas.microsoft.com/office/drawing/2014/main" id="{96FBCEAA-7F1B-45B3-7BA7-DA5415C22588}"/>
              </a:ext>
            </a:extLst>
          </p:cNvPr>
          <p:cNvGrpSpPr/>
          <p:nvPr/>
        </p:nvGrpSpPr>
        <p:grpSpPr>
          <a:xfrm>
            <a:off x="2235560" y="265224"/>
            <a:ext cx="8029335" cy="5151993"/>
            <a:chOff x="33250" y="550077"/>
            <a:chExt cx="10067905" cy="6383095"/>
          </a:xfrm>
        </p:grpSpPr>
        <p:grpSp>
          <p:nvGrpSpPr>
            <p:cNvPr id="21" name="Group 20">
              <a:extLst>
                <a:ext uri="{FF2B5EF4-FFF2-40B4-BE49-F238E27FC236}">
                  <a16:creationId xmlns:a16="http://schemas.microsoft.com/office/drawing/2014/main" id="{11B72023-64EE-908D-A207-51F85F8690DC}"/>
                </a:ext>
              </a:extLst>
            </p:cNvPr>
            <p:cNvGrpSpPr/>
            <p:nvPr/>
          </p:nvGrpSpPr>
          <p:grpSpPr>
            <a:xfrm>
              <a:off x="3453854" y="550077"/>
              <a:ext cx="3089082" cy="1361399"/>
              <a:chOff x="4591362" y="1729773"/>
              <a:chExt cx="3006101" cy="1324828"/>
            </a:xfrm>
          </p:grpSpPr>
          <p:sp>
            <p:nvSpPr>
              <p:cNvPr id="68" name="Oval 67">
                <a:extLst>
                  <a:ext uri="{FF2B5EF4-FFF2-40B4-BE49-F238E27FC236}">
                    <a16:creationId xmlns:a16="http://schemas.microsoft.com/office/drawing/2014/main" id="{0DE20562-4280-BD3C-58E6-A43289D7128D}"/>
                  </a:ext>
                </a:extLst>
              </p:cNvPr>
              <p:cNvSpPr/>
              <p:nvPr/>
            </p:nvSpPr>
            <p:spPr>
              <a:xfrm>
                <a:off x="4591362" y="1729773"/>
                <a:ext cx="1324829" cy="1324828"/>
              </a:xfrm>
              <a:prstGeom prst="ellipse">
                <a:avLst/>
              </a:prstGeom>
              <a:solidFill>
                <a:srgbClr val="336600"/>
              </a:solidFill>
              <a:ln w="25400" cap="flat" cmpd="sng" algn="ctr">
                <a:noFill/>
                <a:prstDash val="solid"/>
              </a:ln>
              <a:effectLst/>
            </p:spPr>
            <p:txBody>
              <a:bodyPr rtlCol="0" anchor="ctr"/>
              <a:lstStyle/>
              <a:p>
                <a:pPr algn="ctr" defTabSz="1109831" eaLnBrk="0" fontAlgn="base" hangingPunct="0">
                  <a:spcBef>
                    <a:spcPct val="0"/>
                  </a:spcBef>
                  <a:spcAft>
                    <a:spcPct val="0"/>
                  </a:spcAft>
                  <a:defRPr/>
                </a:pPr>
                <a:endParaRPr lang="en-IN" sz="2185" kern="0" dirty="0">
                  <a:solidFill>
                    <a:prstClr val="white"/>
                  </a:solidFill>
                  <a:latin typeface="Segoe UI"/>
                </a:endParaRPr>
              </a:p>
            </p:txBody>
          </p:sp>
          <p:sp>
            <p:nvSpPr>
              <p:cNvPr id="69" name="Rectangle: Rounded Corners 68">
                <a:extLst>
                  <a:ext uri="{FF2B5EF4-FFF2-40B4-BE49-F238E27FC236}">
                    <a16:creationId xmlns:a16="http://schemas.microsoft.com/office/drawing/2014/main" id="{E36A92D1-0207-50C9-DA81-7D8FC4F8C721}"/>
                  </a:ext>
                </a:extLst>
              </p:cNvPr>
              <p:cNvSpPr/>
              <p:nvPr/>
            </p:nvSpPr>
            <p:spPr>
              <a:xfrm>
                <a:off x="5166298" y="1923593"/>
                <a:ext cx="2431165" cy="937188"/>
              </a:xfrm>
              <a:prstGeom prst="roundRect">
                <a:avLst>
                  <a:gd name="adj" fmla="val 50000"/>
                </a:avLst>
              </a:prstGeom>
              <a:solidFill>
                <a:srgbClr val="336600"/>
              </a:solidFill>
              <a:ln w="25400" cap="flat" cmpd="sng" algn="ctr">
                <a:noFill/>
                <a:prstDash val="solid"/>
              </a:ln>
              <a:effectLst/>
            </p:spPr>
            <p:txBody>
              <a:bodyPr rtlCol="0" anchor="ctr"/>
              <a:lstStyle/>
              <a:p>
                <a:pPr algn="ctr" defTabSz="1109831" eaLnBrk="0" fontAlgn="base" hangingPunct="0">
                  <a:spcBef>
                    <a:spcPct val="0"/>
                  </a:spcBef>
                  <a:spcAft>
                    <a:spcPct val="0"/>
                  </a:spcAft>
                  <a:defRPr/>
                </a:pPr>
                <a:endParaRPr lang="en-IN" sz="2185" kern="0" dirty="0">
                  <a:solidFill>
                    <a:prstClr val="white"/>
                  </a:solidFill>
                  <a:latin typeface="Segoe UI"/>
                </a:endParaRPr>
              </a:p>
            </p:txBody>
          </p:sp>
        </p:grpSp>
        <p:grpSp>
          <p:nvGrpSpPr>
            <p:cNvPr id="22" name="Group 21">
              <a:extLst>
                <a:ext uri="{FF2B5EF4-FFF2-40B4-BE49-F238E27FC236}">
                  <a16:creationId xmlns:a16="http://schemas.microsoft.com/office/drawing/2014/main" id="{5AD0C678-2E58-0E22-1DA9-EFB212D203D9}"/>
                </a:ext>
              </a:extLst>
            </p:cNvPr>
            <p:cNvGrpSpPr/>
            <p:nvPr/>
          </p:nvGrpSpPr>
          <p:grpSpPr>
            <a:xfrm>
              <a:off x="33250" y="2606365"/>
              <a:ext cx="3089081" cy="1361399"/>
              <a:chOff x="895503" y="3966351"/>
              <a:chExt cx="3006100" cy="1324828"/>
            </a:xfrm>
          </p:grpSpPr>
          <p:sp>
            <p:nvSpPr>
              <p:cNvPr id="66" name="Oval 65">
                <a:extLst>
                  <a:ext uri="{FF2B5EF4-FFF2-40B4-BE49-F238E27FC236}">
                    <a16:creationId xmlns:a16="http://schemas.microsoft.com/office/drawing/2014/main" id="{3DE655B2-F6CB-D42F-5315-00308731A7F2}"/>
                  </a:ext>
                </a:extLst>
              </p:cNvPr>
              <p:cNvSpPr/>
              <p:nvPr/>
            </p:nvSpPr>
            <p:spPr>
              <a:xfrm>
                <a:off x="895503" y="3966351"/>
                <a:ext cx="1324828" cy="1324828"/>
              </a:xfrm>
              <a:prstGeom prst="ellipse">
                <a:avLst/>
              </a:prstGeom>
              <a:solidFill>
                <a:srgbClr val="336600"/>
              </a:solidFill>
              <a:ln w="25400" cap="flat" cmpd="sng" algn="ctr">
                <a:noFill/>
                <a:prstDash val="solid"/>
              </a:ln>
              <a:effectLst/>
            </p:spPr>
            <p:txBody>
              <a:bodyPr rtlCol="0" anchor="ctr"/>
              <a:lstStyle/>
              <a:p>
                <a:pPr algn="ctr" defTabSz="1109831" eaLnBrk="0" fontAlgn="base" hangingPunct="0">
                  <a:spcBef>
                    <a:spcPct val="0"/>
                  </a:spcBef>
                  <a:spcAft>
                    <a:spcPct val="0"/>
                  </a:spcAft>
                  <a:defRPr/>
                </a:pPr>
                <a:endParaRPr lang="en-IN" sz="2185" kern="0" dirty="0">
                  <a:solidFill>
                    <a:prstClr val="white"/>
                  </a:solidFill>
                  <a:latin typeface="Segoe UI"/>
                </a:endParaRPr>
              </a:p>
            </p:txBody>
          </p:sp>
          <p:sp>
            <p:nvSpPr>
              <p:cNvPr id="67" name="Rectangle: Rounded Corners 66">
                <a:extLst>
                  <a:ext uri="{FF2B5EF4-FFF2-40B4-BE49-F238E27FC236}">
                    <a16:creationId xmlns:a16="http://schemas.microsoft.com/office/drawing/2014/main" id="{8C8098D8-352D-D312-EBC8-6D0AD6E027D5}"/>
                  </a:ext>
                </a:extLst>
              </p:cNvPr>
              <p:cNvSpPr/>
              <p:nvPr/>
            </p:nvSpPr>
            <p:spPr>
              <a:xfrm>
                <a:off x="1470439" y="4160171"/>
                <a:ext cx="2431164" cy="937188"/>
              </a:xfrm>
              <a:prstGeom prst="roundRect">
                <a:avLst>
                  <a:gd name="adj" fmla="val 50000"/>
                </a:avLst>
              </a:prstGeom>
              <a:solidFill>
                <a:srgbClr val="336600"/>
              </a:solidFill>
              <a:ln w="25400" cap="flat" cmpd="sng" algn="ctr">
                <a:noFill/>
                <a:prstDash val="solid"/>
              </a:ln>
              <a:effectLst/>
            </p:spPr>
            <p:txBody>
              <a:bodyPr rtlCol="0" anchor="ctr"/>
              <a:lstStyle/>
              <a:p>
                <a:pPr algn="ctr" defTabSz="1109831" eaLnBrk="0" fontAlgn="base" hangingPunct="0">
                  <a:spcBef>
                    <a:spcPct val="0"/>
                  </a:spcBef>
                  <a:spcAft>
                    <a:spcPct val="0"/>
                  </a:spcAft>
                  <a:defRPr/>
                </a:pPr>
                <a:endParaRPr lang="en-IN" sz="2185" kern="0" dirty="0">
                  <a:solidFill>
                    <a:prstClr val="white"/>
                  </a:solidFill>
                  <a:latin typeface="Segoe UI"/>
                </a:endParaRPr>
              </a:p>
            </p:txBody>
          </p:sp>
        </p:grpSp>
        <p:sp>
          <p:nvSpPr>
            <p:cNvPr id="23" name="Oval 22">
              <a:extLst>
                <a:ext uri="{FF2B5EF4-FFF2-40B4-BE49-F238E27FC236}">
                  <a16:creationId xmlns:a16="http://schemas.microsoft.com/office/drawing/2014/main" id="{2E64F101-D05A-6A06-B8CD-08A9D2C93317}"/>
                </a:ext>
              </a:extLst>
            </p:cNvPr>
            <p:cNvSpPr/>
            <p:nvPr/>
          </p:nvSpPr>
          <p:spPr>
            <a:xfrm>
              <a:off x="3453853" y="2606365"/>
              <a:ext cx="1361399" cy="1361399"/>
            </a:xfrm>
            <a:prstGeom prst="ellipse">
              <a:avLst/>
            </a:prstGeom>
            <a:solidFill>
              <a:srgbClr val="336600"/>
            </a:solidFill>
            <a:ln w="25400" cap="flat" cmpd="sng" algn="ctr">
              <a:noFill/>
              <a:prstDash val="solid"/>
            </a:ln>
            <a:effectLst/>
          </p:spPr>
          <p:txBody>
            <a:bodyPr rtlCol="0" anchor="ctr"/>
            <a:lstStyle/>
            <a:p>
              <a:pPr algn="ctr" defTabSz="1109831" eaLnBrk="0" fontAlgn="base" hangingPunct="0">
                <a:spcBef>
                  <a:spcPct val="0"/>
                </a:spcBef>
                <a:spcAft>
                  <a:spcPct val="0"/>
                </a:spcAft>
                <a:defRPr/>
              </a:pPr>
              <a:endParaRPr lang="en-IN" sz="2185" kern="0" dirty="0">
                <a:solidFill>
                  <a:prstClr val="white"/>
                </a:solidFill>
                <a:latin typeface="Segoe UI"/>
              </a:endParaRPr>
            </a:p>
          </p:txBody>
        </p:sp>
        <p:sp>
          <p:nvSpPr>
            <p:cNvPr id="24" name="Rectangle: Rounded Corners 23">
              <a:extLst>
                <a:ext uri="{FF2B5EF4-FFF2-40B4-BE49-F238E27FC236}">
                  <a16:creationId xmlns:a16="http://schemas.microsoft.com/office/drawing/2014/main" id="{FB6F38A4-AF4D-9489-9F6F-904297B10407}"/>
                </a:ext>
              </a:extLst>
            </p:cNvPr>
            <p:cNvSpPr/>
            <p:nvPr/>
          </p:nvSpPr>
          <p:spPr>
            <a:xfrm>
              <a:off x="4044660" y="2805536"/>
              <a:ext cx="2498274" cy="963058"/>
            </a:xfrm>
            <a:prstGeom prst="roundRect">
              <a:avLst>
                <a:gd name="adj" fmla="val 50000"/>
              </a:avLst>
            </a:prstGeom>
            <a:solidFill>
              <a:srgbClr val="336600"/>
            </a:solidFill>
            <a:ln w="25400" cap="flat" cmpd="sng" algn="ctr">
              <a:noFill/>
              <a:prstDash val="solid"/>
            </a:ln>
            <a:effectLst/>
          </p:spPr>
          <p:txBody>
            <a:bodyPr rtlCol="0" anchor="ctr"/>
            <a:lstStyle/>
            <a:p>
              <a:pPr algn="ctr" defTabSz="1109831" eaLnBrk="0" fontAlgn="base" hangingPunct="0">
                <a:spcBef>
                  <a:spcPct val="0"/>
                </a:spcBef>
                <a:spcAft>
                  <a:spcPct val="0"/>
                </a:spcAft>
                <a:defRPr/>
              </a:pPr>
              <a:endParaRPr lang="en-IN" sz="2185" kern="0" dirty="0">
                <a:solidFill>
                  <a:prstClr val="white"/>
                </a:solidFill>
                <a:latin typeface="Segoe UI"/>
              </a:endParaRPr>
            </a:p>
          </p:txBody>
        </p:sp>
        <p:grpSp>
          <p:nvGrpSpPr>
            <p:cNvPr id="25" name="Group 24">
              <a:extLst>
                <a:ext uri="{FF2B5EF4-FFF2-40B4-BE49-F238E27FC236}">
                  <a16:creationId xmlns:a16="http://schemas.microsoft.com/office/drawing/2014/main" id="{17FC562E-B68B-BAA7-6120-D273C7DE5D94}"/>
                </a:ext>
              </a:extLst>
            </p:cNvPr>
            <p:cNvGrpSpPr/>
            <p:nvPr/>
          </p:nvGrpSpPr>
          <p:grpSpPr>
            <a:xfrm>
              <a:off x="6910042" y="2606365"/>
              <a:ext cx="3076573" cy="1361399"/>
              <a:chOff x="8287221" y="3966351"/>
              <a:chExt cx="2993928" cy="1324828"/>
            </a:xfrm>
          </p:grpSpPr>
          <p:sp>
            <p:nvSpPr>
              <p:cNvPr id="64" name="Oval 63">
                <a:extLst>
                  <a:ext uri="{FF2B5EF4-FFF2-40B4-BE49-F238E27FC236}">
                    <a16:creationId xmlns:a16="http://schemas.microsoft.com/office/drawing/2014/main" id="{91BC7D44-E0B4-1319-0877-E2023850DD3C}"/>
                  </a:ext>
                </a:extLst>
              </p:cNvPr>
              <p:cNvSpPr/>
              <p:nvPr/>
            </p:nvSpPr>
            <p:spPr>
              <a:xfrm>
                <a:off x="8287221" y="3966351"/>
                <a:ext cx="1324828" cy="1324828"/>
              </a:xfrm>
              <a:prstGeom prst="ellipse">
                <a:avLst/>
              </a:prstGeom>
              <a:solidFill>
                <a:srgbClr val="336600"/>
              </a:solidFill>
              <a:ln w="25400" cap="flat" cmpd="sng" algn="ctr">
                <a:noFill/>
                <a:prstDash val="solid"/>
              </a:ln>
              <a:effectLst/>
            </p:spPr>
            <p:txBody>
              <a:bodyPr rtlCol="0" anchor="ctr"/>
              <a:lstStyle/>
              <a:p>
                <a:pPr algn="ctr" defTabSz="1109831" eaLnBrk="0" fontAlgn="base" hangingPunct="0">
                  <a:spcBef>
                    <a:spcPct val="0"/>
                  </a:spcBef>
                  <a:spcAft>
                    <a:spcPct val="0"/>
                  </a:spcAft>
                  <a:defRPr/>
                </a:pPr>
                <a:endParaRPr lang="en-IN" sz="2185" kern="0" dirty="0">
                  <a:solidFill>
                    <a:prstClr val="white"/>
                  </a:solidFill>
                  <a:latin typeface="Segoe UI"/>
                </a:endParaRPr>
              </a:p>
            </p:txBody>
          </p:sp>
          <p:sp>
            <p:nvSpPr>
              <p:cNvPr id="65" name="Rectangle: Rounded Corners 64">
                <a:extLst>
                  <a:ext uri="{FF2B5EF4-FFF2-40B4-BE49-F238E27FC236}">
                    <a16:creationId xmlns:a16="http://schemas.microsoft.com/office/drawing/2014/main" id="{137D5A75-6E92-5E9D-0752-9D8767057420}"/>
                  </a:ext>
                </a:extLst>
              </p:cNvPr>
              <p:cNvSpPr/>
              <p:nvPr/>
            </p:nvSpPr>
            <p:spPr>
              <a:xfrm>
                <a:off x="8849985" y="4186530"/>
                <a:ext cx="2431164" cy="937188"/>
              </a:xfrm>
              <a:prstGeom prst="roundRect">
                <a:avLst>
                  <a:gd name="adj" fmla="val 50000"/>
                </a:avLst>
              </a:prstGeom>
              <a:solidFill>
                <a:srgbClr val="336600"/>
              </a:solidFill>
              <a:ln w="25400" cap="flat" cmpd="sng" algn="ctr">
                <a:noFill/>
                <a:prstDash val="solid"/>
              </a:ln>
              <a:effectLst/>
            </p:spPr>
            <p:txBody>
              <a:bodyPr rtlCol="0" anchor="ctr"/>
              <a:lstStyle/>
              <a:p>
                <a:pPr algn="ctr" defTabSz="1109831" eaLnBrk="0" fontAlgn="base" hangingPunct="0">
                  <a:spcBef>
                    <a:spcPct val="0"/>
                  </a:spcBef>
                  <a:spcAft>
                    <a:spcPct val="0"/>
                  </a:spcAft>
                  <a:defRPr/>
                </a:pPr>
                <a:endParaRPr lang="en-IN" sz="2185" kern="0" dirty="0">
                  <a:solidFill>
                    <a:prstClr val="white"/>
                  </a:solidFill>
                  <a:latin typeface="Segoe UI"/>
                </a:endParaRPr>
              </a:p>
            </p:txBody>
          </p:sp>
        </p:grpSp>
        <p:sp>
          <p:nvSpPr>
            <p:cNvPr id="26" name="Rectangle 6">
              <a:extLst>
                <a:ext uri="{FF2B5EF4-FFF2-40B4-BE49-F238E27FC236}">
                  <a16:creationId xmlns:a16="http://schemas.microsoft.com/office/drawing/2014/main" id="{A53D64C9-9199-FC4C-8AF5-E62513F1D202}"/>
                </a:ext>
              </a:extLst>
            </p:cNvPr>
            <p:cNvSpPr/>
            <p:nvPr/>
          </p:nvSpPr>
          <p:spPr>
            <a:xfrm>
              <a:off x="1601890" y="2149416"/>
              <a:ext cx="7004140" cy="272772"/>
            </a:xfrm>
            <a:custGeom>
              <a:avLst/>
              <a:gdLst>
                <a:gd name="connsiteX0" fmla="*/ 0 w 7776864"/>
                <a:gd name="connsiteY0" fmla="*/ 0 h 604054"/>
                <a:gd name="connsiteX1" fmla="*/ 7776864 w 7776864"/>
                <a:gd name="connsiteY1" fmla="*/ 0 h 604054"/>
                <a:gd name="connsiteX2" fmla="*/ 7776864 w 7776864"/>
                <a:gd name="connsiteY2" fmla="*/ 604054 h 604054"/>
                <a:gd name="connsiteX3" fmla="*/ 0 w 7776864"/>
                <a:gd name="connsiteY3" fmla="*/ 604054 h 604054"/>
                <a:gd name="connsiteX4" fmla="*/ 0 w 7776864"/>
                <a:gd name="connsiteY4" fmla="*/ 0 h 604054"/>
                <a:gd name="connsiteX0" fmla="*/ 0 w 7776864"/>
                <a:gd name="connsiteY0" fmla="*/ 0 h 621884"/>
                <a:gd name="connsiteX1" fmla="*/ 7776864 w 7776864"/>
                <a:gd name="connsiteY1" fmla="*/ 0 h 621884"/>
                <a:gd name="connsiteX2" fmla="*/ 7776864 w 7776864"/>
                <a:gd name="connsiteY2" fmla="*/ 604054 h 621884"/>
                <a:gd name="connsiteX3" fmla="*/ 3885901 w 7776864"/>
                <a:gd name="connsiteY3" fmla="*/ 621884 h 621884"/>
                <a:gd name="connsiteX4" fmla="*/ 0 w 7776864"/>
                <a:gd name="connsiteY4" fmla="*/ 604054 h 621884"/>
                <a:gd name="connsiteX5" fmla="*/ 0 w 7776864"/>
                <a:gd name="connsiteY5" fmla="*/ 0 h 621884"/>
                <a:gd name="connsiteX0" fmla="*/ 3885901 w 7776864"/>
                <a:gd name="connsiteY0" fmla="*/ 621884 h 713324"/>
                <a:gd name="connsiteX1" fmla="*/ 0 w 7776864"/>
                <a:gd name="connsiteY1" fmla="*/ 604054 h 713324"/>
                <a:gd name="connsiteX2" fmla="*/ 0 w 7776864"/>
                <a:gd name="connsiteY2" fmla="*/ 0 h 713324"/>
                <a:gd name="connsiteX3" fmla="*/ 7776864 w 7776864"/>
                <a:gd name="connsiteY3" fmla="*/ 0 h 713324"/>
                <a:gd name="connsiteX4" fmla="*/ 7776864 w 7776864"/>
                <a:gd name="connsiteY4" fmla="*/ 604054 h 713324"/>
                <a:gd name="connsiteX5" fmla="*/ 3977341 w 7776864"/>
                <a:gd name="connsiteY5" fmla="*/ 713324 h 713324"/>
                <a:gd name="connsiteX0" fmla="*/ 3885901 w 7776864"/>
                <a:gd name="connsiteY0" fmla="*/ 621884 h 621884"/>
                <a:gd name="connsiteX1" fmla="*/ 0 w 7776864"/>
                <a:gd name="connsiteY1" fmla="*/ 604054 h 621884"/>
                <a:gd name="connsiteX2" fmla="*/ 0 w 7776864"/>
                <a:gd name="connsiteY2" fmla="*/ 0 h 621884"/>
                <a:gd name="connsiteX3" fmla="*/ 7776864 w 7776864"/>
                <a:gd name="connsiteY3" fmla="*/ 0 h 621884"/>
                <a:gd name="connsiteX4" fmla="*/ 7776864 w 7776864"/>
                <a:gd name="connsiteY4" fmla="*/ 604054 h 621884"/>
                <a:gd name="connsiteX0" fmla="*/ 0 w 7776864"/>
                <a:gd name="connsiteY0" fmla="*/ 604054 h 604054"/>
                <a:gd name="connsiteX1" fmla="*/ 0 w 7776864"/>
                <a:gd name="connsiteY1" fmla="*/ 0 h 604054"/>
                <a:gd name="connsiteX2" fmla="*/ 7776864 w 7776864"/>
                <a:gd name="connsiteY2" fmla="*/ 0 h 604054"/>
                <a:gd name="connsiteX3" fmla="*/ 7776864 w 7776864"/>
                <a:gd name="connsiteY3" fmla="*/ 604054 h 604054"/>
              </a:gdLst>
              <a:ahLst/>
              <a:cxnLst>
                <a:cxn ang="0">
                  <a:pos x="connsiteX0" y="connsiteY0"/>
                </a:cxn>
                <a:cxn ang="0">
                  <a:pos x="connsiteX1" y="connsiteY1"/>
                </a:cxn>
                <a:cxn ang="0">
                  <a:pos x="connsiteX2" y="connsiteY2"/>
                </a:cxn>
                <a:cxn ang="0">
                  <a:pos x="connsiteX3" y="connsiteY3"/>
                </a:cxn>
              </a:cxnLst>
              <a:rect l="l" t="t" r="r" b="b"/>
              <a:pathLst>
                <a:path w="7776864" h="604054">
                  <a:moveTo>
                    <a:pt x="0" y="604054"/>
                  </a:moveTo>
                  <a:lnTo>
                    <a:pt x="0" y="0"/>
                  </a:lnTo>
                  <a:lnTo>
                    <a:pt x="7776864" y="0"/>
                  </a:lnTo>
                  <a:lnTo>
                    <a:pt x="7776864" y="604054"/>
                  </a:lnTo>
                </a:path>
              </a:pathLst>
            </a:custGeom>
            <a:noFill/>
            <a:ln w="12700" cap="rnd" cmpd="sng" algn="ctr">
              <a:solidFill>
                <a:sysClr val="window" lastClr="FFFFFF">
                  <a:lumMod val="75000"/>
                </a:sysClr>
              </a:solidFill>
              <a:prstDash val="solid"/>
              <a:headEnd type="triangle" w="lg" len="med"/>
              <a:tailEnd type="triangle" w="lg" len="med"/>
            </a:ln>
            <a:effectLst/>
          </p:spPr>
          <p:txBody>
            <a:bodyPr rtlCol="0" anchor="ctr"/>
            <a:lstStyle/>
            <a:p>
              <a:pPr algn="ctr" defTabSz="1109831" eaLnBrk="0" fontAlgn="base" hangingPunct="0">
                <a:spcBef>
                  <a:spcPct val="0"/>
                </a:spcBef>
                <a:spcAft>
                  <a:spcPct val="0"/>
                </a:spcAft>
                <a:defRPr/>
              </a:pPr>
              <a:endParaRPr lang="en-IN" sz="2185" kern="0" dirty="0">
                <a:solidFill>
                  <a:prstClr val="white"/>
                </a:solidFill>
                <a:latin typeface="Segoe UI"/>
              </a:endParaRPr>
            </a:p>
          </p:txBody>
        </p:sp>
        <p:cxnSp>
          <p:nvCxnSpPr>
            <p:cNvPr id="27" name="Straight Connector 26">
              <a:extLst>
                <a:ext uri="{FF2B5EF4-FFF2-40B4-BE49-F238E27FC236}">
                  <a16:creationId xmlns:a16="http://schemas.microsoft.com/office/drawing/2014/main" id="{D274CB70-57B9-BE4F-2FCB-258C0A67E482}"/>
                </a:ext>
              </a:extLst>
            </p:cNvPr>
            <p:cNvCxnSpPr>
              <a:cxnSpLocks/>
            </p:cNvCxnSpPr>
            <p:nvPr/>
          </p:nvCxnSpPr>
          <p:spPr>
            <a:xfrm>
              <a:off x="5002181" y="1783349"/>
              <a:ext cx="0" cy="746623"/>
            </a:xfrm>
            <a:prstGeom prst="line">
              <a:avLst/>
            </a:prstGeom>
            <a:noFill/>
            <a:ln w="12700" cap="rnd" cmpd="sng" algn="ctr">
              <a:solidFill>
                <a:sysClr val="window" lastClr="FFFFFF">
                  <a:lumMod val="75000"/>
                </a:sysClr>
              </a:solidFill>
              <a:prstDash val="solid"/>
              <a:headEnd type="oval" w="med" len="med"/>
              <a:tailEnd type="triangle" w="lg" len="med"/>
            </a:ln>
            <a:effectLst/>
          </p:spPr>
        </p:cxnSp>
        <p:grpSp>
          <p:nvGrpSpPr>
            <p:cNvPr id="28" name="Group 27">
              <a:extLst>
                <a:ext uri="{FF2B5EF4-FFF2-40B4-BE49-F238E27FC236}">
                  <a16:creationId xmlns:a16="http://schemas.microsoft.com/office/drawing/2014/main" id="{8DD8FAD1-31E3-86D0-D580-C793D6B201AF}"/>
                </a:ext>
              </a:extLst>
            </p:cNvPr>
            <p:cNvGrpSpPr/>
            <p:nvPr/>
          </p:nvGrpSpPr>
          <p:grpSpPr>
            <a:xfrm>
              <a:off x="4861655" y="994073"/>
              <a:ext cx="1361400" cy="649057"/>
              <a:chOff x="765820" y="1249183"/>
              <a:chExt cx="1571064" cy="631622"/>
            </a:xfrm>
          </p:grpSpPr>
          <p:sp>
            <p:nvSpPr>
              <p:cNvPr id="62" name="TextBox 61">
                <a:extLst>
                  <a:ext uri="{FF2B5EF4-FFF2-40B4-BE49-F238E27FC236}">
                    <a16:creationId xmlns:a16="http://schemas.microsoft.com/office/drawing/2014/main" id="{6C38C238-B737-E6EA-7A82-B28FFD9F4905}"/>
                  </a:ext>
                </a:extLst>
              </p:cNvPr>
              <p:cNvSpPr txBox="1"/>
              <p:nvPr/>
            </p:nvSpPr>
            <p:spPr>
              <a:xfrm>
                <a:off x="765820" y="1407680"/>
                <a:ext cx="1571064" cy="473125"/>
              </a:xfrm>
              <a:prstGeom prst="rect">
                <a:avLst/>
              </a:prstGeom>
              <a:noFill/>
            </p:spPr>
            <p:txBody>
              <a:bodyPr wrap="square" lIns="0" tIns="0" rIns="0" bIns="0" rtlCol="0" anchor="ctr">
                <a:spAutoFit/>
              </a:bodyPr>
              <a:lstStyle/>
              <a:p>
                <a:pPr defTabSz="1109831" eaLnBrk="0" fontAlgn="base" hangingPunct="0">
                  <a:spcBef>
                    <a:spcPct val="0"/>
                  </a:spcBef>
                  <a:spcAft>
                    <a:spcPct val="0"/>
                  </a:spcAft>
                </a:pPr>
                <a:r>
                  <a:rPr lang="en-US" sz="1275" kern="0" dirty="0">
                    <a:solidFill>
                      <a:prstClr val="white"/>
                    </a:solidFill>
                    <a:latin typeface="Segoe UI"/>
                    <a:ea typeface="Calibri Light" charset="0"/>
                    <a:cs typeface="Segoe UI" panose="020B0502040204020203" pitchFamily="34" charset="0"/>
                  </a:rPr>
                  <a:t>Chairperson</a:t>
                </a:r>
              </a:p>
              <a:p>
                <a:pPr defTabSz="1109831" eaLnBrk="0" fontAlgn="base" hangingPunct="0">
                  <a:spcBef>
                    <a:spcPct val="0"/>
                  </a:spcBef>
                  <a:spcAft>
                    <a:spcPct val="0"/>
                  </a:spcAft>
                </a:pPr>
                <a:r>
                  <a:rPr lang="en-US" sz="1275" kern="0" dirty="0">
                    <a:solidFill>
                      <a:prstClr val="white"/>
                    </a:solidFill>
                    <a:latin typeface="Segoe UI"/>
                    <a:ea typeface="Calibri Light" charset="0"/>
                    <a:cs typeface="Segoe UI" panose="020B0502040204020203" pitchFamily="34" charset="0"/>
                  </a:rPr>
                  <a:t>CSI</a:t>
                </a:r>
                <a:endParaRPr lang="en-US" sz="1275" dirty="0">
                  <a:solidFill>
                    <a:prstClr val="white"/>
                  </a:solidFill>
                  <a:latin typeface="Segoe UI"/>
                  <a:ea typeface="Calibri Light" charset="0"/>
                  <a:cs typeface="Segoe UI" panose="020B0502040204020203" pitchFamily="34" charset="0"/>
                </a:endParaRPr>
              </a:p>
            </p:txBody>
          </p:sp>
          <p:sp>
            <p:nvSpPr>
              <p:cNvPr id="63" name="TextBox 62">
                <a:extLst>
                  <a:ext uri="{FF2B5EF4-FFF2-40B4-BE49-F238E27FC236}">
                    <a16:creationId xmlns:a16="http://schemas.microsoft.com/office/drawing/2014/main" id="{5875C7AE-5EE7-04E5-3FE6-0EA3AA71244C}"/>
                  </a:ext>
                </a:extLst>
              </p:cNvPr>
              <p:cNvSpPr txBox="1"/>
              <p:nvPr/>
            </p:nvSpPr>
            <p:spPr>
              <a:xfrm>
                <a:off x="765820" y="1249183"/>
                <a:ext cx="1571064" cy="202625"/>
              </a:xfrm>
              <a:prstGeom prst="rect">
                <a:avLst/>
              </a:prstGeom>
              <a:noFill/>
            </p:spPr>
            <p:txBody>
              <a:bodyPr wrap="square" lIns="0" tIns="0" rIns="0" bIns="0" rtlCol="0" anchor="ctr">
                <a:spAutoFit/>
              </a:bodyPr>
              <a:lstStyle/>
              <a:p>
                <a:pPr defTabSz="1109831" eaLnBrk="0" fontAlgn="base" hangingPunct="0">
                  <a:spcBef>
                    <a:spcPct val="0"/>
                  </a:spcBef>
                  <a:spcAft>
                    <a:spcPct val="0"/>
                  </a:spcAft>
                </a:pPr>
                <a:r>
                  <a:rPr lang="en-US" sz="1092" b="1" kern="0" dirty="0">
                    <a:solidFill>
                      <a:prstClr val="white"/>
                    </a:solidFill>
                    <a:latin typeface="Segoe UI"/>
                    <a:ea typeface="Calibri Light" charset="0"/>
                    <a:cs typeface="Segoe UI" panose="020B0502040204020203" pitchFamily="34" charset="0"/>
                  </a:rPr>
                  <a:t>Morena Letsosa</a:t>
                </a:r>
              </a:p>
            </p:txBody>
          </p:sp>
        </p:grpSp>
        <p:grpSp>
          <p:nvGrpSpPr>
            <p:cNvPr id="29" name="Group 28">
              <a:extLst>
                <a:ext uri="{FF2B5EF4-FFF2-40B4-BE49-F238E27FC236}">
                  <a16:creationId xmlns:a16="http://schemas.microsoft.com/office/drawing/2014/main" id="{18AEA369-8C5C-6C34-2B6A-C373CCD3C4C2}"/>
                </a:ext>
              </a:extLst>
            </p:cNvPr>
            <p:cNvGrpSpPr/>
            <p:nvPr/>
          </p:nvGrpSpPr>
          <p:grpSpPr>
            <a:xfrm>
              <a:off x="8332879" y="2891366"/>
              <a:ext cx="1749212" cy="865913"/>
              <a:chOff x="743821" y="1105529"/>
              <a:chExt cx="2018602" cy="842653"/>
            </a:xfrm>
          </p:grpSpPr>
          <p:sp>
            <p:nvSpPr>
              <p:cNvPr id="60" name="TextBox 59">
                <a:extLst>
                  <a:ext uri="{FF2B5EF4-FFF2-40B4-BE49-F238E27FC236}">
                    <a16:creationId xmlns:a16="http://schemas.microsoft.com/office/drawing/2014/main" id="{B3B5E29C-3EB4-9D8E-FFB1-6328529427A6}"/>
                  </a:ext>
                </a:extLst>
              </p:cNvPr>
              <p:cNvSpPr txBox="1"/>
              <p:nvPr/>
            </p:nvSpPr>
            <p:spPr>
              <a:xfrm>
                <a:off x="765820" y="1340308"/>
                <a:ext cx="1571064" cy="607874"/>
              </a:xfrm>
              <a:prstGeom prst="rect">
                <a:avLst/>
              </a:prstGeom>
              <a:noFill/>
            </p:spPr>
            <p:txBody>
              <a:bodyPr wrap="square" lIns="0" tIns="0" rIns="0" bIns="0" rtlCol="0" anchor="ctr">
                <a:spAutoFit/>
              </a:bodyPr>
              <a:lstStyle/>
              <a:p>
                <a:pPr defTabSz="1109831" eaLnBrk="0" fontAlgn="base" hangingPunct="0">
                  <a:spcBef>
                    <a:spcPct val="0"/>
                  </a:spcBef>
                  <a:spcAft>
                    <a:spcPct val="0"/>
                  </a:spcAft>
                </a:pPr>
                <a:r>
                  <a:rPr lang="en-US" sz="1092" b="1" dirty="0">
                    <a:solidFill>
                      <a:prstClr val="white"/>
                    </a:solidFill>
                    <a:latin typeface="Segoe UI"/>
                  </a:rPr>
                  <a:t>Chairperson: People Subcommittee </a:t>
                </a:r>
              </a:p>
            </p:txBody>
          </p:sp>
          <p:sp>
            <p:nvSpPr>
              <p:cNvPr id="61" name="TextBox 60">
                <a:extLst>
                  <a:ext uri="{FF2B5EF4-FFF2-40B4-BE49-F238E27FC236}">
                    <a16:creationId xmlns:a16="http://schemas.microsoft.com/office/drawing/2014/main" id="{1451F2A2-2856-68EB-936F-65D32EC15446}"/>
                  </a:ext>
                </a:extLst>
              </p:cNvPr>
              <p:cNvSpPr txBox="1"/>
              <p:nvPr/>
            </p:nvSpPr>
            <p:spPr>
              <a:xfrm>
                <a:off x="743821" y="1105529"/>
                <a:ext cx="2018602" cy="202625"/>
              </a:xfrm>
              <a:prstGeom prst="rect">
                <a:avLst/>
              </a:prstGeom>
              <a:noFill/>
            </p:spPr>
            <p:txBody>
              <a:bodyPr wrap="square" lIns="0" tIns="0" rIns="0" bIns="0" rtlCol="0" anchor="ctr">
                <a:spAutoFit/>
              </a:bodyPr>
              <a:lstStyle/>
              <a:p>
                <a:pPr defTabSz="1109831" eaLnBrk="0" fontAlgn="base" hangingPunct="0">
                  <a:spcBef>
                    <a:spcPct val="0"/>
                  </a:spcBef>
                  <a:spcAft>
                    <a:spcPct val="0"/>
                  </a:spcAft>
                </a:pPr>
                <a:r>
                  <a:rPr lang="en-US" sz="1092" b="1" kern="0" dirty="0">
                    <a:solidFill>
                      <a:prstClr val="white"/>
                    </a:solidFill>
                    <a:latin typeface="Segoe UI"/>
                    <a:ea typeface="Calibri Light" charset="0"/>
                    <a:cs typeface="Segoe UI" panose="020B0502040204020203" pitchFamily="34" charset="0"/>
                  </a:rPr>
                  <a:t>S’lindile Mhlongo</a:t>
                </a:r>
                <a:endParaRPr lang="en-US" sz="1092" b="1" dirty="0">
                  <a:solidFill>
                    <a:prstClr val="white"/>
                  </a:solidFill>
                  <a:latin typeface="Segoe UI"/>
                  <a:ea typeface="Calibri Light" charset="0"/>
                  <a:cs typeface="Segoe UI" panose="020B0502040204020203" pitchFamily="34" charset="0"/>
                </a:endParaRPr>
              </a:p>
            </p:txBody>
          </p:sp>
        </p:grpSp>
        <p:grpSp>
          <p:nvGrpSpPr>
            <p:cNvPr id="30" name="Group 29">
              <a:extLst>
                <a:ext uri="{FF2B5EF4-FFF2-40B4-BE49-F238E27FC236}">
                  <a16:creationId xmlns:a16="http://schemas.microsoft.com/office/drawing/2014/main" id="{A8345898-CCA3-CCB0-87E2-6BA0CCA50C4B}"/>
                </a:ext>
              </a:extLst>
            </p:cNvPr>
            <p:cNvGrpSpPr/>
            <p:nvPr/>
          </p:nvGrpSpPr>
          <p:grpSpPr>
            <a:xfrm>
              <a:off x="1479620" y="2910761"/>
              <a:ext cx="1607124" cy="786733"/>
              <a:chOff x="683152" y="1182583"/>
              <a:chExt cx="1854631" cy="765600"/>
            </a:xfrm>
          </p:grpSpPr>
          <p:sp>
            <p:nvSpPr>
              <p:cNvPr id="58" name="TextBox 57">
                <a:extLst>
                  <a:ext uri="{FF2B5EF4-FFF2-40B4-BE49-F238E27FC236}">
                    <a16:creationId xmlns:a16="http://schemas.microsoft.com/office/drawing/2014/main" id="{68FFD6EF-8B60-3B05-8AB1-4785D9E651CC}"/>
                  </a:ext>
                </a:extLst>
              </p:cNvPr>
              <p:cNvSpPr txBox="1"/>
              <p:nvPr/>
            </p:nvSpPr>
            <p:spPr>
              <a:xfrm>
                <a:off x="765820" y="1340308"/>
                <a:ext cx="1571064" cy="607875"/>
              </a:xfrm>
              <a:prstGeom prst="rect">
                <a:avLst/>
              </a:prstGeom>
              <a:noFill/>
            </p:spPr>
            <p:txBody>
              <a:bodyPr wrap="square" lIns="0" tIns="0" rIns="0" bIns="0" rtlCol="0" anchor="ctr">
                <a:spAutoFit/>
              </a:bodyPr>
              <a:lstStyle/>
              <a:p>
                <a:pPr defTabSz="1109831" eaLnBrk="0" fontAlgn="base" hangingPunct="0">
                  <a:spcBef>
                    <a:spcPct val="0"/>
                  </a:spcBef>
                  <a:spcAft>
                    <a:spcPct val="0"/>
                  </a:spcAft>
                </a:pPr>
                <a:r>
                  <a:rPr lang="en-US" sz="1092" b="1" dirty="0">
                    <a:solidFill>
                      <a:prstClr val="white"/>
                    </a:solidFill>
                    <a:latin typeface="Segoe UI"/>
                  </a:rPr>
                  <a:t>Chairperson: Governance Subcommittee </a:t>
                </a:r>
              </a:p>
            </p:txBody>
          </p:sp>
          <p:sp>
            <p:nvSpPr>
              <p:cNvPr id="59" name="TextBox 58">
                <a:extLst>
                  <a:ext uri="{FF2B5EF4-FFF2-40B4-BE49-F238E27FC236}">
                    <a16:creationId xmlns:a16="http://schemas.microsoft.com/office/drawing/2014/main" id="{39C5E659-03D2-8593-ADB1-5CE68568168D}"/>
                  </a:ext>
                </a:extLst>
              </p:cNvPr>
              <p:cNvSpPr txBox="1"/>
              <p:nvPr/>
            </p:nvSpPr>
            <p:spPr>
              <a:xfrm>
                <a:off x="683152" y="1182583"/>
                <a:ext cx="1854631" cy="202625"/>
              </a:xfrm>
              <a:prstGeom prst="rect">
                <a:avLst/>
              </a:prstGeom>
              <a:noFill/>
            </p:spPr>
            <p:txBody>
              <a:bodyPr wrap="square" lIns="0" tIns="0" rIns="0" bIns="0" rtlCol="0" anchor="ctr">
                <a:spAutoFit/>
              </a:bodyPr>
              <a:lstStyle/>
              <a:p>
                <a:pPr defTabSz="1109831" eaLnBrk="0" fontAlgn="base" hangingPunct="0">
                  <a:spcBef>
                    <a:spcPct val="0"/>
                  </a:spcBef>
                  <a:spcAft>
                    <a:spcPct val="0"/>
                  </a:spcAft>
                </a:pPr>
                <a:r>
                  <a:rPr lang="en-US" sz="1092" b="1" kern="0" dirty="0">
                    <a:solidFill>
                      <a:prstClr val="white"/>
                    </a:solidFill>
                    <a:latin typeface="Segoe UI"/>
                    <a:ea typeface="Calibri Light" charset="0"/>
                    <a:cs typeface="Segoe UI" panose="020B0502040204020203" pitchFamily="34" charset="0"/>
                  </a:rPr>
                  <a:t>Michael Manyama</a:t>
                </a:r>
                <a:endParaRPr lang="en-US" sz="1092" b="1" dirty="0">
                  <a:solidFill>
                    <a:prstClr val="white"/>
                  </a:solidFill>
                  <a:latin typeface="Segoe UI"/>
                  <a:ea typeface="Calibri Light" charset="0"/>
                  <a:cs typeface="Segoe UI" panose="020B0502040204020203" pitchFamily="34" charset="0"/>
                </a:endParaRPr>
              </a:p>
            </p:txBody>
          </p:sp>
        </p:grpSp>
        <p:grpSp>
          <p:nvGrpSpPr>
            <p:cNvPr id="31" name="Group 30">
              <a:extLst>
                <a:ext uri="{FF2B5EF4-FFF2-40B4-BE49-F238E27FC236}">
                  <a16:creationId xmlns:a16="http://schemas.microsoft.com/office/drawing/2014/main" id="{EEF6E39E-1A01-C907-8C09-442D72ADAC22}"/>
                </a:ext>
              </a:extLst>
            </p:cNvPr>
            <p:cNvGrpSpPr/>
            <p:nvPr/>
          </p:nvGrpSpPr>
          <p:grpSpPr>
            <a:xfrm>
              <a:off x="4835542" y="2939384"/>
              <a:ext cx="1687175" cy="817898"/>
              <a:chOff x="683571" y="1152253"/>
              <a:chExt cx="1947010" cy="795928"/>
            </a:xfrm>
          </p:grpSpPr>
          <p:sp>
            <p:nvSpPr>
              <p:cNvPr id="56" name="TextBox 55">
                <a:extLst>
                  <a:ext uri="{FF2B5EF4-FFF2-40B4-BE49-F238E27FC236}">
                    <a16:creationId xmlns:a16="http://schemas.microsoft.com/office/drawing/2014/main" id="{8E931FC2-20AD-618D-3CF5-016CB75672B7}"/>
                  </a:ext>
                </a:extLst>
              </p:cNvPr>
              <p:cNvSpPr txBox="1"/>
              <p:nvPr/>
            </p:nvSpPr>
            <p:spPr>
              <a:xfrm>
                <a:off x="765820" y="1340306"/>
                <a:ext cx="1571064" cy="607875"/>
              </a:xfrm>
              <a:prstGeom prst="rect">
                <a:avLst/>
              </a:prstGeom>
              <a:noFill/>
            </p:spPr>
            <p:txBody>
              <a:bodyPr wrap="square" lIns="0" tIns="0" rIns="0" bIns="0" rtlCol="0" anchor="ctr">
                <a:spAutoFit/>
              </a:bodyPr>
              <a:lstStyle/>
              <a:p>
                <a:pPr defTabSz="1109831" eaLnBrk="0" fontAlgn="base" hangingPunct="0">
                  <a:spcBef>
                    <a:spcPct val="0"/>
                  </a:spcBef>
                  <a:spcAft>
                    <a:spcPct val="0"/>
                  </a:spcAft>
                </a:pPr>
                <a:r>
                  <a:rPr lang="en-US" sz="1092" b="1" dirty="0">
                    <a:solidFill>
                      <a:prstClr val="white"/>
                    </a:solidFill>
                    <a:latin typeface="Segoe UI"/>
                  </a:rPr>
                  <a:t>Chairperson: Technology Subcommittee </a:t>
                </a:r>
              </a:p>
            </p:txBody>
          </p:sp>
          <p:sp>
            <p:nvSpPr>
              <p:cNvPr id="57" name="TextBox 56">
                <a:extLst>
                  <a:ext uri="{FF2B5EF4-FFF2-40B4-BE49-F238E27FC236}">
                    <a16:creationId xmlns:a16="http://schemas.microsoft.com/office/drawing/2014/main" id="{9CF96E3E-54DD-929F-39B6-FDABF4E69317}"/>
                  </a:ext>
                </a:extLst>
              </p:cNvPr>
              <p:cNvSpPr txBox="1"/>
              <p:nvPr/>
            </p:nvSpPr>
            <p:spPr>
              <a:xfrm>
                <a:off x="683571" y="1152253"/>
                <a:ext cx="1947010" cy="202625"/>
              </a:xfrm>
              <a:prstGeom prst="rect">
                <a:avLst/>
              </a:prstGeom>
              <a:noFill/>
            </p:spPr>
            <p:txBody>
              <a:bodyPr wrap="square" lIns="0" tIns="0" rIns="0" bIns="0" rtlCol="0" anchor="ctr">
                <a:spAutoFit/>
              </a:bodyPr>
              <a:lstStyle/>
              <a:p>
                <a:pPr defTabSz="1109831" eaLnBrk="0" fontAlgn="base" hangingPunct="0">
                  <a:spcBef>
                    <a:spcPct val="0"/>
                  </a:spcBef>
                  <a:spcAft>
                    <a:spcPct val="0"/>
                  </a:spcAft>
                </a:pPr>
                <a:r>
                  <a:rPr lang="en-US" sz="1092" b="1" kern="0" dirty="0">
                    <a:solidFill>
                      <a:prstClr val="white"/>
                    </a:solidFill>
                    <a:latin typeface="Segoe UI"/>
                    <a:ea typeface="Calibri Light" charset="0"/>
                    <a:cs typeface="Segoe UI" panose="020B0502040204020203" pitchFamily="34" charset="0"/>
                  </a:rPr>
                  <a:t>Marlanie Moodley</a:t>
                </a:r>
                <a:endParaRPr lang="en-US" sz="1092" b="1" dirty="0">
                  <a:solidFill>
                    <a:prstClr val="white"/>
                  </a:solidFill>
                  <a:latin typeface="Segoe UI"/>
                  <a:ea typeface="Calibri Light" charset="0"/>
                  <a:cs typeface="Segoe UI" panose="020B0502040204020203" pitchFamily="34" charset="0"/>
                </a:endParaRPr>
              </a:p>
            </p:txBody>
          </p:sp>
        </p:grpSp>
        <p:grpSp>
          <p:nvGrpSpPr>
            <p:cNvPr id="32" name="Group 31">
              <a:extLst>
                <a:ext uri="{FF2B5EF4-FFF2-40B4-BE49-F238E27FC236}">
                  <a16:creationId xmlns:a16="http://schemas.microsoft.com/office/drawing/2014/main" id="{28C7A269-8F65-4772-ACDC-246388C2B3EC}"/>
                </a:ext>
              </a:extLst>
            </p:cNvPr>
            <p:cNvGrpSpPr/>
            <p:nvPr/>
          </p:nvGrpSpPr>
          <p:grpSpPr>
            <a:xfrm>
              <a:off x="1237376" y="3983167"/>
              <a:ext cx="2019404" cy="1906884"/>
              <a:chOff x="1686891" y="5140904"/>
              <a:chExt cx="1965157" cy="1354317"/>
            </a:xfrm>
          </p:grpSpPr>
          <p:sp>
            <p:nvSpPr>
              <p:cNvPr id="49" name="Rectangle: Rounded Corners 48">
                <a:extLst>
                  <a:ext uri="{FF2B5EF4-FFF2-40B4-BE49-F238E27FC236}">
                    <a16:creationId xmlns:a16="http://schemas.microsoft.com/office/drawing/2014/main" id="{794D2CCD-4229-3AED-7D4D-28482222C3D2}"/>
                  </a:ext>
                </a:extLst>
              </p:cNvPr>
              <p:cNvSpPr/>
              <p:nvPr/>
            </p:nvSpPr>
            <p:spPr>
              <a:xfrm>
                <a:off x="1686891" y="5140904"/>
                <a:ext cx="1965157" cy="242863"/>
              </a:xfrm>
              <a:prstGeom prst="roundRect">
                <a:avLst>
                  <a:gd name="adj" fmla="val 22227"/>
                </a:avLst>
              </a:prstGeom>
              <a:solidFill>
                <a:sysClr val="window" lastClr="FFFFFF"/>
              </a:solidFill>
              <a:ln w="12700" cap="flat" cmpd="sng" algn="ctr">
                <a:noFill/>
                <a:prstDash val="solid"/>
                <a:miter lim="800000"/>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275" b="1" kern="0" dirty="0">
                    <a:solidFill>
                      <a:prstClr val="black"/>
                    </a:solidFill>
                    <a:latin typeface="Calibri" panose="020F0502020204030204" pitchFamily="34" charset="0"/>
                  </a:rPr>
                  <a:t>Working Groups</a:t>
                </a:r>
              </a:p>
            </p:txBody>
          </p:sp>
          <p:sp>
            <p:nvSpPr>
              <p:cNvPr id="50" name="Rectangle: Rounded Corners 49">
                <a:extLst>
                  <a:ext uri="{FF2B5EF4-FFF2-40B4-BE49-F238E27FC236}">
                    <a16:creationId xmlns:a16="http://schemas.microsoft.com/office/drawing/2014/main" id="{6E4E4143-A390-D3CB-B506-6F4F7C6EB5B6}"/>
                  </a:ext>
                </a:extLst>
              </p:cNvPr>
              <p:cNvSpPr/>
              <p:nvPr/>
            </p:nvSpPr>
            <p:spPr>
              <a:xfrm>
                <a:off x="1771749" y="5558791"/>
                <a:ext cx="1790122" cy="242863"/>
              </a:xfrm>
              <a:prstGeom prst="roundRect">
                <a:avLst>
                  <a:gd name="adj" fmla="val 22227"/>
                </a:avLst>
              </a:prstGeom>
              <a:solidFill>
                <a:sysClr val="window" lastClr="FFFFFF"/>
              </a:solidFill>
              <a:ln w="12700" cap="flat" cmpd="sng" algn="ctr">
                <a:noFill/>
                <a:prstDash val="solid"/>
                <a:miter lim="800000"/>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092" kern="0" dirty="0">
                    <a:solidFill>
                      <a:prstClr val="black"/>
                    </a:solidFill>
                    <a:latin typeface="Calibri" panose="020F0502020204030204" pitchFamily="34" charset="0"/>
                  </a:rPr>
                  <a:t>Governance and Institutions</a:t>
                </a:r>
              </a:p>
            </p:txBody>
          </p:sp>
          <p:sp>
            <p:nvSpPr>
              <p:cNvPr id="51" name="Rectangle: Rounded Corners 50">
                <a:extLst>
                  <a:ext uri="{FF2B5EF4-FFF2-40B4-BE49-F238E27FC236}">
                    <a16:creationId xmlns:a16="http://schemas.microsoft.com/office/drawing/2014/main" id="{288D053F-6E98-7A5C-4EA7-3E3B0800CC3D}"/>
                  </a:ext>
                </a:extLst>
              </p:cNvPr>
              <p:cNvSpPr/>
              <p:nvPr/>
            </p:nvSpPr>
            <p:spPr>
              <a:xfrm>
                <a:off x="1771749" y="5904802"/>
                <a:ext cx="1790122" cy="242863"/>
              </a:xfrm>
              <a:prstGeom prst="roundRect">
                <a:avLst>
                  <a:gd name="adj" fmla="val 22227"/>
                </a:avLst>
              </a:prstGeom>
              <a:solidFill>
                <a:sysClr val="window" lastClr="FFFFFF"/>
              </a:solidFill>
              <a:ln w="12700" cap="flat" cmpd="sng" algn="ctr">
                <a:noFill/>
                <a:prstDash val="solid"/>
                <a:miter lim="800000"/>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092" kern="0" dirty="0">
                    <a:solidFill>
                      <a:prstClr val="black"/>
                    </a:solidFill>
                    <a:latin typeface="Calibri" panose="020F0502020204030204" pitchFamily="34" charset="0"/>
                  </a:rPr>
                  <a:t>Policy and Legal</a:t>
                </a:r>
              </a:p>
            </p:txBody>
          </p:sp>
          <p:sp>
            <p:nvSpPr>
              <p:cNvPr id="52" name="Rectangle: Rounded Corners 51">
                <a:extLst>
                  <a:ext uri="{FF2B5EF4-FFF2-40B4-BE49-F238E27FC236}">
                    <a16:creationId xmlns:a16="http://schemas.microsoft.com/office/drawing/2014/main" id="{5B679A2F-5CA7-8E60-27CF-14CEC6CA6874}"/>
                  </a:ext>
                </a:extLst>
              </p:cNvPr>
              <p:cNvSpPr/>
              <p:nvPr/>
            </p:nvSpPr>
            <p:spPr>
              <a:xfrm>
                <a:off x="1771749" y="6252358"/>
                <a:ext cx="1790122" cy="242863"/>
              </a:xfrm>
              <a:prstGeom prst="roundRect">
                <a:avLst>
                  <a:gd name="adj" fmla="val 22227"/>
                </a:avLst>
              </a:prstGeom>
              <a:solidFill>
                <a:sysClr val="window" lastClr="FFFFFF"/>
              </a:solidFill>
              <a:ln w="12700" cap="flat" cmpd="sng" algn="ctr">
                <a:noFill/>
                <a:prstDash val="solid"/>
                <a:miter lim="800000"/>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092" kern="0" dirty="0">
                    <a:solidFill>
                      <a:prstClr val="black"/>
                    </a:solidFill>
                    <a:latin typeface="Calibri" panose="020F0502020204030204" pitchFamily="34" charset="0"/>
                  </a:rPr>
                  <a:t>Financial</a:t>
                </a:r>
              </a:p>
            </p:txBody>
          </p:sp>
          <p:sp>
            <p:nvSpPr>
              <p:cNvPr id="53" name="Oval 52">
                <a:extLst>
                  <a:ext uri="{FF2B5EF4-FFF2-40B4-BE49-F238E27FC236}">
                    <a16:creationId xmlns:a16="http://schemas.microsoft.com/office/drawing/2014/main" id="{2CDE17AE-A376-15EB-6371-6798CB10166C}"/>
                  </a:ext>
                </a:extLst>
              </p:cNvPr>
              <p:cNvSpPr/>
              <p:nvPr/>
            </p:nvSpPr>
            <p:spPr>
              <a:xfrm>
                <a:off x="2628051" y="5452653"/>
                <a:ext cx="77518" cy="44014"/>
              </a:xfrm>
              <a:prstGeom prst="ellipse">
                <a:avLst/>
              </a:prstGeom>
              <a:solidFill>
                <a:srgbClr val="336600"/>
              </a:solidFill>
              <a:ln w="12700" cap="flat" cmpd="sng" algn="ctr">
                <a:noFill/>
                <a:prstDash val="solid"/>
                <a:miter lim="800000"/>
              </a:ln>
              <a:effectLst/>
            </p:spPr>
            <p:txBody>
              <a:bodyPr rtlCol="0" anchor="ctr"/>
              <a:lstStyle/>
              <a:p>
                <a:pPr algn="ctr" defTabSz="832518" eaLnBrk="0" fontAlgn="base" hangingPunct="0">
                  <a:spcBef>
                    <a:spcPct val="0"/>
                  </a:spcBef>
                  <a:spcAft>
                    <a:spcPct val="0"/>
                  </a:spcAft>
                  <a:defRPr/>
                </a:pPr>
                <a:endParaRPr lang="en-US" sz="1639" kern="0" dirty="0">
                  <a:solidFill>
                    <a:prstClr val="black"/>
                  </a:solidFill>
                  <a:latin typeface="Calibri" panose="020F0502020204030204" pitchFamily="34" charset="0"/>
                </a:endParaRPr>
              </a:p>
            </p:txBody>
          </p:sp>
          <p:sp>
            <p:nvSpPr>
              <p:cNvPr id="54" name="Oval 53">
                <a:extLst>
                  <a:ext uri="{FF2B5EF4-FFF2-40B4-BE49-F238E27FC236}">
                    <a16:creationId xmlns:a16="http://schemas.microsoft.com/office/drawing/2014/main" id="{777DD07B-AB80-9F8D-7DBC-8B1B4B3CE319}"/>
                  </a:ext>
                </a:extLst>
              </p:cNvPr>
              <p:cNvSpPr/>
              <p:nvPr/>
            </p:nvSpPr>
            <p:spPr>
              <a:xfrm>
                <a:off x="2628051" y="6178005"/>
                <a:ext cx="77518" cy="44014"/>
              </a:xfrm>
              <a:prstGeom prst="ellipse">
                <a:avLst/>
              </a:prstGeom>
              <a:solidFill>
                <a:srgbClr val="336600"/>
              </a:solidFill>
              <a:ln w="12700" cap="flat" cmpd="sng" algn="ctr">
                <a:noFill/>
                <a:prstDash val="solid"/>
                <a:miter lim="800000"/>
              </a:ln>
              <a:effectLst/>
            </p:spPr>
            <p:txBody>
              <a:bodyPr rtlCol="0" anchor="ctr"/>
              <a:lstStyle/>
              <a:p>
                <a:pPr algn="ctr" defTabSz="832518" eaLnBrk="0" fontAlgn="base" hangingPunct="0">
                  <a:spcBef>
                    <a:spcPct val="0"/>
                  </a:spcBef>
                  <a:spcAft>
                    <a:spcPct val="0"/>
                  </a:spcAft>
                  <a:defRPr/>
                </a:pPr>
                <a:endParaRPr lang="en-US" sz="1639" kern="0" dirty="0">
                  <a:solidFill>
                    <a:prstClr val="black"/>
                  </a:solidFill>
                  <a:latin typeface="Calibri" panose="020F0502020204030204" pitchFamily="34" charset="0"/>
                </a:endParaRPr>
              </a:p>
            </p:txBody>
          </p:sp>
          <p:sp>
            <p:nvSpPr>
              <p:cNvPr id="55" name="Oval 54">
                <a:extLst>
                  <a:ext uri="{FF2B5EF4-FFF2-40B4-BE49-F238E27FC236}">
                    <a16:creationId xmlns:a16="http://schemas.microsoft.com/office/drawing/2014/main" id="{9F68062B-829E-092C-D6BD-99B7DF1E851F}"/>
                  </a:ext>
                </a:extLst>
              </p:cNvPr>
              <p:cNvSpPr/>
              <p:nvPr/>
            </p:nvSpPr>
            <p:spPr>
              <a:xfrm>
                <a:off x="2628051" y="5830569"/>
                <a:ext cx="77518" cy="44014"/>
              </a:xfrm>
              <a:prstGeom prst="ellipse">
                <a:avLst/>
              </a:prstGeom>
              <a:solidFill>
                <a:srgbClr val="336600"/>
              </a:solidFill>
              <a:ln w="12700" cap="flat" cmpd="sng" algn="ctr">
                <a:noFill/>
                <a:prstDash val="solid"/>
                <a:miter lim="800000"/>
              </a:ln>
              <a:effectLst/>
            </p:spPr>
            <p:txBody>
              <a:bodyPr rtlCol="0" anchor="ctr"/>
              <a:lstStyle/>
              <a:p>
                <a:pPr algn="ctr" defTabSz="832518" eaLnBrk="0" fontAlgn="base" hangingPunct="0">
                  <a:spcBef>
                    <a:spcPct val="0"/>
                  </a:spcBef>
                  <a:spcAft>
                    <a:spcPct val="0"/>
                  </a:spcAft>
                  <a:defRPr/>
                </a:pPr>
                <a:endParaRPr lang="en-US" sz="1639" kern="0" dirty="0">
                  <a:solidFill>
                    <a:prstClr val="black"/>
                  </a:solidFill>
                  <a:latin typeface="Calibri" panose="020F0502020204030204" pitchFamily="34" charset="0"/>
                </a:endParaRPr>
              </a:p>
            </p:txBody>
          </p:sp>
        </p:grpSp>
        <p:grpSp>
          <p:nvGrpSpPr>
            <p:cNvPr id="33" name="Group 32">
              <a:extLst>
                <a:ext uri="{FF2B5EF4-FFF2-40B4-BE49-F238E27FC236}">
                  <a16:creationId xmlns:a16="http://schemas.microsoft.com/office/drawing/2014/main" id="{75476171-7ED4-C804-DF55-B74E62089C44}"/>
                </a:ext>
              </a:extLst>
            </p:cNvPr>
            <p:cNvGrpSpPr/>
            <p:nvPr/>
          </p:nvGrpSpPr>
          <p:grpSpPr>
            <a:xfrm>
              <a:off x="4544109" y="3893008"/>
              <a:ext cx="1970684" cy="1962660"/>
              <a:chOff x="4786391" y="3629923"/>
              <a:chExt cx="1907236" cy="2314943"/>
            </a:xfrm>
          </p:grpSpPr>
          <p:sp>
            <p:nvSpPr>
              <p:cNvPr id="42" name="Rectangle: Rounded Corners 41">
                <a:extLst>
                  <a:ext uri="{FF2B5EF4-FFF2-40B4-BE49-F238E27FC236}">
                    <a16:creationId xmlns:a16="http://schemas.microsoft.com/office/drawing/2014/main" id="{862C4603-4CC0-2B22-8760-FA0B5B4BBE99}"/>
                  </a:ext>
                </a:extLst>
              </p:cNvPr>
              <p:cNvSpPr/>
              <p:nvPr/>
            </p:nvSpPr>
            <p:spPr>
              <a:xfrm>
                <a:off x="4786391" y="3629923"/>
                <a:ext cx="1907236" cy="415127"/>
              </a:xfrm>
              <a:prstGeom prst="roundRect">
                <a:avLst>
                  <a:gd name="adj" fmla="val 22227"/>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275" b="1" kern="0" dirty="0">
                    <a:solidFill>
                      <a:prstClr val="black"/>
                    </a:solidFill>
                    <a:latin typeface="Segoe UI"/>
                  </a:rPr>
                  <a:t>Working Groups</a:t>
                </a:r>
              </a:p>
            </p:txBody>
          </p:sp>
          <p:sp>
            <p:nvSpPr>
              <p:cNvPr id="43" name="Rectangle: Rounded Corners 42">
                <a:extLst>
                  <a:ext uri="{FF2B5EF4-FFF2-40B4-BE49-F238E27FC236}">
                    <a16:creationId xmlns:a16="http://schemas.microsoft.com/office/drawing/2014/main" id="{874D51F7-1FFD-07C5-8086-DC0E54C78B9E}"/>
                  </a:ext>
                </a:extLst>
              </p:cNvPr>
              <p:cNvSpPr/>
              <p:nvPr/>
            </p:nvSpPr>
            <p:spPr>
              <a:xfrm>
                <a:off x="4872721" y="4344220"/>
                <a:ext cx="1737360" cy="415127"/>
              </a:xfrm>
              <a:prstGeom prst="roundRect">
                <a:avLst>
                  <a:gd name="adj" fmla="val 22227"/>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092" kern="0" dirty="0">
                    <a:solidFill>
                      <a:prstClr val="black"/>
                    </a:solidFill>
                    <a:latin typeface="Segoe UI"/>
                  </a:rPr>
                  <a:t>Data</a:t>
                </a:r>
              </a:p>
            </p:txBody>
          </p:sp>
          <p:sp>
            <p:nvSpPr>
              <p:cNvPr id="44" name="Rectangle: Rounded Corners 43">
                <a:extLst>
                  <a:ext uri="{FF2B5EF4-FFF2-40B4-BE49-F238E27FC236}">
                    <a16:creationId xmlns:a16="http://schemas.microsoft.com/office/drawing/2014/main" id="{C10A2CB5-2DF7-129A-3A7E-66B1F0802830}"/>
                  </a:ext>
                </a:extLst>
              </p:cNvPr>
              <p:cNvSpPr/>
              <p:nvPr/>
            </p:nvSpPr>
            <p:spPr>
              <a:xfrm>
                <a:off x="4872721" y="4935659"/>
                <a:ext cx="1737360" cy="415127"/>
              </a:xfrm>
              <a:prstGeom prst="roundRect">
                <a:avLst>
                  <a:gd name="adj" fmla="val 22227"/>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092" kern="0" dirty="0">
                    <a:solidFill>
                      <a:prstClr val="black"/>
                    </a:solidFill>
                    <a:latin typeface="Segoe UI"/>
                  </a:rPr>
                  <a:t>Innovation </a:t>
                </a:r>
              </a:p>
            </p:txBody>
          </p:sp>
          <p:sp>
            <p:nvSpPr>
              <p:cNvPr id="45" name="Rectangle: Rounded Corners 44">
                <a:extLst>
                  <a:ext uri="{FF2B5EF4-FFF2-40B4-BE49-F238E27FC236}">
                    <a16:creationId xmlns:a16="http://schemas.microsoft.com/office/drawing/2014/main" id="{D9525229-79F9-D92E-1E84-EE890716F436}"/>
                  </a:ext>
                </a:extLst>
              </p:cNvPr>
              <p:cNvSpPr/>
              <p:nvPr/>
            </p:nvSpPr>
            <p:spPr>
              <a:xfrm>
                <a:off x="4874819" y="5529739"/>
                <a:ext cx="1737360" cy="415127"/>
              </a:xfrm>
              <a:prstGeom prst="roundRect">
                <a:avLst>
                  <a:gd name="adj" fmla="val 22227"/>
                </a:avLst>
              </a:prstGeom>
              <a:solidFill>
                <a:sysClr val="window" lastClr="FFFFFF"/>
              </a:solidFill>
              <a:ln w="25400" cap="flat" cmpd="sng" algn="ctr">
                <a:noFill/>
                <a:prstDash val="solid"/>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1092" kern="0" dirty="0">
                    <a:solidFill>
                      <a:prstClr val="black"/>
                    </a:solidFill>
                    <a:latin typeface="Segoe UI"/>
                  </a:rPr>
                  <a:t>Standards</a:t>
                </a:r>
              </a:p>
            </p:txBody>
          </p:sp>
          <p:sp>
            <p:nvSpPr>
              <p:cNvPr id="46" name="Oval 45">
                <a:extLst>
                  <a:ext uri="{FF2B5EF4-FFF2-40B4-BE49-F238E27FC236}">
                    <a16:creationId xmlns:a16="http://schemas.microsoft.com/office/drawing/2014/main" id="{72006AE1-9166-FA7E-BCF5-C9C3489A13A2}"/>
                  </a:ext>
                </a:extLst>
              </p:cNvPr>
              <p:cNvSpPr/>
              <p:nvPr/>
            </p:nvSpPr>
            <p:spPr>
              <a:xfrm>
                <a:off x="5688012" y="4162797"/>
                <a:ext cx="75233" cy="75233"/>
              </a:xfrm>
              <a:prstGeom prst="ellipse">
                <a:avLst/>
              </a:prstGeom>
              <a:solidFill>
                <a:srgbClr val="336600"/>
              </a:solidFill>
              <a:ln w="25400" cap="flat" cmpd="sng" algn="ctr">
                <a:noFill/>
                <a:prstDash val="solid"/>
              </a:ln>
              <a:effectLst/>
            </p:spPr>
            <p:txBody>
              <a:bodyPr rtlCol="0" anchor="ctr"/>
              <a:lstStyle/>
              <a:p>
                <a:pPr algn="ctr" defTabSz="832518" eaLnBrk="0" fontAlgn="base" hangingPunct="0">
                  <a:spcBef>
                    <a:spcPct val="0"/>
                  </a:spcBef>
                  <a:spcAft>
                    <a:spcPct val="0"/>
                  </a:spcAft>
                  <a:defRPr/>
                </a:pPr>
                <a:endParaRPr lang="en-US" sz="1639" kern="0" dirty="0">
                  <a:solidFill>
                    <a:prstClr val="black"/>
                  </a:solidFill>
                  <a:latin typeface="Segoe UI"/>
                </a:endParaRPr>
              </a:p>
            </p:txBody>
          </p:sp>
          <p:sp>
            <p:nvSpPr>
              <p:cNvPr id="47" name="Oval 46">
                <a:extLst>
                  <a:ext uri="{FF2B5EF4-FFF2-40B4-BE49-F238E27FC236}">
                    <a16:creationId xmlns:a16="http://schemas.microsoft.com/office/drawing/2014/main" id="{DD40AACE-B5F3-DD3D-D9C5-6222CB0E33BD}"/>
                  </a:ext>
                </a:extLst>
              </p:cNvPr>
              <p:cNvSpPr/>
              <p:nvPr/>
            </p:nvSpPr>
            <p:spPr>
              <a:xfrm>
                <a:off x="5688012" y="5402646"/>
                <a:ext cx="75233" cy="75233"/>
              </a:xfrm>
              <a:prstGeom prst="ellipse">
                <a:avLst/>
              </a:prstGeom>
              <a:solidFill>
                <a:srgbClr val="336600"/>
              </a:solidFill>
              <a:ln w="25400" cap="flat" cmpd="sng" algn="ctr">
                <a:noFill/>
                <a:prstDash val="solid"/>
              </a:ln>
              <a:effectLst/>
            </p:spPr>
            <p:txBody>
              <a:bodyPr rtlCol="0" anchor="ctr"/>
              <a:lstStyle/>
              <a:p>
                <a:pPr algn="ctr" defTabSz="832518" eaLnBrk="0" fontAlgn="base" hangingPunct="0">
                  <a:spcBef>
                    <a:spcPct val="0"/>
                  </a:spcBef>
                  <a:spcAft>
                    <a:spcPct val="0"/>
                  </a:spcAft>
                  <a:defRPr/>
                </a:pPr>
                <a:endParaRPr lang="en-US" sz="1639" kern="0" dirty="0">
                  <a:solidFill>
                    <a:prstClr val="black"/>
                  </a:solidFill>
                  <a:latin typeface="Segoe UI"/>
                </a:endParaRPr>
              </a:p>
            </p:txBody>
          </p:sp>
          <p:sp>
            <p:nvSpPr>
              <p:cNvPr id="48" name="Oval 47">
                <a:extLst>
                  <a:ext uri="{FF2B5EF4-FFF2-40B4-BE49-F238E27FC236}">
                    <a16:creationId xmlns:a16="http://schemas.microsoft.com/office/drawing/2014/main" id="{423DF15B-8855-F48A-0E74-878D35838482}"/>
                  </a:ext>
                </a:extLst>
              </p:cNvPr>
              <p:cNvSpPr/>
              <p:nvPr/>
            </p:nvSpPr>
            <p:spPr>
              <a:xfrm>
                <a:off x="5688012" y="4808772"/>
                <a:ext cx="75233" cy="75233"/>
              </a:xfrm>
              <a:prstGeom prst="ellipse">
                <a:avLst/>
              </a:prstGeom>
              <a:solidFill>
                <a:srgbClr val="336600"/>
              </a:solidFill>
              <a:ln w="25400" cap="flat" cmpd="sng" algn="ctr">
                <a:noFill/>
                <a:prstDash val="solid"/>
              </a:ln>
              <a:effectLst/>
            </p:spPr>
            <p:txBody>
              <a:bodyPr rtlCol="0" anchor="ctr"/>
              <a:lstStyle/>
              <a:p>
                <a:pPr algn="ctr" defTabSz="832518" eaLnBrk="0" fontAlgn="base" hangingPunct="0">
                  <a:spcBef>
                    <a:spcPct val="0"/>
                  </a:spcBef>
                  <a:spcAft>
                    <a:spcPct val="0"/>
                  </a:spcAft>
                  <a:defRPr/>
                </a:pPr>
                <a:endParaRPr lang="en-US" sz="1639" kern="0" dirty="0">
                  <a:solidFill>
                    <a:prstClr val="black"/>
                  </a:solidFill>
                  <a:latin typeface="Segoe UI"/>
                </a:endParaRPr>
              </a:p>
            </p:txBody>
          </p:sp>
        </p:grpSp>
        <p:sp>
          <p:nvSpPr>
            <p:cNvPr id="34" name="Rectangle: Rounded Corners 33">
              <a:extLst>
                <a:ext uri="{FF2B5EF4-FFF2-40B4-BE49-F238E27FC236}">
                  <a16:creationId xmlns:a16="http://schemas.microsoft.com/office/drawing/2014/main" id="{3B8766C6-1700-D0C1-B425-EAFC52054369}"/>
                </a:ext>
              </a:extLst>
            </p:cNvPr>
            <p:cNvSpPr/>
            <p:nvPr/>
          </p:nvSpPr>
          <p:spPr>
            <a:xfrm>
              <a:off x="1314927" y="6227144"/>
              <a:ext cx="2530274" cy="686452"/>
            </a:xfrm>
            <a:prstGeom prst="roundRect">
              <a:avLst>
                <a:gd name="adj" fmla="val 22227"/>
              </a:avLst>
            </a:prstGeom>
            <a:solidFill>
              <a:sysClr val="window" lastClr="FFFFFF"/>
            </a:solidFill>
            <a:ln w="12700" cap="flat" cmpd="sng" algn="ctr">
              <a:noFill/>
              <a:prstDash val="solid"/>
              <a:miter lim="800000"/>
            </a:ln>
            <a:effectLst>
              <a:outerShdw blurRad="190500" dist="38100" dir="5400000" algn="t" rotWithShape="0">
                <a:sysClr val="window" lastClr="FFFFFF">
                  <a:lumMod val="75000"/>
                  <a:alpha val="40000"/>
                </a:sysClr>
              </a:outerShdw>
            </a:effectLst>
          </p:spPr>
          <p:txBody>
            <a:bodyPr rtlCol="0" anchor="ctr"/>
            <a:lstStyle/>
            <a:p>
              <a:pPr defTabSz="810158" eaLnBrk="0" fontAlgn="base" hangingPunct="0">
                <a:spcBef>
                  <a:spcPct val="0"/>
                </a:spcBef>
                <a:spcAft>
                  <a:spcPct val="0"/>
                </a:spcAft>
              </a:pPr>
              <a:r>
                <a:rPr lang="en-GB" sz="911" kern="0" dirty="0">
                  <a:solidFill>
                    <a:prstClr val="black"/>
                  </a:solidFill>
                  <a:latin typeface="Abadi" panose="020B0604020104020204" pitchFamily="34" charset="0"/>
                </a:rPr>
                <a:t>An enabled environment for the capture, use, sharing and maintenance of geospatial information</a:t>
              </a:r>
              <a:endParaRPr lang="en-US" sz="911" kern="0" dirty="0">
                <a:solidFill>
                  <a:prstClr val="black"/>
                </a:solidFill>
                <a:latin typeface="Abadi" panose="020B0604020104020204" pitchFamily="34" charset="0"/>
              </a:endParaRPr>
            </a:p>
          </p:txBody>
        </p:sp>
        <p:sp>
          <p:nvSpPr>
            <p:cNvPr id="35" name="Rectangle: Rounded Corners 34">
              <a:extLst>
                <a:ext uri="{FF2B5EF4-FFF2-40B4-BE49-F238E27FC236}">
                  <a16:creationId xmlns:a16="http://schemas.microsoft.com/office/drawing/2014/main" id="{097AD101-E006-0281-46B9-539967661866}"/>
                </a:ext>
              </a:extLst>
            </p:cNvPr>
            <p:cNvSpPr/>
            <p:nvPr/>
          </p:nvSpPr>
          <p:spPr>
            <a:xfrm>
              <a:off x="4609723" y="6230553"/>
              <a:ext cx="2086512" cy="702619"/>
            </a:xfrm>
            <a:prstGeom prst="roundRect">
              <a:avLst>
                <a:gd name="adj" fmla="val 22227"/>
              </a:avLst>
            </a:prstGeom>
            <a:solidFill>
              <a:sysClr val="window" lastClr="FFFFFF"/>
            </a:solidFill>
            <a:ln w="12700" cap="flat" cmpd="sng" algn="ctr">
              <a:noFill/>
              <a:prstDash val="solid"/>
              <a:miter lim="800000"/>
            </a:ln>
            <a:effectLst>
              <a:outerShdw blurRad="190500" dist="38100" dir="5400000" algn="t" rotWithShape="0">
                <a:sysClr val="window" lastClr="FFFFFF">
                  <a:lumMod val="75000"/>
                  <a:alpha val="40000"/>
                </a:sysClr>
              </a:outerShdw>
            </a:effectLst>
          </p:spPr>
          <p:txBody>
            <a:bodyPr rtlCol="0" anchor="ctr"/>
            <a:lstStyle/>
            <a:p>
              <a:pPr algn="ctr" defTabSz="810158" eaLnBrk="0" fontAlgn="base" hangingPunct="0">
                <a:spcBef>
                  <a:spcPct val="0"/>
                </a:spcBef>
                <a:spcAft>
                  <a:spcPct val="0"/>
                </a:spcAft>
                <a:defRPr/>
              </a:pPr>
              <a:r>
                <a:rPr lang="en-US" sz="911" kern="0" dirty="0">
                  <a:solidFill>
                    <a:prstClr val="black"/>
                  </a:solidFill>
                  <a:latin typeface="Abadi" panose="020B0604020104020204" pitchFamily="34" charset="0"/>
                </a:rPr>
                <a:t>A standardized Data, Processes and Technology</a:t>
              </a:r>
              <a:endParaRPr lang="en-GB" sz="911" kern="0" dirty="0">
                <a:solidFill>
                  <a:prstClr val="black"/>
                </a:solidFill>
                <a:latin typeface="Abadi" panose="020B0604020104020204" pitchFamily="34" charset="0"/>
              </a:endParaRPr>
            </a:p>
          </p:txBody>
        </p:sp>
        <p:sp>
          <p:nvSpPr>
            <p:cNvPr id="36" name="Rectangle: Rounded Corners 35">
              <a:extLst>
                <a:ext uri="{FF2B5EF4-FFF2-40B4-BE49-F238E27FC236}">
                  <a16:creationId xmlns:a16="http://schemas.microsoft.com/office/drawing/2014/main" id="{AD2DE846-387E-4DD2-F666-C2CD45564BB8}"/>
                </a:ext>
              </a:extLst>
            </p:cNvPr>
            <p:cNvSpPr/>
            <p:nvPr/>
          </p:nvSpPr>
          <p:spPr>
            <a:xfrm>
              <a:off x="8244900" y="6237552"/>
              <a:ext cx="1856255" cy="689864"/>
            </a:xfrm>
            <a:prstGeom prst="roundRect">
              <a:avLst>
                <a:gd name="adj" fmla="val 22227"/>
              </a:avLst>
            </a:prstGeom>
            <a:solidFill>
              <a:sysClr val="window" lastClr="FFFFFF"/>
            </a:solidFill>
            <a:ln w="12700" cap="flat" cmpd="sng" algn="ctr">
              <a:noFill/>
              <a:prstDash val="solid"/>
              <a:miter lim="800000"/>
            </a:ln>
            <a:effectLst>
              <a:outerShdw blurRad="190500" dist="38100" dir="5400000" algn="t" rotWithShape="0">
                <a:sysClr val="window" lastClr="FFFFFF">
                  <a:lumMod val="75000"/>
                  <a:alpha val="40000"/>
                </a:sysClr>
              </a:outerShdw>
            </a:effectLst>
          </p:spPr>
          <p:txBody>
            <a:bodyPr rtlCol="0" anchor="ctr"/>
            <a:lstStyle/>
            <a:p>
              <a:pPr algn="ctr" defTabSz="832518" eaLnBrk="0" fontAlgn="base" hangingPunct="0">
                <a:spcBef>
                  <a:spcPct val="0"/>
                </a:spcBef>
                <a:spcAft>
                  <a:spcPct val="0"/>
                </a:spcAft>
                <a:defRPr/>
              </a:pPr>
              <a:r>
                <a:rPr lang="en-US" sz="911" kern="0" dirty="0">
                  <a:solidFill>
                    <a:prstClr val="black"/>
                  </a:solidFill>
                  <a:latin typeface="Abadi" panose="020B0604020104020204" pitchFamily="34" charset="0"/>
                  <a:ea typeface="Times New Roman" panose="02020603050405020304" pitchFamily="18" charset="0"/>
                  <a:cs typeface="Times New Roman" panose="02020603050405020304" pitchFamily="18" charset="0"/>
                </a:rPr>
                <a:t>A nation that is </a:t>
              </a:r>
              <a:r>
                <a:rPr lang="en-US" sz="911" kern="0" dirty="0">
                  <a:solidFill>
                    <a:prstClr val="black"/>
                  </a:solidFill>
                  <a:latin typeface="Abadi" panose="020B0604020104020204" pitchFamily="34" charset="0"/>
                </a:rPr>
                <a:t>geospatially aware and engaged</a:t>
              </a:r>
            </a:p>
          </p:txBody>
        </p:sp>
        <p:sp>
          <p:nvSpPr>
            <p:cNvPr id="37" name="TextBox 36">
              <a:extLst>
                <a:ext uri="{FF2B5EF4-FFF2-40B4-BE49-F238E27FC236}">
                  <a16:creationId xmlns:a16="http://schemas.microsoft.com/office/drawing/2014/main" id="{CFD5FEB3-4422-3455-101D-D6B022AE0C30}"/>
                </a:ext>
              </a:extLst>
            </p:cNvPr>
            <p:cNvSpPr txBox="1"/>
            <p:nvPr/>
          </p:nvSpPr>
          <p:spPr>
            <a:xfrm>
              <a:off x="33250" y="6438286"/>
              <a:ext cx="1568641" cy="350815"/>
            </a:xfrm>
            <a:prstGeom prst="rect">
              <a:avLst/>
            </a:prstGeom>
            <a:noFill/>
          </p:spPr>
          <p:txBody>
            <a:bodyPr wrap="square" rtlCol="0">
              <a:spAutoFit/>
            </a:bodyPr>
            <a:lstStyle/>
            <a:p>
              <a:pPr defTabSz="810158" eaLnBrk="0" fontAlgn="base" hangingPunct="0">
                <a:spcBef>
                  <a:spcPct val="0"/>
                </a:spcBef>
                <a:spcAft>
                  <a:spcPct val="0"/>
                </a:spcAft>
              </a:pPr>
              <a:r>
                <a:rPr lang="en-US" sz="1240" b="1" dirty="0">
                  <a:solidFill>
                    <a:prstClr val="black"/>
                  </a:solidFill>
                  <a:latin typeface="Segoe UI"/>
                </a:rPr>
                <a:t>Outcomes</a:t>
              </a:r>
              <a:endParaRPr lang="en-ZA" sz="1240" b="1" dirty="0">
                <a:solidFill>
                  <a:prstClr val="black"/>
                </a:solidFill>
                <a:latin typeface="Segoe UI"/>
              </a:endParaRPr>
            </a:p>
          </p:txBody>
        </p:sp>
        <p:pic>
          <p:nvPicPr>
            <p:cNvPr id="38" name="Picture 37">
              <a:extLst>
                <a:ext uri="{FF2B5EF4-FFF2-40B4-BE49-F238E27FC236}">
                  <a16:creationId xmlns:a16="http://schemas.microsoft.com/office/drawing/2014/main" id="{C30874EB-AD0C-F830-260D-09561315EDCB}"/>
                </a:ext>
              </a:extLst>
            </p:cNvPr>
            <p:cNvPicPr>
              <a:picLocks noChangeAspect="1"/>
            </p:cNvPicPr>
            <p:nvPr/>
          </p:nvPicPr>
          <p:blipFill>
            <a:blip r:embed="rId2"/>
            <a:stretch>
              <a:fillRect/>
            </a:stretch>
          </p:blipFill>
          <p:spPr>
            <a:xfrm>
              <a:off x="3549652" y="2706434"/>
              <a:ext cx="1183419" cy="1183419"/>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9" name="Picture 38" descr="S'lindile Mhlongo - Chief Advisor GIS - Eskom Holdings SOC Ltd | LinkedIn">
              <a:extLst>
                <a:ext uri="{FF2B5EF4-FFF2-40B4-BE49-F238E27FC236}">
                  <a16:creationId xmlns:a16="http://schemas.microsoft.com/office/drawing/2014/main" id="{529C23A8-04BC-71B5-D022-DD53E94F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156" y="2739641"/>
              <a:ext cx="1095762" cy="109576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A2A1889F-1931-518E-C281-E36592717A7D}"/>
                </a:ext>
              </a:extLst>
            </p:cNvPr>
            <p:cNvPicPr>
              <a:picLocks noChangeAspect="1"/>
            </p:cNvPicPr>
            <p:nvPr/>
          </p:nvPicPr>
          <p:blipFill>
            <a:blip r:embed="rId4"/>
            <a:stretch>
              <a:fillRect/>
            </a:stretch>
          </p:blipFill>
          <p:spPr>
            <a:xfrm>
              <a:off x="3538998" y="660028"/>
              <a:ext cx="1070726" cy="1144735"/>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1" name="Picture 40" descr="A person with a beard and a black and white checkered jacket&#10;&#10;Description automatically generated">
              <a:extLst>
                <a:ext uri="{FF2B5EF4-FFF2-40B4-BE49-F238E27FC236}">
                  <a16:creationId xmlns:a16="http://schemas.microsoft.com/office/drawing/2014/main" id="{B8E134D3-92FD-4422-03F5-1069970F6F4C}"/>
                </a:ext>
              </a:extLst>
            </p:cNvPr>
            <p:cNvPicPr>
              <a:picLocks noChangeAspect="1"/>
            </p:cNvPicPr>
            <p:nvPr/>
          </p:nvPicPr>
          <p:blipFill rotWithShape="1">
            <a:blip r:embed="rId5">
              <a:extLst>
                <a:ext uri="{28A0092B-C50C-407E-A947-70E740481C1C}">
                  <a14:useLocalDpi xmlns:a14="http://schemas.microsoft.com/office/drawing/2010/main" val="0"/>
                </a:ext>
              </a:extLst>
            </a:blip>
            <a:srcRect l="6448" t="-468" r="5680" b="26778"/>
            <a:stretch/>
          </p:blipFill>
          <p:spPr>
            <a:xfrm>
              <a:off x="213735" y="2750261"/>
              <a:ext cx="957541" cy="109576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178184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1D5B7-23BE-D7CA-4B89-419FBE29E5D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340CB55-4828-E32E-06C9-61CC2EF660C8}"/>
              </a:ext>
            </a:extLst>
          </p:cNvPr>
          <p:cNvSpPr/>
          <p:nvPr/>
        </p:nvSpPr>
        <p:spPr>
          <a:xfrm>
            <a:off x="115644" y="4557819"/>
            <a:ext cx="11960712" cy="23117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ZA" sz="1595">
              <a:solidFill>
                <a:prstClr val="white"/>
              </a:solidFill>
              <a:latin typeface="Calibri"/>
            </a:endParaRPr>
          </a:p>
        </p:txBody>
      </p:sp>
      <p:grpSp>
        <p:nvGrpSpPr>
          <p:cNvPr id="30" name="Group 29">
            <a:extLst>
              <a:ext uri="{FF2B5EF4-FFF2-40B4-BE49-F238E27FC236}">
                <a16:creationId xmlns:a16="http://schemas.microsoft.com/office/drawing/2014/main" id="{7BC3CF09-93E2-17A5-0945-B8C53E8309CA}"/>
              </a:ext>
            </a:extLst>
          </p:cNvPr>
          <p:cNvGrpSpPr/>
          <p:nvPr/>
        </p:nvGrpSpPr>
        <p:grpSpPr>
          <a:xfrm>
            <a:off x="6106714" y="118893"/>
            <a:ext cx="5653299" cy="3199857"/>
            <a:chOff x="2832765" y="1908533"/>
            <a:chExt cx="6492104" cy="3685078"/>
          </a:xfrm>
          <a:solidFill>
            <a:schemeClr val="bg1"/>
          </a:solidFill>
        </p:grpSpPr>
        <p:sp>
          <p:nvSpPr>
            <p:cNvPr id="31" name="Rectangle 10">
              <a:extLst>
                <a:ext uri="{FF2B5EF4-FFF2-40B4-BE49-F238E27FC236}">
                  <a16:creationId xmlns:a16="http://schemas.microsoft.com/office/drawing/2014/main" id="{F4FF8CAF-488F-49E1-A2BC-EA82403BBC69}"/>
                </a:ext>
              </a:extLst>
            </p:cNvPr>
            <p:cNvSpPr/>
            <p:nvPr/>
          </p:nvSpPr>
          <p:spPr>
            <a:xfrm>
              <a:off x="2832765" y="1908533"/>
              <a:ext cx="6492104" cy="3685078"/>
            </a:xfrm>
            <a:custGeom>
              <a:avLst/>
              <a:gdLst>
                <a:gd name="connsiteX0" fmla="*/ 0 w 6432902"/>
                <a:gd name="connsiteY0" fmla="*/ 0 h 3626084"/>
                <a:gd name="connsiteX1" fmla="*/ 6432902 w 6432902"/>
                <a:gd name="connsiteY1" fmla="*/ 0 h 3626084"/>
                <a:gd name="connsiteX2" fmla="*/ 6432902 w 6432902"/>
                <a:gd name="connsiteY2" fmla="*/ 3626084 h 3626084"/>
                <a:gd name="connsiteX3" fmla="*/ 0 w 6432902"/>
                <a:gd name="connsiteY3" fmla="*/ 3626084 h 3626084"/>
                <a:gd name="connsiteX4" fmla="*/ 0 w 6432902"/>
                <a:gd name="connsiteY4" fmla="*/ 0 h 3626084"/>
                <a:gd name="connsiteX0" fmla="*/ 0 w 6482063"/>
                <a:gd name="connsiteY0" fmla="*/ 0 h 3675246"/>
                <a:gd name="connsiteX1" fmla="*/ 6482063 w 6482063"/>
                <a:gd name="connsiteY1" fmla="*/ 49162 h 3675246"/>
                <a:gd name="connsiteX2" fmla="*/ 6482063 w 6482063"/>
                <a:gd name="connsiteY2" fmla="*/ 3675246 h 3675246"/>
                <a:gd name="connsiteX3" fmla="*/ 49161 w 6482063"/>
                <a:gd name="connsiteY3" fmla="*/ 3675246 h 3675246"/>
                <a:gd name="connsiteX4" fmla="*/ 0 w 6482063"/>
                <a:gd name="connsiteY4" fmla="*/ 0 h 3675246"/>
                <a:gd name="connsiteX0" fmla="*/ 0 w 6521392"/>
                <a:gd name="connsiteY0" fmla="*/ 0 h 3675246"/>
                <a:gd name="connsiteX1" fmla="*/ 6521392 w 6521392"/>
                <a:gd name="connsiteY1" fmla="*/ 29497 h 3675246"/>
                <a:gd name="connsiteX2" fmla="*/ 6482063 w 6521392"/>
                <a:gd name="connsiteY2" fmla="*/ 3675246 h 3675246"/>
                <a:gd name="connsiteX3" fmla="*/ 49161 w 6521392"/>
                <a:gd name="connsiteY3" fmla="*/ 3675246 h 3675246"/>
                <a:gd name="connsiteX4" fmla="*/ 0 w 6521392"/>
                <a:gd name="connsiteY4" fmla="*/ 0 h 3675246"/>
                <a:gd name="connsiteX0" fmla="*/ 0 w 6541056"/>
                <a:gd name="connsiteY0" fmla="*/ 0 h 3685078"/>
                <a:gd name="connsiteX1" fmla="*/ 6541056 w 6541056"/>
                <a:gd name="connsiteY1" fmla="*/ 39329 h 3685078"/>
                <a:gd name="connsiteX2" fmla="*/ 6501727 w 6541056"/>
                <a:gd name="connsiteY2" fmla="*/ 3685078 h 3685078"/>
                <a:gd name="connsiteX3" fmla="*/ 68825 w 6541056"/>
                <a:gd name="connsiteY3" fmla="*/ 3685078 h 3685078"/>
                <a:gd name="connsiteX4" fmla="*/ 0 w 6541056"/>
                <a:gd name="connsiteY4" fmla="*/ 0 h 3685078"/>
                <a:gd name="connsiteX0" fmla="*/ 0 w 6501727"/>
                <a:gd name="connsiteY0" fmla="*/ 0 h 3685078"/>
                <a:gd name="connsiteX1" fmla="*/ 6491894 w 6501727"/>
                <a:gd name="connsiteY1" fmla="*/ 49161 h 3685078"/>
                <a:gd name="connsiteX2" fmla="*/ 6501727 w 6501727"/>
                <a:gd name="connsiteY2" fmla="*/ 3685078 h 3685078"/>
                <a:gd name="connsiteX3" fmla="*/ 68825 w 6501727"/>
                <a:gd name="connsiteY3" fmla="*/ 3685078 h 3685078"/>
                <a:gd name="connsiteX4" fmla="*/ 0 w 6501727"/>
                <a:gd name="connsiteY4" fmla="*/ 0 h 3685078"/>
                <a:gd name="connsiteX0" fmla="*/ 0 w 6492104"/>
                <a:gd name="connsiteY0" fmla="*/ 0 h 3685078"/>
                <a:gd name="connsiteX1" fmla="*/ 6491894 w 6492104"/>
                <a:gd name="connsiteY1" fmla="*/ 49161 h 3685078"/>
                <a:gd name="connsiteX2" fmla="*/ 6462398 w 6492104"/>
                <a:gd name="connsiteY2" fmla="*/ 3655581 h 3685078"/>
                <a:gd name="connsiteX3" fmla="*/ 68825 w 6492104"/>
                <a:gd name="connsiteY3" fmla="*/ 3685078 h 3685078"/>
                <a:gd name="connsiteX4" fmla="*/ 0 w 6492104"/>
                <a:gd name="connsiteY4" fmla="*/ 0 h 3685078"/>
                <a:gd name="connsiteX0" fmla="*/ 0 w 6492104"/>
                <a:gd name="connsiteY0" fmla="*/ 0 h 3685078"/>
                <a:gd name="connsiteX1" fmla="*/ 6491894 w 6492104"/>
                <a:gd name="connsiteY1" fmla="*/ 58993 h 3685078"/>
                <a:gd name="connsiteX2" fmla="*/ 6462398 w 6492104"/>
                <a:gd name="connsiteY2" fmla="*/ 3655581 h 3685078"/>
                <a:gd name="connsiteX3" fmla="*/ 68825 w 6492104"/>
                <a:gd name="connsiteY3" fmla="*/ 3685078 h 3685078"/>
                <a:gd name="connsiteX4" fmla="*/ 0 w 6492104"/>
                <a:gd name="connsiteY4" fmla="*/ 0 h 368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104" h="3685078">
                  <a:moveTo>
                    <a:pt x="0" y="0"/>
                  </a:moveTo>
                  <a:lnTo>
                    <a:pt x="6491894" y="58993"/>
                  </a:lnTo>
                  <a:cubicBezTo>
                    <a:pt x="6495172" y="1270965"/>
                    <a:pt x="6459120" y="2443609"/>
                    <a:pt x="6462398" y="3655581"/>
                  </a:cubicBezTo>
                  <a:lnTo>
                    <a:pt x="68825" y="3685078"/>
                  </a:lnTo>
                  <a:lnTo>
                    <a:pt x="0" y="0"/>
                  </a:lnTo>
                  <a:close/>
                </a:path>
              </a:pathLst>
            </a:custGeom>
            <a:solidFill>
              <a:srgbClr val="005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dirty="0">
                <a:solidFill>
                  <a:prstClr val="black"/>
                </a:solidFill>
                <a:latin typeface="Calibri"/>
              </a:endParaRPr>
            </a:p>
          </p:txBody>
        </p:sp>
        <p:sp>
          <p:nvSpPr>
            <p:cNvPr id="32" name="Rectangle 31">
              <a:extLst>
                <a:ext uri="{FF2B5EF4-FFF2-40B4-BE49-F238E27FC236}">
                  <a16:creationId xmlns:a16="http://schemas.microsoft.com/office/drawing/2014/main" id="{0BCC62B1-1AAD-634B-C8F4-6F5BE950842E}"/>
                </a:ext>
              </a:extLst>
            </p:cNvPr>
            <p:cNvSpPr/>
            <p:nvPr/>
          </p:nvSpPr>
          <p:spPr>
            <a:xfrm>
              <a:off x="2969597" y="2031433"/>
              <a:ext cx="6296890" cy="34982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3" name="Rectangle 32">
              <a:extLst>
                <a:ext uri="{FF2B5EF4-FFF2-40B4-BE49-F238E27FC236}">
                  <a16:creationId xmlns:a16="http://schemas.microsoft.com/office/drawing/2014/main" id="{911BD341-D766-3E89-9B26-327CCE033AE5}"/>
                </a:ext>
              </a:extLst>
            </p:cNvPr>
            <p:cNvSpPr/>
            <p:nvPr/>
          </p:nvSpPr>
          <p:spPr>
            <a:xfrm>
              <a:off x="2964784" y="1970645"/>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4" name="Rectangle 33">
              <a:extLst>
                <a:ext uri="{FF2B5EF4-FFF2-40B4-BE49-F238E27FC236}">
                  <a16:creationId xmlns:a16="http://schemas.microsoft.com/office/drawing/2014/main" id="{B2EB795F-BEDF-1E14-6CFC-E4D0BDEFC4CE}"/>
                </a:ext>
              </a:extLst>
            </p:cNvPr>
            <p:cNvSpPr/>
            <p:nvPr/>
          </p:nvSpPr>
          <p:spPr>
            <a:xfrm>
              <a:off x="6122181" y="1978330"/>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5" name="Rectangle 34">
              <a:extLst>
                <a:ext uri="{FF2B5EF4-FFF2-40B4-BE49-F238E27FC236}">
                  <a16:creationId xmlns:a16="http://schemas.microsoft.com/office/drawing/2014/main" id="{7AAE4D7E-CB71-C831-63C7-42FAF6210497}"/>
                </a:ext>
              </a:extLst>
            </p:cNvPr>
            <p:cNvSpPr/>
            <p:nvPr/>
          </p:nvSpPr>
          <p:spPr>
            <a:xfrm>
              <a:off x="2974336" y="3791781"/>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6" name="Rectangle 35">
              <a:extLst>
                <a:ext uri="{FF2B5EF4-FFF2-40B4-BE49-F238E27FC236}">
                  <a16:creationId xmlns:a16="http://schemas.microsoft.com/office/drawing/2014/main" id="{158774D5-A62F-6236-C3D5-77D784051B76}"/>
                </a:ext>
              </a:extLst>
            </p:cNvPr>
            <p:cNvSpPr/>
            <p:nvPr/>
          </p:nvSpPr>
          <p:spPr>
            <a:xfrm>
              <a:off x="6122281" y="3791781"/>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9" name="TextBox 38">
              <a:extLst>
                <a:ext uri="{FF2B5EF4-FFF2-40B4-BE49-F238E27FC236}">
                  <a16:creationId xmlns:a16="http://schemas.microsoft.com/office/drawing/2014/main" id="{F74DC173-035D-3AF3-9F5F-FE0002472543}"/>
                </a:ext>
              </a:extLst>
            </p:cNvPr>
            <p:cNvSpPr txBox="1"/>
            <p:nvPr/>
          </p:nvSpPr>
          <p:spPr>
            <a:xfrm>
              <a:off x="3076043" y="2043155"/>
              <a:ext cx="2863640" cy="1709213"/>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 </a:t>
              </a:r>
              <a:r>
                <a:rPr lang="en-ZA" sz="981" dirty="0">
                  <a:solidFill>
                    <a:prstClr val="black"/>
                  </a:solidFill>
                  <a:latin typeface="Calibri"/>
                </a:rPr>
                <a:t>legislation, regulations and policies in place </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legislation is</a:t>
              </a:r>
              <a:r>
                <a:rPr lang="en-ZA" sz="981" b="1" dirty="0">
                  <a:solidFill>
                    <a:prstClr val="black"/>
                  </a:solidFill>
                  <a:latin typeface="Calibri"/>
                </a:rPr>
                <a:t> </a:t>
              </a:r>
              <a:r>
                <a:rPr lang="en-ZA" sz="981" dirty="0">
                  <a:solidFill>
                    <a:prstClr val="black"/>
                  </a:solidFill>
                  <a:latin typeface="Calibri"/>
                </a:rPr>
                <a:t>outdated and lack some key elements of GIM.  </a:t>
              </a:r>
            </a:p>
            <a:p>
              <a:pPr defTabSz="810158" eaLnBrk="0" fontAlgn="base" hangingPunct="0">
                <a:spcBef>
                  <a:spcPct val="0"/>
                </a:spcBef>
                <a:spcAft>
                  <a:spcPct val="0"/>
                </a:spcAft>
              </a:pPr>
              <a:r>
                <a:rPr lang="en-ZA" sz="981" b="1" dirty="0">
                  <a:solidFill>
                    <a:prstClr val="black"/>
                  </a:solidFill>
                  <a:latin typeface="Calibri"/>
                </a:rPr>
                <a:t>Plan: </a:t>
              </a:r>
              <a:r>
                <a:rPr lang="en-ZA" sz="981" dirty="0">
                  <a:solidFill>
                    <a:prstClr val="black"/>
                  </a:solidFill>
                  <a:latin typeface="Calibri"/>
                </a:rPr>
                <a:t>Repeal the SDI Act to ensure alignment with international frameworks. Review regulations to ensure efficiencies in the management of geospatial </a:t>
              </a:r>
            </a:p>
            <a:p>
              <a:pPr defTabSz="810158" eaLnBrk="0" fontAlgn="base" hangingPunct="0">
                <a:spcBef>
                  <a:spcPct val="0"/>
                </a:spcBef>
                <a:spcAft>
                  <a:spcPct val="0"/>
                </a:spcAft>
              </a:pPr>
              <a:r>
                <a:rPr lang="en-ZA" sz="981" dirty="0">
                  <a:solidFill>
                    <a:prstClr val="black"/>
                  </a:solidFill>
                  <a:latin typeface="Calibri"/>
                </a:rPr>
                <a:t>information</a:t>
              </a:r>
            </a:p>
            <a:p>
              <a:pPr defTabSz="810158" eaLnBrk="0" fontAlgn="base" hangingPunct="0">
                <a:lnSpc>
                  <a:spcPct val="110000"/>
                </a:lnSpc>
                <a:spcBef>
                  <a:spcPct val="0"/>
                </a:spcBef>
                <a:spcAft>
                  <a:spcPct val="0"/>
                </a:spcAft>
                <a:defRPr/>
              </a:pPr>
              <a:endParaRPr lang="en-US" sz="981" kern="0" dirty="0">
                <a:solidFill>
                  <a:prstClr val="black"/>
                </a:solidFill>
                <a:latin typeface="Calibri" panose="020F050202020403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409A7CD5-AE4C-40F5-DCAB-D33F1A7EFDCF}"/>
                </a:ext>
              </a:extLst>
            </p:cNvPr>
            <p:cNvSpPr txBox="1"/>
            <p:nvPr/>
          </p:nvSpPr>
          <p:spPr>
            <a:xfrm>
              <a:off x="3105332" y="3888890"/>
              <a:ext cx="2473110" cy="447778"/>
            </a:xfrm>
            <a:prstGeom prst="rect">
              <a:avLst/>
            </a:prstGeom>
            <a:grpFill/>
          </p:spPr>
          <p:txBody>
            <a:bodyPr wrap="square" lIns="0" tIns="0" rIns="0" bIns="0" rtlCol="0" anchor="t">
              <a:noAutofit/>
            </a:bodyPr>
            <a:lstStyle/>
            <a:p>
              <a:pPr defTabSz="640754" fontAlgn="base">
                <a:spcBef>
                  <a:spcPct val="0"/>
                </a:spcBef>
                <a:spcAft>
                  <a:spcPct val="0"/>
                </a:spcAft>
              </a:pPr>
              <a:r>
                <a:rPr lang="en-US" sz="981" b="1" dirty="0">
                  <a:solidFill>
                    <a:prstClr val="black"/>
                  </a:solidFill>
                  <a:latin typeface="Calibri"/>
                </a:rPr>
                <a:t>Status-quo</a:t>
              </a:r>
              <a:r>
                <a:rPr lang="en-US" sz="981" dirty="0">
                  <a:solidFill>
                    <a:prstClr val="black"/>
                  </a:solidFill>
                  <a:latin typeface="Calibri"/>
                </a:rPr>
                <a:t>: the current policies promotes good governance and accountability. </a:t>
              </a:r>
            </a:p>
            <a:p>
              <a:pPr defTabSz="640754" fontAlgn="base">
                <a:spcBef>
                  <a:spcPct val="0"/>
                </a:spcBef>
                <a:spcAft>
                  <a:spcPct val="0"/>
                </a:spcAft>
              </a:pPr>
              <a:endParaRPr lang="en-US" sz="981" kern="0" dirty="0">
                <a:solidFill>
                  <a:prstClr val="black"/>
                </a:solidFill>
                <a:latin typeface="Calibri" panose="020F050202020403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79D28ABA-B6C8-A817-9C5D-F3964D50B5C1}"/>
                </a:ext>
              </a:extLst>
            </p:cNvPr>
            <p:cNvSpPr txBox="1"/>
            <p:nvPr/>
          </p:nvSpPr>
          <p:spPr>
            <a:xfrm>
              <a:off x="6171193" y="2035028"/>
              <a:ext cx="3031839" cy="1652828"/>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Two policies in place (Custodianship and Pricing of data) </a:t>
              </a:r>
              <a:r>
                <a:rPr lang="en-ZA" sz="981" b="1" dirty="0">
                  <a:solidFill>
                    <a:prstClr val="black"/>
                  </a:solidFill>
                  <a:latin typeface="Calibri"/>
                </a:rPr>
                <a:t>Challenge(s): </a:t>
              </a:r>
              <a:r>
                <a:rPr lang="en-ZA" sz="981" dirty="0">
                  <a:solidFill>
                    <a:prstClr val="black"/>
                  </a:solidFill>
                  <a:latin typeface="Calibri"/>
                </a:rPr>
                <a:t>SASDI Guidelines are still in draft format. </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More policies identified by the CSI </a:t>
              </a:r>
              <a:r>
                <a:rPr lang="en-ZA" sz="981" dirty="0">
                  <a:solidFill>
                    <a:prstClr val="black"/>
                  </a:solidFill>
                  <a:latin typeface="Calibri" panose="020F0502020204030204" pitchFamily="34" charset="0"/>
                </a:rPr>
                <a:t>for development </a:t>
              </a:r>
              <a:r>
                <a:rPr lang="en-ZA" sz="981" dirty="0">
                  <a:solidFill>
                    <a:prstClr val="black"/>
                  </a:solidFill>
                  <a:latin typeface="Calibri"/>
                </a:rPr>
                <a:t>and the SASDI Guidelines to be finalised for approval by the Minister.</a:t>
              </a:r>
              <a:endParaRPr lang="en-ZA" sz="1402" dirty="0">
                <a:solidFill>
                  <a:prstClr val="black"/>
                </a:solidFill>
                <a:latin typeface="Calibri" panose="020F0502020204030204" pitchFamily="34" charset="0"/>
              </a:endParaRPr>
            </a:p>
            <a:p>
              <a:pPr algn="r" defTabSz="810158" eaLnBrk="0" fontAlgn="base" hangingPunct="0">
                <a:lnSpc>
                  <a:spcPct val="110000"/>
                </a:lnSpc>
                <a:spcBef>
                  <a:spcPct val="0"/>
                </a:spcBef>
                <a:spcAft>
                  <a:spcPct val="0"/>
                </a:spcAft>
                <a:defRPr/>
              </a:pPr>
              <a:r>
                <a:rPr lang="en-US" sz="981" kern="0" dirty="0">
                  <a:solidFill>
                    <a:prstClr val="black"/>
                  </a:solidFill>
                  <a:latin typeface="Segoe UI" panose="020B0502040204020203" pitchFamily="34" charset="0"/>
                  <a:ea typeface="Calibri Light" charset="0"/>
                  <a:cs typeface="Segoe UI" panose="020B0502040204020203" pitchFamily="34" charset="0"/>
                </a:rPr>
                <a:t>.</a:t>
              </a:r>
              <a:endParaRPr lang="en-US" sz="981" kern="0" dirty="0">
                <a:solidFill>
                  <a:prstClr val="black"/>
                </a:solidFill>
                <a:latin typeface="Calibri" panose="020F050202020403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63899FD8-AB58-DFBA-6A3F-B966E2363489}"/>
                </a:ext>
              </a:extLst>
            </p:cNvPr>
            <p:cNvSpPr txBox="1"/>
            <p:nvPr/>
          </p:nvSpPr>
          <p:spPr>
            <a:xfrm>
              <a:off x="6779645" y="3808166"/>
              <a:ext cx="2374527" cy="661020"/>
            </a:xfrm>
            <a:prstGeom prst="rect">
              <a:avLst/>
            </a:prstGeom>
            <a:noFill/>
            <a:ln>
              <a:noFill/>
            </a:ln>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Several good laws in terms of data protection (Copyright Act, POPI, etc) exist. Some of these elements are included in the SDI Act. </a:t>
              </a:r>
              <a:endParaRPr lang="en-US" sz="981" kern="0" dirty="0">
                <a:solidFill>
                  <a:prstClr val="black"/>
                </a:solidFill>
                <a:latin typeface="Calibri" panose="020F050202020403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78C0CEE4-082C-0390-4728-67662856A3C1}"/>
              </a:ext>
            </a:extLst>
          </p:cNvPr>
          <p:cNvGrpSpPr/>
          <p:nvPr/>
        </p:nvGrpSpPr>
        <p:grpSpPr>
          <a:xfrm>
            <a:off x="6127826" y="3433260"/>
            <a:ext cx="5544080" cy="3199857"/>
            <a:chOff x="2832765" y="1908533"/>
            <a:chExt cx="6492104" cy="3685078"/>
          </a:xfrm>
          <a:solidFill>
            <a:schemeClr val="bg1"/>
          </a:solidFill>
        </p:grpSpPr>
        <p:sp>
          <p:nvSpPr>
            <p:cNvPr id="58" name="Rectangle 10">
              <a:extLst>
                <a:ext uri="{FF2B5EF4-FFF2-40B4-BE49-F238E27FC236}">
                  <a16:creationId xmlns:a16="http://schemas.microsoft.com/office/drawing/2014/main" id="{D204600E-C3AC-B483-9035-CD9470FDB66D}"/>
                </a:ext>
              </a:extLst>
            </p:cNvPr>
            <p:cNvSpPr/>
            <p:nvPr/>
          </p:nvSpPr>
          <p:spPr>
            <a:xfrm>
              <a:off x="2832765" y="1908533"/>
              <a:ext cx="6492104" cy="3685078"/>
            </a:xfrm>
            <a:custGeom>
              <a:avLst/>
              <a:gdLst>
                <a:gd name="connsiteX0" fmla="*/ 0 w 6432902"/>
                <a:gd name="connsiteY0" fmla="*/ 0 h 3626084"/>
                <a:gd name="connsiteX1" fmla="*/ 6432902 w 6432902"/>
                <a:gd name="connsiteY1" fmla="*/ 0 h 3626084"/>
                <a:gd name="connsiteX2" fmla="*/ 6432902 w 6432902"/>
                <a:gd name="connsiteY2" fmla="*/ 3626084 h 3626084"/>
                <a:gd name="connsiteX3" fmla="*/ 0 w 6432902"/>
                <a:gd name="connsiteY3" fmla="*/ 3626084 h 3626084"/>
                <a:gd name="connsiteX4" fmla="*/ 0 w 6432902"/>
                <a:gd name="connsiteY4" fmla="*/ 0 h 3626084"/>
                <a:gd name="connsiteX0" fmla="*/ 0 w 6482063"/>
                <a:gd name="connsiteY0" fmla="*/ 0 h 3675246"/>
                <a:gd name="connsiteX1" fmla="*/ 6482063 w 6482063"/>
                <a:gd name="connsiteY1" fmla="*/ 49162 h 3675246"/>
                <a:gd name="connsiteX2" fmla="*/ 6482063 w 6482063"/>
                <a:gd name="connsiteY2" fmla="*/ 3675246 h 3675246"/>
                <a:gd name="connsiteX3" fmla="*/ 49161 w 6482063"/>
                <a:gd name="connsiteY3" fmla="*/ 3675246 h 3675246"/>
                <a:gd name="connsiteX4" fmla="*/ 0 w 6482063"/>
                <a:gd name="connsiteY4" fmla="*/ 0 h 3675246"/>
                <a:gd name="connsiteX0" fmla="*/ 0 w 6521392"/>
                <a:gd name="connsiteY0" fmla="*/ 0 h 3675246"/>
                <a:gd name="connsiteX1" fmla="*/ 6521392 w 6521392"/>
                <a:gd name="connsiteY1" fmla="*/ 29497 h 3675246"/>
                <a:gd name="connsiteX2" fmla="*/ 6482063 w 6521392"/>
                <a:gd name="connsiteY2" fmla="*/ 3675246 h 3675246"/>
                <a:gd name="connsiteX3" fmla="*/ 49161 w 6521392"/>
                <a:gd name="connsiteY3" fmla="*/ 3675246 h 3675246"/>
                <a:gd name="connsiteX4" fmla="*/ 0 w 6521392"/>
                <a:gd name="connsiteY4" fmla="*/ 0 h 3675246"/>
                <a:gd name="connsiteX0" fmla="*/ 0 w 6541056"/>
                <a:gd name="connsiteY0" fmla="*/ 0 h 3685078"/>
                <a:gd name="connsiteX1" fmla="*/ 6541056 w 6541056"/>
                <a:gd name="connsiteY1" fmla="*/ 39329 h 3685078"/>
                <a:gd name="connsiteX2" fmla="*/ 6501727 w 6541056"/>
                <a:gd name="connsiteY2" fmla="*/ 3685078 h 3685078"/>
                <a:gd name="connsiteX3" fmla="*/ 68825 w 6541056"/>
                <a:gd name="connsiteY3" fmla="*/ 3685078 h 3685078"/>
                <a:gd name="connsiteX4" fmla="*/ 0 w 6541056"/>
                <a:gd name="connsiteY4" fmla="*/ 0 h 3685078"/>
                <a:gd name="connsiteX0" fmla="*/ 0 w 6501727"/>
                <a:gd name="connsiteY0" fmla="*/ 0 h 3685078"/>
                <a:gd name="connsiteX1" fmla="*/ 6491894 w 6501727"/>
                <a:gd name="connsiteY1" fmla="*/ 49161 h 3685078"/>
                <a:gd name="connsiteX2" fmla="*/ 6501727 w 6501727"/>
                <a:gd name="connsiteY2" fmla="*/ 3685078 h 3685078"/>
                <a:gd name="connsiteX3" fmla="*/ 68825 w 6501727"/>
                <a:gd name="connsiteY3" fmla="*/ 3685078 h 3685078"/>
                <a:gd name="connsiteX4" fmla="*/ 0 w 6501727"/>
                <a:gd name="connsiteY4" fmla="*/ 0 h 3685078"/>
                <a:gd name="connsiteX0" fmla="*/ 0 w 6492104"/>
                <a:gd name="connsiteY0" fmla="*/ 0 h 3685078"/>
                <a:gd name="connsiteX1" fmla="*/ 6491894 w 6492104"/>
                <a:gd name="connsiteY1" fmla="*/ 49161 h 3685078"/>
                <a:gd name="connsiteX2" fmla="*/ 6462398 w 6492104"/>
                <a:gd name="connsiteY2" fmla="*/ 3655581 h 3685078"/>
                <a:gd name="connsiteX3" fmla="*/ 68825 w 6492104"/>
                <a:gd name="connsiteY3" fmla="*/ 3685078 h 3685078"/>
                <a:gd name="connsiteX4" fmla="*/ 0 w 6492104"/>
                <a:gd name="connsiteY4" fmla="*/ 0 h 3685078"/>
                <a:gd name="connsiteX0" fmla="*/ 0 w 6492104"/>
                <a:gd name="connsiteY0" fmla="*/ 0 h 3685078"/>
                <a:gd name="connsiteX1" fmla="*/ 6491894 w 6492104"/>
                <a:gd name="connsiteY1" fmla="*/ 58993 h 3685078"/>
                <a:gd name="connsiteX2" fmla="*/ 6462398 w 6492104"/>
                <a:gd name="connsiteY2" fmla="*/ 3655581 h 3685078"/>
                <a:gd name="connsiteX3" fmla="*/ 68825 w 6492104"/>
                <a:gd name="connsiteY3" fmla="*/ 3685078 h 3685078"/>
                <a:gd name="connsiteX4" fmla="*/ 0 w 6492104"/>
                <a:gd name="connsiteY4" fmla="*/ 0 h 368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104" h="3685078">
                  <a:moveTo>
                    <a:pt x="0" y="0"/>
                  </a:moveTo>
                  <a:lnTo>
                    <a:pt x="6491894" y="58993"/>
                  </a:lnTo>
                  <a:cubicBezTo>
                    <a:pt x="6495172" y="1270965"/>
                    <a:pt x="6459120" y="2443609"/>
                    <a:pt x="6462398" y="3655581"/>
                  </a:cubicBezTo>
                  <a:lnTo>
                    <a:pt x="68825" y="3685078"/>
                  </a:lnTo>
                  <a:lnTo>
                    <a:pt x="0" y="0"/>
                  </a:lnTo>
                  <a:close/>
                </a:path>
              </a:pathLst>
            </a:custGeom>
            <a:solidFill>
              <a:srgbClr val="005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dirty="0">
                <a:solidFill>
                  <a:prstClr val="black"/>
                </a:solidFill>
                <a:latin typeface="Calibri"/>
              </a:endParaRPr>
            </a:p>
          </p:txBody>
        </p:sp>
        <p:sp>
          <p:nvSpPr>
            <p:cNvPr id="59" name="Rectangle 58">
              <a:extLst>
                <a:ext uri="{FF2B5EF4-FFF2-40B4-BE49-F238E27FC236}">
                  <a16:creationId xmlns:a16="http://schemas.microsoft.com/office/drawing/2014/main" id="{12C80F7D-65DC-2B34-7437-55EBF6C4C084}"/>
                </a:ext>
              </a:extLst>
            </p:cNvPr>
            <p:cNvSpPr/>
            <p:nvPr/>
          </p:nvSpPr>
          <p:spPr>
            <a:xfrm>
              <a:off x="2969597" y="2031433"/>
              <a:ext cx="6296890" cy="34982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0" name="Rectangle 59">
              <a:extLst>
                <a:ext uri="{FF2B5EF4-FFF2-40B4-BE49-F238E27FC236}">
                  <a16:creationId xmlns:a16="http://schemas.microsoft.com/office/drawing/2014/main" id="{E03A1285-8058-F1FB-C097-26A681B4B870}"/>
                </a:ext>
              </a:extLst>
            </p:cNvPr>
            <p:cNvSpPr/>
            <p:nvPr/>
          </p:nvSpPr>
          <p:spPr>
            <a:xfrm>
              <a:off x="2964784" y="1970645"/>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1" name="Rectangle 60">
              <a:extLst>
                <a:ext uri="{FF2B5EF4-FFF2-40B4-BE49-F238E27FC236}">
                  <a16:creationId xmlns:a16="http://schemas.microsoft.com/office/drawing/2014/main" id="{D36D8D31-34E0-B9AE-C88C-7984EB2401C0}"/>
                </a:ext>
              </a:extLst>
            </p:cNvPr>
            <p:cNvSpPr/>
            <p:nvPr/>
          </p:nvSpPr>
          <p:spPr>
            <a:xfrm>
              <a:off x="6122181" y="1978330"/>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2" name="Rectangle 61">
              <a:extLst>
                <a:ext uri="{FF2B5EF4-FFF2-40B4-BE49-F238E27FC236}">
                  <a16:creationId xmlns:a16="http://schemas.microsoft.com/office/drawing/2014/main" id="{AA81594D-DD1D-53B7-48DE-63E3C4FCED26}"/>
                </a:ext>
              </a:extLst>
            </p:cNvPr>
            <p:cNvSpPr/>
            <p:nvPr/>
          </p:nvSpPr>
          <p:spPr>
            <a:xfrm>
              <a:off x="2974336" y="3791781"/>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3" name="Rectangle 62">
              <a:extLst>
                <a:ext uri="{FF2B5EF4-FFF2-40B4-BE49-F238E27FC236}">
                  <a16:creationId xmlns:a16="http://schemas.microsoft.com/office/drawing/2014/main" id="{B838EAFD-E042-6A2B-4640-BD391E8C8DF8}"/>
                </a:ext>
              </a:extLst>
            </p:cNvPr>
            <p:cNvSpPr/>
            <p:nvPr/>
          </p:nvSpPr>
          <p:spPr>
            <a:xfrm>
              <a:off x="6152454" y="3784652"/>
              <a:ext cx="3054094" cy="173407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4" name="TextBox 63">
              <a:extLst>
                <a:ext uri="{FF2B5EF4-FFF2-40B4-BE49-F238E27FC236}">
                  <a16:creationId xmlns:a16="http://schemas.microsoft.com/office/drawing/2014/main" id="{160A3D8C-8800-0E1D-1D00-B813C90DDD42}"/>
                </a:ext>
              </a:extLst>
            </p:cNvPr>
            <p:cNvSpPr txBox="1"/>
            <p:nvPr/>
          </p:nvSpPr>
          <p:spPr>
            <a:xfrm>
              <a:off x="3114932" y="1984560"/>
              <a:ext cx="2904728" cy="1696074"/>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 </a:t>
              </a:r>
              <a:r>
                <a:rPr lang="en-US" sz="981" dirty="0">
                  <a:solidFill>
                    <a:prstClr val="black"/>
                  </a:solidFill>
                  <a:latin typeface="Calibri"/>
                </a:rPr>
                <a:t>A National Address Dataset project has been identified to evaluate potential components of a future business model. </a:t>
              </a:r>
              <a:r>
                <a:rPr lang="en-US" sz="981" dirty="0">
                  <a:solidFill>
                    <a:prstClr val="black"/>
                  </a:solidFill>
                  <a:latin typeface="Calibri" panose="020F0502020204030204" pitchFamily="34" charset="0"/>
                </a:rPr>
                <a:t>An agenda item already booked with Cabinet to present proposals.</a:t>
              </a:r>
              <a:endParaRPr lang="en-US" sz="981" dirty="0">
                <a:solidFill>
                  <a:prstClr val="black"/>
                </a:solidFill>
                <a:latin typeface="Calibri"/>
              </a:endParaRP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current funding approach not sustainable and adequate </a:t>
              </a:r>
            </a:p>
            <a:p>
              <a:pPr defTabSz="810158" eaLnBrk="0" fontAlgn="base" hangingPunct="0">
                <a:spcBef>
                  <a:spcPct val="0"/>
                </a:spcBef>
                <a:spcAft>
                  <a:spcPct val="0"/>
                </a:spcAft>
              </a:pPr>
              <a:r>
                <a:rPr lang="en-ZA" sz="981" b="1" dirty="0">
                  <a:solidFill>
                    <a:prstClr val="black"/>
                  </a:solidFill>
                  <a:latin typeface="Calibri"/>
                </a:rPr>
                <a:t>Plan: </a:t>
              </a:r>
              <a:r>
                <a:rPr lang="en-ZA" sz="981" dirty="0">
                  <a:solidFill>
                    <a:prstClr val="black"/>
                  </a:solidFill>
                  <a:latin typeface="Calibri"/>
                </a:rPr>
                <a:t>Develop a funding model for</a:t>
              </a:r>
            </a:p>
            <a:p>
              <a:pPr defTabSz="810158" eaLnBrk="0" fontAlgn="base" hangingPunct="0">
                <a:spcBef>
                  <a:spcPct val="0"/>
                </a:spcBef>
                <a:spcAft>
                  <a:spcPct val="0"/>
                </a:spcAft>
              </a:pPr>
              <a:r>
                <a:rPr lang="en-ZA" sz="981" dirty="0">
                  <a:solidFill>
                    <a:prstClr val="black"/>
                  </a:solidFill>
                  <a:latin typeface="Calibri"/>
                </a:rPr>
                <a:t>Cabinet approval</a:t>
              </a:r>
            </a:p>
          </p:txBody>
        </p:sp>
        <p:sp>
          <p:nvSpPr>
            <p:cNvPr id="65" name="TextBox 64">
              <a:extLst>
                <a:ext uri="{FF2B5EF4-FFF2-40B4-BE49-F238E27FC236}">
                  <a16:creationId xmlns:a16="http://schemas.microsoft.com/office/drawing/2014/main" id="{DC8D3677-AB83-2441-927C-4AECF68045D9}"/>
                </a:ext>
              </a:extLst>
            </p:cNvPr>
            <p:cNvSpPr txBox="1"/>
            <p:nvPr/>
          </p:nvSpPr>
          <p:spPr>
            <a:xfrm>
              <a:off x="3083470" y="3853559"/>
              <a:ext cx="2367268" cy="530397"/>
            </a:xfrm>
            <a:prstGeom prst="rect">
              <a:avLst/>
            </a:prstGeom>
            <a:grpFill/>
          </p:spPr>
          <p:txBody>
            <a:bodyPr wrap="square" lIns="0" tIns="0" rIns="0" bIns="0" rtlCol="0" anchor="t">
              <a:noAutofit/>
            </a:bodyPr>
            <a:lstStyle/>
            <a:p>
              <a:pPr defTabSz="640754" fontAlgn="base">
                <a:spcBef>
                  <a:spcPct val="0"/>
                </a:spcBef>
                <a:spcAft>
                  <a:spcPct val="0"/>
                </a:spcAft>
              </a:pPr>
              <a:r>
                <a:rPr lang="en-US" sz="981" b="1" dirty="0">
                  <a:solidFill>
                    <a:prstClr val="black"/>
                  </a:solidFill>
                  <a:latin typeface="Calibri"/>
                </a:rPr>
                <a:t>Status-quo</a:t>
              </a:r>
              <a:r>
                <a:rPr lang="en-US" sz="981" dirty="0">
                  <a:solidFill>
                    <a:prstClr val="black"/>
                  </a:solidFill>
                  <a:latin typeface="Calibri"/>
                </a:rPr>
                <a:t>: some data custodians receives investment  from government. No private sector investment in place</a:t>
              </a:r>
            </a:p>
          </p:txBody>
        </p:sp>
        <p:sp>
          <p:nvSpPr>
            <p:cNvPr id="66" name="TextBox 65">
              <a:extLst>
                <a:ext uri="{FF2B5EF4-FFF2-40B4-BE49-F238E27FC236}">
                  <a16:creationId xmlns:a16="http://schemas.microsoft.com/office/drawing/2014/main" id="{4778C982-2247-49BF-6A54-3DAC9D408292}"/>
                </a:ext>
              </a:extLst>
            </p:cNvPr>
            <p:cNvSpPr txBox="1"/>
            <p:nvPr/>
          </p:nvSpPr>
          <p:spPr>
            <a:xfrm>
              <a:off x="6164995" y="1978953"/>
              <a:ext cx="2946703" cy="1102905"/>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No formal and well-coordinated techniques and methods for aligning integrated geospatial use cases with national strategic policy</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Lack of firm motivation for funding for some data custodians</a:t>
              </a:r>
              <a:r>
                <a:rPr lang="en-ZA" sz="981" dirty="0">
                  <a:solidFill>
                    <a:prstClr val="black"/>
                  </a:solidFill>
                  <a:latin typeface="Calibri" panose="020F0502020204030204" pitchFamily="34" charset="0"/>
                </a:rPr>
                <a:t>)</a:t>
              </a:r>
              <a:endParaRPr lang="en-US" sz="981" kern="0" dirty="0">
                <a:solidFill>
                  <a:prstClr val="black"/>
                </a:solidFill>
                <a:latin typeface="Calibri" panose="020F050202020403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D60C7014-72FC-2D1B-3129-07A4ED00C8EB}"/>
                </a:ext>
              </a:extLst>
            </p:cNvPr>
            <p:cNvSpPr txBox="1"/>
            <p:nvPr/>
          </p:nvSpPr>
          <p:spPr>
            <a:xfrm>
              <a:off x="6690989" y="3819991"/>
              <a:ext cx="2421305" cy="594343"/>
            </a:xfrm>
            <a:prstGeom prst="rect">
              <a:avLst/>
            </a:prstGeom>
            <a:noFill/>
            <a:ln>
              <a:noFill/>
            </a:ln>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No plan in place to measuring and evaluating the benefits of a national integrated geospatial</a:t>
              </a:r>
              <a:r>
                <a:rPr lang="en-US" sz="981" kern="0" dirty="0">
                  <a:solidFill>
                    <a:prstClr val="black"/>
                  </a:solidFill>
                  <a:latin typeface="Segoe UI" panose="020B0502040204020203" pitchFamily="34" charset="0"/>
                  <a:ea typeface="Calibri Light" charset="0"/>
                  <a:cs typeface="Segoe UI" panose="020B0502040204020203" pitchFamily="34" charset="0"/>
                </a:rPr>
                <a:t> </a:t>
              </a:r>
              <a:endParaRPr lang="en-US" sz="981" kern="0" dirty="0">
                <a:solidFill>
                  <a:prstClr val="black"/>
                </a:solidFill>
                <a:latin typeface="Calibri" panose="020F0502020204030204" pitchFamily="34" charset="0"/>
                <a:cs typeface="Arial" panose="020B0604020202020204" pitchFamily="34" charset="0"/>
              </a:endParaRPr>
            </a:p>
          </p:txBody>
        </p:sp>
      </p:grpSp>
      <p:sp>
        <p:nvSpPr>
          <p:cNvPr id="80" name="Rectangle 10">
            <a:extLst>
              <a:ext uri="{FF2B5EF4-FFF2-40B4-BE49-F238E27FC236}">
                <a16:creationId xmlns:a16="http://schemas.microsoft.com/office/drawing/2014/main" id="{9774907E-01CF-F565-B625-693A54866F0E}"/>
              </a:ext>
            </a:extLst>
          </p:cNvPr>
          <p:cNvSpPr/>
          <p:nvPr/>
        </p:nvSpPr>
        <p:spPr>
          <a:xfrm>
            <a:off x="332018" y="3438670"/>
            <a:ext cx="5544079" cy="3199857"/>
          </a:xfrm>
          <a:custGeom>
            <a:avLst/>
            <a:gdLst>
              <a:gd name="connsiteX0" fmla="*/ 0 w 6432902"/>
              <a:gd name="connsiteY0" fmla="*/ 0 h 3626084"/>
              <a:gd name="connsiteX1" fmla="*/ 6432902 w 6432902"/>
              <a:gd name="connsiteY1" fmla="*/ 0 h 3626084"/>
              <a:gd name="connsiteX2" fmla="*/ 6432902 w 6432902"/>
              <a:gd name="connsiteY2" fmla="*/ 3626084 h 3626084"/>
              <a:gd name="connsiteX3" fmla="*/ 0 w 6432902"/>
              <a:gd name="connsiteY3" fmla="*/ 3626084 h 3626084"/>
              <a:gd name="connsiteX4" fmla="*/ 0 w 6432902"/>
              <a:gd name="connsiteY4" fmla="*/ 0 h 3626084"/>
              <a:gd name="connsiteX0" fmla="*/ 0 w 6482063"/>
              <a:gd name="connsiteY0" fmla="*/ 0 h 3675246"/>
              <a:gd name="connsiteX1" fmla="*/ 6482063 w 6482063"/>
              <a:gd name="connsiteY1" fmla="*/ 49162 h 3675246"/>
              <a:gd name="connsiteX2" fmla="*/ 6482063 w 6482063"/>
              <a:gd name="connsiteY2" fmla="*/ 3675246 h 3675246"/>
              <a:gd name="connsiteX3" fmla="*/ 49161 w 6482063"/>
              <a:gd name="connsiteY3" fmla="*/ 3675246 h 3675246"/>
              <a:gd name="connsiteX4" fmla="*/ 0 w 6482063"/>
              <a:gd name="connsiteY4" fmla="*/ 0 h 3675246"/>
              <a:gd name="connsiteX0" fmla="*/ 0 w 6521392"/>
              <a:gd name="connsiteY0" fmla="*/ 0 h 3675246"/>
              <a:gd name="connsiteX1" fmla="*/ 6521392 w 6521392"/>
              <a:gd name="connsiteY1" fmla="*/ 29497 h 3675246"/>
              <a:gd name="connsiteX2" fmla="*/ 6482063 w 6521392"/>
              <a:gd name="connsiteY2" fmla="*/ 3675246 h 3675246"/>
              <a:gd name="connsiteX3" fmla="*/ 49161 w 6521392"/>
              <a:gd name="connsiteY3" fmla="*/ 3675246 h 3675246"/>
              <a:gd name="connsiteX4" fmla="*/ 0 w 6521392"/>
              <a:gd name="connsiteY4" fmla="*/ 0 h 3675246"/>
              <a:gd name="connsiteX0" fmla="*/ 0 w 6541056"/>
              <a:gd name="connsiteY0" fmla="*/ 0 h 3685078"/>
              <a:gd name="connsiteX1" fmla="*/ 6541056 w 6541056"/>
              <a:gd name="connsiteY1" fmla="*/ 39329 h 3685078"/>
              <a:gd name="connsiteX2" fmla="*/ 6501727 w 6541056"/>
              <a:gd name="connsiteY2" fmla="*/ 3685078 h 3685078"/>
              <a:gd name="connsiteX3" fmla="*/ 68825 w 6541056"/>
              <a:gd name="connsiteY3" fmla="*/ 3685078 h 3685078"/>
              <a:gd name="connsiteX4" fmla="*/ 0 w 6541056"/>
              <a:gd name="connsiteY4" fmla="*/ 0 h 3685078"/>
              <a:gd name="connsiteX0" fmla="*/ 0 w 6501727"/>
              <a:gd name="connsiteY0" fmla="*/ 0 h 3685078"/>
              <a:gd name="connsiteX1" fmla="*/ 6491894 w 6501727"/>
              <a:gd name="connsiteY1" fmla="*/ 49161 h 3685078"/>
              <a:gd name="connsiteX2" fmla="*/ 6501727 w 6501727"/>
              <a:gd name="connsiteY2" fmla="*/ 3685078 h 3685078"/>
              <a:gd name="connsiteX3" fmla="*/ 68825 w 6501727"/>
              <a:gd name="connsiteY3" fmla="*/ 3685078 h 3685078"/>
              <a:gd name="connsiteX4" fmla="*/ 0 w 6501727"/>
              <a:gd name="connsiteY4" fmla="*/ 0 h 3685078"/>
              <a:gd name="connsiteX0" fmla="*/ 0 w 6492104"/>
              <a:gd name="connsiteY0" fmla="*/ 0 h 3685078"/>
              <a:gd name="connsiteX1" fmla="*/ 6491894 w 6492104"/>
              <a:gd name="connsiteY1" fmla="*/ 49161 h 3685078"/>
              <a:gd name="connsiteX2" fmla="*/ 6462398 w 6492104"/>
              <a:gd name="connsiteY2" fmla="*/ 3655581 h 3685078"/>
              <a:gd name="connsiteX3" fmla="*/ 68825 w 6492104"/>
              <a:gd name="connsiteY3" fmla="*/ 3685078 h 3685078"/>
              <a:gd name="connsiteX4" fmla="*/ 0 w 6492104"/>
              <a:gd name="connsiteY4" fmla="*/ 0 h 3685078"/>
              <a:gd name="connsiteX0" fmla="*/ 0 w 6492104"/>
              <a:gd name="connsiteY0" fmla="*/ 0 h 3685078"/>
              <a:gd name="connsiteX1" fmla="*/ 6491894 w 6492104"/>
              <a:gd name="connsiteY1" fmla="*/ 58993 h 3685078"/>
              <a:gd name="connsiteX2" fmla="*/ 6462398 w 6492104"/>
              <a:gd name="connsiteY2" fmla="*/ 3655581 h 3685078"/>
              <a:gd name="connsiteX3" fmla="*/ 68825 w 6492104"/>
              <a:gd name="connsiteY3" fmla="*/ 3685078 h 3685078"/>
              <a:gd name="connsiteX4" fmla="*/ 0 w 6492104"/>
              <a:gd name="connsiteY4" fmla="*/ 0 h 368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104" h="3685078">
                <a:moveTo>
                  <a:pt x="0" y="0"/>
                </a:moveTo>
                <a:lnTo>
                  <a:pt x="6491894" y="58993"/>
                </a:lnTo>
                <a:cubicBezTo>
                  <a:pt x="6495172" y="1270965"/>
                  <a:pt x="6459120" y="2443609"/>
                  <a:pt x="6462398" y="3655581"/>
                </a:cubicBezTo>
                <a:lnTo>
                  <a:pt x="68825" y="3685078"/>
                </a:lnTo>
                <a:lnTo>
                  <a:pt x="0" y="0"/>
                </a:lnTo>
                <a:close/>
              </a:path>
            </a:pathLst>
          </a:custGeom>
          <a:solidFill>
            <a:srgbClr val="005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981" dirty="0">
              <a:solidFill>
                <a:prstClr val="black"/>
              </a:solidFill>
              <a:latin typeface="Calibri"/>
            </a:endParaRPr>
          </a:p>
        </p:txBody>
      </p:sp>
      <p:sp>
        <p:nvSpPr>
          <p:cNvPr id="81" name="Rectangle 80">
            <a:extLst>
              <a:ext uri="{FF2B5EF4-FFF2-40B4-BE49-F238E27FC236}">
                <a16:creationId xmlns:a16="http://schemas.microsoft.com/office/drawing/2014/main" id="{E458B5BC-8A67-B2E7-5BD9-64B4D6C73043}"/>
              </a:ext>
            </a:extLst>
          </p:cNvPr>
          <p:cNvSpPr/>
          <p:nvPr/>
        </p:nvSpPr>
        <p:spPr>
          <a:xfrm>
            <a:off x="448869" y="3545388"/>
            <a:ext cx="5377371" cy="30376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981">
              <a:solidFill>
                <a:prstClr val="black"/>
              </a:solidFill>
              <a:latin typeface="Calibri"/>
            </a:endParaRPr>
          </a:p>
        </p:txBody>
      </p:sp>
      <p:sp>
        <p:nvSpPr>
          <p:cNvPr id="82" name="Rectangle 81">
            <a:extLst>
              <a:ext uri="{FF2B5EF4-FFF2-40B4-BE49-F238E27FC236}">
                <a16:creationId xmlns:a16="http://schemas.microsoft.com/office/drawing/2014/main" id="{2430F3BF-DCCE-5D8F-BCD1-C88656F50ABD}"/>
              </a:ext>
            </a:extLst>
          </p:cNvPr>
          <p:cNvSpPr/>
          <p:nvPr/>
        </p:nvSpPr>
        <p:spPr>
          <a:xfrm>
            <a:off x="451365" y="3492605"/>
            <a:ext cx="2672817" cy="1558949"/>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981">
              <a:solidFill>
                <a:prstClr val="black"/>
              </a:solidFill>
              <a:latin typeface="Calibri"/>
            </a:endParaRPr>
          </a:p>
        </p:txBody>
      </p:sp>
      <p:sp>
        <p:nvSpPr>
          <p:cNvPr id="83" name="Rectangle 82">
            <a:extLst>
              <a:ext uri="{FF2B5EF4-FFF2-40B4-BE49-F238E27FC236}">
                <a16:creationId xmlns:a16="http://schemas.microsoft.com/office/drawing/2014/main" id="{2915CEE7-3D8F-968E-E0A1-8E0C98F91E73}"/>
              </a:ext>
            </a:extLst>
          </p:cNvPr>
          <p:cNvSpPr/>
          <p:nvPr/>
        </p:nvSpPr>
        <p:spPr>
          <a:xfrm>
            <a:off x="3141090" y="3499278"/>
            <a:ext cx="2672817" cy="1558949"/>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981" dirty="0">
              <a:solidFill>
                <a:prstClr val="black"/>
              </a:solidFill>
              <a:latin typeface="Calibri"/>
            </a:endParaRPr>
          </a:p>
        </p:txBody>
      </p:sp>
      <p:sp>
        <p:nvSpPr>
          <p:cNvPr id="84" name="Rectangle 83">
            <a:extLst>
              <a:ext uri="{FF2B5EF4-FFF2-40B4-BE49-F238E27FC236}">
                <a16:creationId xmlns:a16="http://schemas.microsoft.com/office/drawing/2014/main" id="{A9AE69F6-86D3-3744-0AE9-D7E946A60D58}"/>
              </a:ext>
            </a:extLst>
          </p:cNvPr>
          <p:cNvSpPr/>
          <p:nvPr/>
        </p:nvSpPr>
        <p:spPr>
          <a:xfrm>
            <a:off x="442709" y="5056728"/>
            <a:ext cx="2672817" cy="1505747"/>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981">
              <a:solidFill>
                <a:prstClr val="black"/>
              </a:solidFill>
              <a:latin typeface="Calibri"/>
            </a:endParaRPr>
          </a:p>
        </p:txBody>
      </p:sp>
      <p:sp>
        <p:nvSpPr>
          <p:cNvPr id="85" name="Rectangle 84">
            <a:extLst>
              <a:ext uri="{FF2B5EF4-FFF2-40B4-BE49-F238E27FC236}">
                <a16:creationId xmlns:a16="http://schemas.microsoft.com/office/drawing/2014/main" id="{A9D2C6A3-F2AC-59F1-A7A9-74AC167D91CB}"/>
              </a:ext>
            </a:extLst>
          </p:cNvPr>
          <p:cNvSpPr/>
          <p:nvPr/>
        </p:nvSpPr>
        <p:spPr>
          <a:xfrm>
            <a:off x="3141175" y="5073948"/>
            <a:ext cx="2672817" cy="1505747"/>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981">
              <a:solidFill>
                <a:prstClr val="black"/>
              </a:solidFill>
              <a:latin typeface="Calibri"/>
            </a:endParaRPr>
          </a:p>
        </p:txBody>
      </p:sp>
      <p:sp>
        <p:nvSpPr>
          <p:cNvPr id="86" name="TextBox 85">
            <a:extLst>
              <a:ext uri="{FF2B5EF4-FFF2-40B4-BE49-F238E27FC236}">
                <a16:creationId xmlns:a16="http://schemas.microsoft.com/office/drawing/2014/main" id="{E3E10E23-C3A4-6199-1620-C483475D95F5}"/>
              </a:ext>
            </a:extLst>
          </p:cNvPr>
          <p:cNvSpPr txBox="1"/>
          <p:nvPr/>
        </p:nvSpPr>
        <p:spPr>
          <a:xfrm>
            <a:off x="528945" y="3529082"/>
            <a:ext cx="2552155" cy="1517062"/>
          </a:xfrm>
          <a:prstGeom prst="rect">
            <a:avLst/>
          </a:prstGeom>
          <a:solidFill>
            <a:schemeClr val="bg1"/>
          </a:solid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 </a:t>
            </a:r>
            <a:r>
              <a:rPr lang="en-ZA" sz="981" dirty="0">
                <a:solidFill>
                  <a:prstClr val="black"/>
                </a:solidFill>
                <a:latin typeface="Calibri"/>
              </a:rPr>
              <a:t>governance model is in place established through the SDI Act, and managed through regulations policies, standards and guidelines. </a:t>
            </a:r>
          </a:p>
          <a:p>
            <a:pPr defTabSz="810158" eaLnBrk="0" fontAlgn="base" hangingPunct="0">
              <a:spcBef>
                <a:spcPct val="0"/>
              </a:spcBef>
              <a:spcAft>
                <a:spcPct val="0"/>
              </a:spcAft>
            </a:pPr>
            <a:r>
              <a:rPr lang="en-ZA" sz="981" b="1" dirty="0">
                <a:solidFill>
                  <a:prstClr val="black"/>
                </a:solidFill>
                <a:latin typeface="Calibri"/>
              </a:rPr>
              <a:t>Challenge(s): </a:t>
            </a:r>
            <a:r>
              <a:rPr lang="en-ZA" sz="981" b="1" dirty="0">
                <a:solidFill>
                  <a:prstClr val="black"/>
                </a:solidFill>
                <a:latin typeface="Calibri" panose="020F0502020204030204" pitchFamily="34" charset="0"/>
              </a:rPr>
              <a:t> </a:t>
            </a:r>
            <a:r>
              <a:rPr lang="en-ZA" sz="981" dirty="0">
                <a:solidFill>
                  <a:prstClr val="black"/>
                </a:solidFill>
                <a:latin typeface="Calibri" panose="020F0502020204030204" pitchFamily="34" charset="0"/>
              </a:rPr>
              <a:t>Not at the level as prescribed by the IGIF and currently applies only to organs of state.</a:t>
            </a:r>
          </a:p>
          <a:p>
            <a:pPr defTabSz="810158" eaLnBrk="0" fontAlgn="base" hangingPunct="0">
              <a:spcBef>
                <a:spcPct val="0"/>
              </a:spcBef>
              <a:spcAft>
                <a:spcPct val="0"/>
              </a:spcAft>
            </a:pPr>
            <a:r>
              <a:rPr lang="en-ZA" sz="981" b="1" dirty="0">
                <a:solidFill>
                  <a:prstClr val="black"/>
                </a:solidFill>
                <a:latin typeface="Calibri"/>
              </a:rPr>
              <a:t>Plan: </a:t>
            </a:r>
            <a:r>
              <a:rPr lang="en-ZA" sz="981" dirty="0">
                <a:solidFill>
                  <a:prstClr val="black"/>
                </a:solidFill>
                <a:latin typeface="Calibri"/>
              </a:rPr>
              <a:t>Repeal the SDI Act to ensure </a:t>
            </a:r>
          </a:p>
          <a:p>
            <a:pPr defTabSz="810158" eaLnBrk="0" fontAlgn="base" hangingPunct="0">
              <a:spcBef>
                <a:spcPct val="0"/>
              </a:spcBef>
              <a:spcAft>
                <a:spcPct val="0"/>
              </a:spcAft>
            </a:pPr>
            <a:r>
              <a:rPr lang="en-ZA" sz="981" dirty="0">
                <a:solidFill>
                  <a:prstClr val="black"/>
                </a:solidFill>
                <a:latin typeface="Calibri"/>
              </a:rPr>
              <a:t>interrelated relationship and </a:t>
            </a:r>
          </a:p>
          <a:p>
            <a:pPr defTabSz="810158" eaLnBrk="0" fontAlgn="base" hangingPunct="0">
              <a:spcBef>
                <a:spcPct val="0"/>
              </a:spcBef>
              <a:spcAft>
                <a:spcPct val="0"/>
              </a:spcAft>
            </a:pPr>
            <a:r>
              <a:rPr lang="en-ZA" sz="981" dirty="0">
                <a:solidFill>
                  <a:prstClr val="black"/>
                </a:solidFill>
                <a:latin typeface="Calibri"/>
              </a:rPr>
              <a:t>partnerships across</a:t>
            </a:r>
            <a:r>
              <a:rPr lang="en-US" sz="981" kern="0" dirty="0">
                <a:solidFill>
                  <a:prstClr val="black"/>
                </a:solidFill>
                <a:latin typeface="Segoe UI" panose="020B0502040204020203" pitchFamily="34" charset="0"/>
                <a:ea typeface="Calibri Light" charset="0"/>
                <a:cs typeface="Segoe UI" panose="020B0502040204020203" pitchFamily="34" charset="0"/>
              </a:rPr>
              <a:t>.</a:t>
            </a:r>
            <a:endParaRPr lang="en-US" sz="981" kern="0" dirty="0">
              <a:solidFill>
                <a:prstClr val="black"/>
              </a:solidFill>
              <a:latin typeface="Calibri" panose="020F050202020403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F813968A-9F4C-1F63-8967-648BAD04EBD6}"/>
              </a:ext>
            </a:extLst>
          </p:cNvPr>
          <p:cNvSpPr txBox="1"/>
          <p:nvPr/>
        </p:nvSpPr>
        <p:spPr>
          <a:xfrm>
            <a:off x="503383" y="5093034"/>
            <a:ext cx="2061995" cy="444648"/>
          </a:xfrm>
          <a:prstGeom prst="rect">
            <a:avLst/>
          </a:prstGeom>
          <a:solidFill>
            <a:schemeClr val="bg1"/>
          </a:solidFill>
        </p:spPr>
        <p:txBody>
          <a:bodyPr wrap="square" lIns="0" tIns="0" rIns="0" bIns="0" rtlCol="0" anchor="t">
            <a:noAutofit/>
          </a:bodyPr>
          <a:lstStyle/>
          <a:p>
            <a:pPr defTabSz="640754" fontAlgn="base">
              <a:spcBef>
                <a:spcPct val="0"/>
              </a:spcBef>
              <a:spcAft>
                <a:spcPct val="0"/>
              </a:spcAft>
            </a:pPr>
            <a:r>
              <a:rPr lang="en-US" sz="981" b="1" dirty="0">
                <a:solidFill>
                  <a:prstClr val="black"/>
                </a:solidFill>
                <a:latin typeface="Calibri"/>
              </a:rPr>
              <a:t>Status-quo</a:t>
            </a:r>
            <a:r>
              <a:rPr lang="en-US" sz="981" dirty="0">
                <a:solidFill>
                  <a:prstClr val="black"/>
                </a:solidFill>
                <a:latin typeface="Calibri"/>
              </a:rPr>
              <a:t>: institutional arrangements in place. </a:t>
            </a:r>
            <a:r>
              <a:rPr lang="en-US" sz="981" dirty="0">
                <a:solidFill>
                  <a:prstClr val="black"/>
                </a:solidFill>
                <a:latin typeface="Calibri" panose="020F0502020204030204" pitchFamily="34" charset="0"/>
              </a:rPr>
              <a:t>All structures of the </a:t>
            </a:r>
            <a:r>
              <a:rPr lang="en-US" sz="981" dirty="0">
                <a:solidFill>
                  <a:prstClr val="black"/>
                </a:solidFill>
                <a:latin typeface="Calibri"/>
              </a:rPr>
              <a:t>CSI </a:t>
            </a:r>
            <a:r>
              <a:rPr lang="en-US" sz="981" dirty="0">
                <a:solidFill>
                  <a:prstClr val="black"/>
                </a:solidFill>
                <a:latin typeface="Calibri" panose="020F0502020204030204" pitchFamily="34" charset="0"/>
              </a:rPr>
              <a:t>are </a:t>
            </a:r>
            <a:r>
              <a:rPr lang="en-US" sz="981" dirty="0">
                <a:solidFill>
                  <a:prstClr val="black"/>
                </a:solidFill>
                <a:latin typeface="Calibri"/>
              </a:rPr>
              <a:t>made up of members from various organs of state</a:t>
            </a:r>
            <a:r>
              <a:rPr lang="en-US" sz="981" dirty="0">
                <a:solidFill>
                  <a:prstClr val="black"/>
                </a:solidFill>
                <a:latin typeface="Calibri" panose="020F0502020204030204" pitchFamily="34" charset="0"/>
              </a:rPr>
              <a:t>.</a:t>
            </a:r>
            <a:r>
              <a:rPr lang="en-US" sz="981" dirty="0">
                <a:solidFill>
                  <a:prstClr val="black"/>
                </a:solidFill>
                <a:latin typeface="Calibri"/>
              </a:rPr>
              <a:t> </a:t>
            </a:r>
          </a:p>
        </p:txBody>
      </p:sp>
      <p:sp>
        <p:nvSpPr>
          <p:cNvPr id="88" name="TextBox 87">
            <a:extLst>
              <a:ext uri="{FF2B5EF4-FFF2-40B4-BE49-F238E27FC236}">
                <a16:creationId xmlns:a16="http://schemas.microsoft.com/office/drawing/2014/main" id="{1DC75A0D-9088-E9C2-AAEA-1E31DD8863CC}"/>
              </a:ext>
            </a:extLst>
          </p:cNvPr>
          <p:cNvSpPr txBox="1"/>
          <p:nvPr/>
        </p:nvSpPr>
        <p:spPr>
          <a:xfrm>
            <a:off x="3248293" y="3545389"/>
            <a:ext cx="2437566" cy="1478478"/>
          </a:xfrm>
          <a:prstGeom prst="rect">
            <a:avLst/>
          </a:prstGeom>
          <a:solidFill>
            <a:schemeClr val="bg1"/>
          </a:solid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leadership structure in place in the form of a statutory body ( Committee for Spatial Information ).</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participation excludes other critical thematic bodies such as the private sector and civil society. </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Repeal the SDI Act to ensure inclusion of</a:t>
            </a:r>
            <a:r>
              <a:rPr lang="en-US" sz="981" kern="0" dirty="0">
                <a:solidFill>
                  <a:prstClr val="black"/>
                </a:solidFill>
                <a:latin typeface="Segoe UI" panose="020B0502040204020203" pitchFamily="34" charset="0"/>
                <a:ea typeface="Calibri Light" charset="0"/>
                <a:cs typeface="Segoe UI" panose="020B0502040204020203" pitchFamily="34" charset="0"/>
              </a:rPr>
              <a:t>.</a:t>
            </a:r>
            <a:endParaRPr lang="en-US" sz="981" kern="0" dirty="0">
              <a:solidFill>
                <a:prstClr val="black"/>
              </a:solidFill>
              <a:latin typeface="Calibri" panose="020F050202020403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D9A18323-04D3-B24D-A64A-C46D8EBAAD4E}"/>
              </a:ext>
            </a:extLst>
          </p:cNvPr>
          <p:cNvSpPr txBox="1"/>
          <p:nvPr/>
        </p:nvSpPr>
        <p:spPr>
          <a:xfrm>
            <a:off x="3801162" y="5150577"/>
            <a:ext cx="1877036" cy="291510"/>
          </a:xfrm>
          <a:prstGeom prst="rect">
            <a:avLst/>
          </a:prstGeom>
          <a:solidFill>
            <a:schemeClr val="bg1"/>
          </a:solidFill>
          <a:ln>
            <a:noFill/>
          </a:ln>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value proposition within the national strategy not in place yet.</a:t>
            </a:r>
          </a:p>
        </p:txBody>
      </p:sp>
      <p:pic>
        <p:nvPicPr>
          <p:cNvPr id="56" name="Picture 55">
            <a:extLst>
              <a:ext uri="{FF2B5EF4-FFF2-40B4-BE49-F238E27FC236}">
                <a16:creationId xmlns:a16="http://schemas.microsoft.com/office/drawing/2014/main" id="{48F623A3-0DBA-3DE7-562D-746C00695D6F}"/>
              </a:ext>
            </a:extLst>
          </p:cNvPr>
          <p:cNvPicPr>
            <a:picLocks noChangeAspect="1"/>
          </p:cNvPicPr>
          <p:nvPr/>
        </p:nvPicPr>
        <p:blipFill rotWithShape="1">
          <a:blip r:embed="rId3"/>
          <a:srcRect t="2441" r="3425"/>
          <a:stretch/>
        </p:blipFill>
        <p:spPr>
          <a:xfrm>
            <a:off x="2601716" y="4574113"/>
            <a:ext cx="1110228" cy="918152"/>
          </a:xfrm>
          <a:prstGeom prst="rect">
            <a:avLst/>
          </a:prstGeom>
          <a:ln>
            <a:noFill/>
          </a:ln>
          <a:effectLst>
            <a:softEdge rad="112500"/>
          </a:effectLst>
        </p:spPr>
      </p:pic>
      <p:pic>
        <p:nvPicPr>
          <p:cNvPr id="4" name="Picture 3">
            <a:extLst>
              <a:ext uri="{FF2B5EF4-FFF2-40B4-BE49-F238E27FC236}">
                <a16:creationId xmlns:a16="http://schemas.microsoft.com/office/drawing/2014/main" id="{2294023C-4B43-9031-1768-5E28F04A5B73}"/>
              </a:ext>
            </a:extLst>
          </p:cNvPr>
          <p:cNvPicPr>
            <a:picLocks noChangeAspect="1"/>
          </p:cNvPicPr>
          <p:nvPr/>
        </p:nvPicPr>
        <p:blipFill rotWithShape="1">
          <a:blip r:embed="rId4"/>
          <a:srcRect l="2282" t="6121" r="1379" b="4306"/>
          <a:stretch/>
        </p:blipFill>
        <p:spPr>
          <a:xfrm>
            <a:off x="8356469" y="1221302"/>
            <a:ext cx="1162257" cy="991644"/>
          </a:xfrm>
          <a:prstGeom prst="rect">
            <a:avLst/>
          </a:prstGeom>
          <a:ln>
            <a:noFill/>
          </a:ln>
          <a:effectLst>
            <a:softEdge rad="112500"/>
          </a:effectLst>
        </p:spPr>
      </p:pic>
      <p:pic>
        <p:nvPicPr>
          <p:cNvPr id="5" name="Picture 4">
            <a:extLst>
              <a:ext uri="{FF2B5EF4-FFF2-40B4-BE49-F238E27FC236}">
                <a16:creationId xmlns:a16="http://schemas.microsoft.com/office/drawing/2014/main" id="{E9E61865-B21F-4E91-BD8B-EF15433B6C0D}"/>
              </a:ext>
            </a:extLst>
          </p:cNvPr>
          <p:cNvPicPr>
            <a:picLocks noChangeAspect="1"/>
          </p:cNvPicPr>
          <p:nvPr/>
        </p:nvPicPr>
        <p:blipFill>
          <a:blip r:embed="rId5"/>
          <a:stretch>
            <a:fillRect/>
          </a:stretch>
        </p:blipFill>
        <p:spPr>
          <a:xfrm>
            <a:off x="8370418" y="4554074"/>
            <a:ext cx="1045168" cy="998716"/>
          </a:xfrm>
          <a:prstGeom prst="rect">
            <a:avLst/>
          </a:prstGeom>
          <a:ln>
            <a:noFill/>
          </a:ln>
          <a:effectLst>
            <a:softEdge rad="112500"/>
          </a:effectLst>
        </p:spPr>
      </p:pic>
      <p:sp>
        <p:nvSpPr>
          <p:cNvPr id="2" name="Rectangle 1">
            <a:extLst>
              <a:ext uri="{FF2B5EF4-FFF2-40B4-BE49-F238E27FC236}">
                <a16:creationId xmlns:a16="http://schemas.microsoft.com/office/drawing/2014/main" id="{19A0F494-13A5-4837-7C9A-71A100D3C0E3}"/>
              </a:ext>
            </a:extLst>
          </p:cNvPr>
          <p:cNvSpPr/>
          <p:nvPr/>
        </p:nvSpPr>
        <p:spPr>
          <a:xfrm>
            <a:off x="9019245" y="2380424"/>
            <a:ext cx="2540498" cy="965694"/>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panose="020F0502020204030204" pitchFamily="34" charset="0"/>
              </a:rPr>
              <a:t>Challenge(s): </a:t>
            </a:r>
            <a:r>
              <a:rPr lang="en-US" sz="981" dirty="0">
                <a:solidFill>
                  <a:prstClr val="black"/>
                </a:solidFill>
                <a:latin typeface="Calibri" panose="020F0502020204030204" pitchFamily="34" charset="0"/>
              </a:rPr>
              <a:t>Lack of implementation and poor enforcement of polices results in lack of governance and accountability</a:t>
            </a:r>
          </a:p>
          <a:p>
            <a:pPr defTabSz="810158" eaLnBrk="0" fontAlgn="base" hangingPunct="0">
              <a:spcBef>
                <a:spcPct val="0"/>
              </a:spcBef>
              <a:spcAft>
                <a:spcPct val="0"/>
              </a:spcAft>
            </a:pPr>
            <a:r>
              <a:rPr lang="en-ZA" sz="981" b="1" dirty="0">
                <a:solidFill>
                  <a:prstClr val="black"/>
                </a:solidFill>
                <a:latin typeface="Calibri" panose="020F0502020204030204" pitchFamily="34" charset="0"/>
              </a:rPr>
              <a:t>Plan: </a:t>
            </a:r>
            <a:r>
              <a:rPr lang="en-US" sz="981" dirty="0">
                <a:solidFill>
                  <a:prstClr val="black"/>
                </a:solidFill>
                <a:latin typeface="Calibri" panose="020F0502020204030204" pitchFamily="34" charset="0"/>
              </a:rPr>
              <a:t>Repeal the SDI Act to strengthen the data protection, licensing and sharing elements.</a:t>
            </a:r>
            <a:endParaRPr lang="en-ZA" sz="981" dirty="0">
              <a:solidFill>
                <a:prstClr val="black"/>
              </a:solidFill>
              <a:latin typeface="Calibri" panose="020F0502020204030204" pitchFamily="34" charset="0"/>
            </a:endParaRPr>
          </a:p>
          <a:p>
            <a:pPr defTabSz="810158" eaLnBrk="0" fontAlgn="base" hangingPunct="0">
              <a:spcBef>
                <a:spcPct val="0"/>
              </a:spcBef>
              <a:spcAft>
                <a:spcPct val="0"/>
              </a:spcAft>
            </a:pPr>
            <a:endParaRPr lang="en-ZA" sz="981" b="1" dirty="0">
              <a:solidFill>
                <a:prstClr val="black"/>
              </a:solidFill>
              <a:latin typeface="Calibri" panose="020F0502020204030204" pitchFamily="34" charset="0"/>
            </a:endParaRPr>
          </a:p>
        </p:txBody>
      </p:sp>
      <p:sp>
        <p:nvSpPr>
          <p:cNvPr id="11" name="TextBox 10">
            <a:extLst>
              <a:ext uri="{FF2B5EF4-FFF2-40B4-BE49-F238E27FC236}">
                <a16:creationId xmlns:a16="http://schemas.microsoft.com/office/drawing/2014/main" id="{A9B6E851-4E88-07EB-90B7-846479B6274D}"/>
              </a:ext>
            </a:extLst>
          </p:cNvPr>
          <p:cNvSpPr txBox="1"/>
          <p:nvPr/>
        </p:nvSpPr>
        <p:spPr>
          <a:xfrm>
            <a:off x="6343526" y="2299163"/>
            <a:ext cx="2571639" cy="819545"/>
          </a:xfrm>
          <a:prstGeom prst="rect">
            <a:avLst/>
          </a:prstGeom>
          <a:grpFill/>
        </p:spPr>
        <p:txBody>
          <a:bodyPr wrap="square" lIns="0" tIns="0" rIns="0" bIns="0" rtlCol="0" anchor="t">
            <a:noAutofit/>
          </a:bodyPr>
          <a:lstStyle>
            <a:defPPr>
              <a:defRPr lang="en-US"/>
            </a:defPPr>
            <a:lvl1pPr defTabSz="914400">
              <a:defRPr sz="1400" b="1"/>
            </a:lvl1pPr>
          </a:lstStyle>
          <a:p>
            <a:pPr defTabSz="810158" eaLnBrk="0" fontAlgn="base" hangingPunct="0">
              <a:spcBef>
                <a:spcPct val="0"/>
              </a:spcBef>
              <a:spcAft>
                <a:spcPct val="0"/>
              </a:spcAft>
            </a:pPr>
            <a:r>
              <a:rPr lang="en-ZA" sz="981" dirty="0">
                <a:solidFill>
                  <a:prstClr val="black"/>
                </a:solidFill>
                <a:latin typeface="Calibri" panose="020F0502020204030204" pitchFamily="34" charset="0"/>
              </a:rPr>
              <a:t>Challenge(s): </a:t>
            </a:r>
            <a:r>
              <a:rPr lang="en-US" sz="981" b="0" dirty="0">
                <a:solidFill>
                  <a:prstClr val="black"/>
                </a:solidFill>
                <a:latin typeface="Calibri" panose="020F0502020204030204" pitchFamily="34" charset="0"/>
              </a:rPr>
              <a:t>Lack of implementation and poor enforcement of polices results in lack of governance and accountability</a:t>
            </a:r>
          </a:p>
          <a:p>
            <a:pPr defTabSz="810158" eaLnBrk="0" fontAlgn="base" hangingPunct="0">
              <a:spcBef>
                <a:spcPct val="0"/>
              </a:spcBef>
              <a:spcAft>
                <a:spcPct val="0"/>
              </a:spcAft>
            </a:pPr>
            <a:r>
              <a:rPr lang="en-US" sz="981" dirty="0">
                <a:solidFill>
                  <a:prstClr val="black"/>
                </a:solidFill>
                <a:latin typeface="Calibri" panose="020F0502020204030204" pitchFamily="34" charset="0"/>
              </a:rPr>
              <a:t>Plan: </a:t>
            </a:r>
            <a:r>
              <a:rPr lang="en-US" sz="981" b="0" dirty="0">
                <a:solidFill>
                  <a:prstClr val="black"/>
                </a:solidFill>
                <a:latin typeface="Calibri" panose="020F0502020204030204" pitchFamily="34" charset="0"/>
              </a:rPr>
              <a:t>Repeal the SDI Act to include penalties</a:t>
            </a:r>
            <a:r>
              <a:rPr lang="en-ZA" sz="981" b="0" dirty="0">
                <a:solidFill>
                  <a:prstClr val="black"/>
                </a:solidFill>
                <a:latin typeface="Calibri" panose="020F0502020204030204" pitchFamily="34" charset="0"/>
              </a:rPr>
              <a:t> and filter penalties to policy level.</a:t>
            </a:r>
            <a:endParaRPr lang="en-US" sz="981" b="0" dirty="0">
              <a:solidFill>
                <a:prstClr val="black"/>
              </a:solidFill>
              <a:latin typeface="Calibri" panose="020F0502020204030204" pitchFamily="34" charset="0"/>
            </a:endParaRPr>
          </a:p>
        </p:txBody>
      </p:sp>
      <p:sp>
        <p:nvSpPr>
          <p:cNvPr id="22" name="TextBox 21">
            <a:extLst>
              <a:ext uri="{FF2B5EF4-FFF2-40B4-BE49-F238E27FC236}">
                <a16:creationId xmlns:a16="http://schemas.microsoft.com/office/drawing/2014/main" id="{C2CA1A7B-B7FB-709D-2417-D2ED6633FB61}"/>
              </a:ext>
            </a:extLst>
          </p:cNvPr>
          <p:cNvSpPr txBox="1"/>
          <p:nvPr/>
        </p:nvSpPr>
        <p:spPr>
          <a:xfrm>
            <a:off x="9038393" y="5542834"/>
            <a:ext cx="2532470" cy="517608"/>
          </a:xfrm>
          <a:prstGeom prst="rect">
            <a:avLst/>
          </a:prstGeom>
          <a:noFill/>
          <a:ln>
            <a:noFill/>
          </a:ln>
        </p:spPr>
        <p:txBody>
          <a:bodyPr wrap="square" lIns="0" tIns="0" rIns="0" bIns="0" rtlCol="0" anchor="t">
            <a:noAutofit/>
          </a:bodyPr>
          <a:lstStyle>
            <a:defPPr>
              <a:defRPr lang="en-US"/>
            </a:defPPr>
            <a:lvl1pPr>
              <a:defRPr sz="1400" b="1"/>
            </a:lvl1pPr>
          </a:lstStyle>
          <a:p>
            <a:pPr defTabSz="810158" eaLnBrk="0" fontAlgn="base" hangingPunct="0">
              <a:spcBef>
                <a:spcPct val="0"/>
              </a:spcBef>
              <a:spcAft>
                <a:spcPct val="0"/>
              </a:spcAft>
            </a:pPr>
            <a:r>
              <a:rPr lang="en-ZA" sz="981" dirty="0">
                <a:solidFill>
                  <a:prstClr val="black"/>
                </a:solidFill>
                <a:latin typeface="Calibri" panose="020F0502020204030204" pitchFamily="34" charset="0"/>
              </a:rPr>
              <a:t>i</a:t>
            </a:r>
            <a:r>
              <a:rPr lang="en-ZA" sz="981" b="0" dirty="0">
                <a:solidFill>
                  <a:prstClr val="black"/>
                </a:solidFill>
                <a:latin typeface="Calibri" panose="020F0502020204030204" pitchFamily="34" charset="0"/>
              </a:rPr>
              <a:t>nformation management program.</a:t>
            </a:r>
          </a:p>
          <a:p>
            <a:pPr defTabSz="810158" eaLnBrk="0" fontAlgn="base" hangingPunct="0">
              <a:spcBef>
                <a:spcPct val="0"/>
              </a:spcBef>
              <a:spcAft>
                <a:spcPct val="0"/>
              </a:spcAft>
            </a:pPr>
            <a:r>
              <a:rPr lang="en-ZA" sz="981" dirty="0">
                <a:solidFill>
                  <a:prstClr val="black"/>
                </a:solidFill>
                <a:latin typeface="Calibri" panose="020F0502020204030204" pitchFamily="34" charset="0"/>
              </a:rPr>
              <a:t>Challenge(s): </a:t>
            </a:r>
            <a:r>
              <a:rPr lang="en-US" sz="981" b="0" dirty="0">
                <a:solidFill>
                  <a:prstClr val="black"/>
                </a:solidFill>
                <a:latin typeface="Calibri" panose="020F0502020204030204" pitchFamily="34" charset="0"/>
              </a:rPr>
              <a:t>Lack of a </a:t>
            </a:r>
            <a:r>
              <a:rPr lang="en-ZA" sz="981" b="0" dirty="0">
                <a:solidFill>
                  <a:prstClr val="black"/>
                </a:solidFill>
                <a:latin typeface="Calibri"/>
              </a:rPr>
              <a:t>Country-Level Action Plan </a:t>
            </a:r>
            <a:endParaRPr lang="en-US" sz="981" b="0" dirty="0">
              <a:solidFill>
                <a:prstClr val="black"/>
              </a:solidFill>
              <a:latin typeface="Calibri" panose="020F0502020204030204" pitchFamily="34" charset="0"/>
            </a:endParaRPr>
          </a:p>
          <a:p>
            <a:pPr defTabSz="810158" eaLnBrk="0" fontAlgn="base" hangingPunct="0">
              <a:spcBef>
                <a:spcPct val="0"/>
              </a:spcBef>
              <a:spcAft>
                <a:spcPct val="0"/>
              </a:spcAft>
            </a:pPr>
            <a:r>
              <a:rPr lang="en-ZA" sz="981" dirty="0">
                <a:solidFill>
                  <a:prstClr val="black"/>
                </a:solidFill>
                <a:latin typeface="Calibri" panose="020F0502020204030204" pitchFamily="34" charset="0"/>
              </a:rPr>
              <a:t>Plan: </a:t>
            </a:r>
            <a:r>
              <a:rPr lang="en-US" sz="981" b="0" dirty="0">
                <a:solidFill>
                  <a:prstClr val="black"/>
                </a:solidFill>
                <a:latin typeface="Calibri" panose="020F0502020204030204" pitchFamily="34" charset="0"/>
              </a:rPr>
              <a:t>Prioritize the development of the South African Geospatial Information Management Strategy.</a:t>
            </a:r>
            <a:endParaRPr lang="en-ZA" sz="981" b="0" dirty="0">
              <a:solidFill>
                <a:prstClr val="black"/>
              </a:solidFill>
              <a:latin typeface="Calibri" panose="020F0502020204030204" pitchFamily="34" charset="0"/>
            </a:endParaRPr>
          </a:p>
        </p:txBody>
      </p:sp>
      <p:sp>
        <p:nvSpPr>
          <p:cNvPr id="24" name="TextBox 23">
            <a:extLst>
              <a:ext uri="{FF2B5EF4-FFF2-40B4-BE49-F238E27FC236}">
                <a16:creationId xmlns:a16="http://schemas.microsoft.com/office/drawing/2014/main" id="{2432540A-7E0F-B430-8E1E-F8565F93A33D}"/>
              </a:ext>
            </a:extLst>
          </p:cNvPr>
          <p:cNvSpPr txBox="1"/>
          <p:nvPr/>
        </p:nvSpPr>
        <p:spPr>
          <a:xfrm>
            <a:off x="6265142" y="5531354"/>
            <a:ext cx="2608112" cy="696088"/>
          </a:xfrm>
          <a:prstGeom prst="rect">
            <a:avLst/>
          </a:prstGeom>
          <a:noFill/>
        </p:spPr>
        <p:txBody>
          <a:bodyPr wrap="square">
            <a:spAutoFit/>
          </a:bodyPr>
          <a:lstStyle/>
          <a:p>
            <a:pPr defTabSz="640754" fontAlgn="base">
              <a:spcBef>
                <a:spcPct val="0"/>
              </a:spcBef>
              <a:spcAft>
                <a:spcPct val="0"/>
              </a:spcAft>
            </a:pPr>
            <a:r>
              <a:rPr lang="en-ZA" sz="981" b="1" dirty="0">
                <a:solidFill>
                  <a:prstClr val="black"/>
                </a:solidFill>
                <a:latin typeface="Calibri"/>
              </a:rPr>
              <a:t>Challenge(s): </a:t>
            </a:r>
            <a:r>
              <a:rPr lang="en-US" sz="981" dirty="0">
                <a:solidFill>
                  <a:prstClr val="black"/>
                </a:solidFill>
                <a:latin typeface="Calibri"/>
              </a:rPr>
              <a:t>Lack of diverse funding sources for SASDI</a:t>
            </a:r>
          </a:p>
          <a:p>
            <a:pPr defTabSz="640754" fontAlgn="base">
              <a:spcBef>
                <a:spcPct val="0"/>
              </a:spcBef>
              <a:spcAft>
                <a:spcPct val="0"/>
              </a:spcAft>
            </a:pPr>
            <a:r>
              <a:rPr lang="en-US" sz="981" b="1" dirty="0">
                <a:solidFill>
                  <a:prstClr val="black"/>
                </a:solidFill>
                <a:latin typeface="Calibri"/>
              </a:rPr>
              <a:t>Plan: </a:t>
            </a:r>
            <a:r>
              <a:rPr lang="en-US" sz="981" dirty="0">
                <a:solidFill>
                  <a:prstClr val="black"/>
                </a:solidFill>
                <a:latin typeface="Calibri"/>
              </a:rPr>
              <a:t>Encourage private sector participation and explore funding sources and options</a:t>
            </a:r>
          </a:p>
        </p:txBody>
      </p:sp>
      <p:sp>
        <p:nvSpPr>
          <p:cNvPr id="26" name="TextBox 25">
            <a:extLst>
              <a:ext uri="{FF2B5EF4-FFF2-40B4-BE49-F238E27FC236}">
                <a16:creationId xmlns:a16="http://schemas.microsoft.com/office/drawing/2014/main" id="{080792F6-9339-CC04-24BD-FA8220575A23}"/>
              </a:ext>
            </a:extLst>
          </p:cNvPr>
          <p:cNvSpPr txBox="1"/>
          <p:nvPr/>
        </p:nvSpPr>
        <p:spPr>
          <a:xfrm>
            <a:off x="3686174" y="4549539"/>
            <a:ext cx="2255955" cy="394210"/>
          </a:xfrm>
          <a:prstGeom prst="rect">
            <a:avLst/>
          </a:prstGeom>
          <a:noFill/>
        </p:spPr>
        <p:txBody>
          <a:bodyPr wrap="square">
            <a:spAutoFit/>
          </a:bodyPr>
          <a:lstStyle/>
          <a:p>
            <a:pPr defTabSz="810158" eaLnBrk="0" fontAlgn="base" hangingPunct="0">
              <a:spcBef>
                <a:spcPct val="0"/>
              </a:spcBef>
              <a:spcAft>
                <a:spcPct val="0"/>
              </a:spcAft>
            </a:pPr>
            <a:r>
              <a:rPr lang="en-ZA" sz="981" dirty="0">
                <a:solidFill>
                  <a:prstClr val="black"/>
                </a:solidFill>
                <a:latin typeface="Calibri" panose="020F0502020204030204" pitchFamily="34" charset="0"/>
              </a:rPr>
              <a:t>of </a:t>
            </a:r>
            <a:r>
              <a:rPr lang="en-ZA" sz="981" dirty="0">
                <a:solidFill>
                  <a:prstClr val="black"/>
                </a:solidFill>
                <a:latin typeface="Calibri"/>
              </a:rPr>
              <a:t>the private sector and other key stakeholders.</a:t>
            </a:r>
            <a:endParaRPr lang="en-ZA" sz="981" dirty="0">
              <a:solidFill>
                <a:prstClr val="black"/>
              </a:solidFill>
              <a:latin typeface="Calibri" panose="020F0502020204030204" pitchFamily="34" charset="0"/>
            </a:endParaRPr>
          </a:p>
        </p:txBody>
      </p:sp>
      <p:sp>
        <p:nvSpPr>
          <p:cNvPr id="28" name="TextBox 27">
            <a:extLst>
              <a:ext uri="{FF2B5EF4-FFF2-40B4-BE49-F238E27FC236}">
                <a16:creationId xmlns:a16="http://schemas.microsoft.com/office/drawing/2014/main" id="{A59E83F6-5250-0109-E4F7-F929AE713511}"/>
              </a:ext>
            </a:extLst>
          </p:cNvPr>
          <p:cNvSpPr txBox="1"/>
          <p:nvPr/>
        </p:nvSpPr>
        <p:spPr>
          <a:xfrm>
            <a:off x="3124182" y="5610850"/>
            <a:ext cx="2583063" cy="997966"/>
          </a:xfrm>
          <a:prstGeom prst="rect">
            <a:avLst/>
          </a:prstGeom>
          <a:noFill/>
        </p:spPr>
        <p:txBody>
          <a:bodyPr wrap="square">
            <a:spAutoFit/>
          </a:bodyPr>
          <a:lstStyle/>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Lack of instruments to showcase GI as a valuable government asset.</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Strategy development including the Country-Level Action Plan to be development the current year. Delays within the procurement process.</a:t>
            </a:r>
          </a:p>
        </p:txBody>
      </p:sp>
      <p:sp>
        <p:nvSpPr>
          <p:cNvPr id="37" name="TextBox 36">
            <a:extLst>
              <a:ext uri="{FF2B5EF4-FFF2-40B4-BE49-F238E27FC236}">
                <a16:creationId xmlns:a16="http://schemas.microsoft.com/office/drawing/2014/main" id="{275AD894-3D3F-E253-F58B-F8D5CAC8ED47}"/>
              </a:ext>
            </a:extLst>
          </p:cNvPr>
          <p:cNvSpPr txBox="1"/>
          <p:nvPr/>
        </p:nvSpPr>
        <p:spPr>
          <a:xfrm>
            <a:off x="435350" y="5690573"/>
            <a:ext cx="2566967" cy="696088"/>
          </a:xfrm>
          <a:prstGeom prst="rect">
            <a:avLst/>
          </a:prstGeom>
          <a:noFill/>
        </p:spPr>
        <p:txBody>
          <a:bodyPr wrap="square">
            <a:spAutoFit/>
          </a:bodyPr>
          <a:lstStyle/>
          <a:p>
            <a:pPr defTabSz="640754" fontAlgn="base">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exclusive </a:t>
            </a:r>
            <a:r>
              <a:rPr lang="en-US" sz="981" dirty="0">
                <a:solidFill>
                  <a:prstClr val="black"/>
                </a:solidFill>
                <a:latin typeface="Calibri"/>
              </a:rPr>
              <a:t>to organs of state. A drive to be inclusive.</a:t>
            </a:r>
          </a:p>
          <a:p>
            <a:pPr defTabSz="640754" fontAlgn="base">
              <a:spcBef>
                <a:spcPct val="0"/>
              </a:spcBef>
              <a:spcAft>
                <a:spcPct val="0"/>
              </a:spcAft>
            </a:pPr>
            <a:r>
              <a:rPr lang="en-US" sz="981" b="1" dirty="0">
                <a:solidFill>
                  <a:prstClr val="black"/>
                </a:solidFill>
                <a:latin typeface="Calibri"/>
              </a:rPr>
              <a:t>Plan: </a:t>
            </a:r>
            <a:r>
              <a:rPr lang="en-US" sz="981" dirty="0">
                <a:solidFill>
                  <a:prstClr val="black"/>
                </a:solidFill>
                <a:latin typeface="Calibri"/>
              </a:rPr>
              <a:t>Repeal the SDI Act to ensure interrelated relationship and partnerships across </a:t>
            </a:r>
          </a:p>
        </p:txBody>
      </p:sp>
      <p:pic>
        <p:nvPicPr>
          <p:cNvPr id="38" name="Picture 37">
            <a:extLst>
              <a:ext uri="{FF2B5EF4-FFF2-40B4-BE49-F238E27FC236}">
                <a16:creationId xmlns:a16="http://schemas.microsoft.com/office/drawing/2014/main" id="{6C9E6BA8-A87D-A23C-3D02-12130BA17F39}"/>
              </a:ext>
            </a:extLst>
          </p:cNvPr>
          <p:cNvPicPr>
            <a:picLocks noChangeAspect="1"/>
          </p:cNvPicPr>
          <p:nvPr/>
        </p:nvPicPr>
        <p:blipFill rotWithShape="1">
          <a:blip r:embed="rId6"/>
          <a:srcRect l="27007" r="4929"/>
          <a:stretch/>
        </p:blipFill>
        <p:spPr>
          <a:xfrm>
            <a:off x="1821595" y="1750235"/>
            <a:ext cx="4004644" cy="1408765"/>
          </a:xfrm>
          <a:prstGeom prst="rect">
            <a:avLst/>
          </a:prstGeom>
        </p:spPr>
      </p:pic>
      <p:sp>
        <p:nvSpPr>
          <p:cNvPr id="44" name="TextBox 43">
            <a:extLst>
              <a:ext uri="{FF2B5EF4-FFF2-40B4-BE49-F238E27FC236}">
                <a16:creationId xmlns:a16="http://schemas.microsoft.com/office/drawing/2014/main" id="{6C280DAC-31A9-8960-7070-673919A7E954}"/>
              </a:ext>
            </a:extLst>
          </p:cNvPr>
          <p:cNvSpPr txBox="1"/>
          <p:nvPr/>
        </p:nvSpPr>
        <p:spPr>
          <a:xfrm>
            <a:off x="9335974" y="4393323"/>
            <a:ext cx="2153890" cy="545149"/>
          </a:xfrm>
          <a:prstGeom prst="rect">
            <a:avLst/>
          </a:prstGeom>
          <a:noFill/>
        </p:spPr>
        <p:txBody>
          <a:bodyPr wrap="square">
            <a:spAutoFit/>
          </a:bodyPr>
          <a:lstStyle/>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Develop more use cases to support the national strategy (e.g. National Address </a:t>
            </a:r>
            <a:r>
              <a:rPr lang="en-ZA" sz="981" dirty="0">
                <a:solidFill>
                  <a:prstClr val="black"/>
                </a:solidFill>
                <a:latin typeface="Calibri" panose="020F0502020204030204" pitchFamily="34" charset="0"/>
              </a:rPr>
              <a:t>Dataset project</a:t>
            </a:r>
          </a:p>
        </p:txBody>
      </p:sp>
      <p:pic>
        <p:nvPicPr>
          <p:cNvPr id="6" name="Picture 5">
            <a:extLst>
              <a:ext uri="{FF2B5EF4-FFF2-40B4-BE49-F238E27FC236}">
                <a16:creationId xmlns:a16="http://schemas.microsoft.com/office/drawing/2014/main" id="{D6CD02BF-53E2-25BB-2163-399D20B23765}"/>
              </a:ext>
            </a:extLst>
          </p:cNvPr>
          <p:cNvPicPr>
            <a:picLocks noChangeAspect="1"/>
          </p:cNvPicPr>
          <p:nvPr/>
        </p:nvPicPr>
        <p:blipFill rotWithShape="1">
          <a:blip r:embed="rId6">
            <a:duotone>
              <a:schemeClr val="accent3">
                <a:shade val="45000"/>
                <a:satMod val="135000"/>
              </a:schemeClr>
              <a:prstClr val="white"/>
            </a:duotone>
          </a:blip>
          <a:srcRect l="1" r="73699"/>
          <a:stretch/>
        </p:blipFill>
        <p:spPr>
          <a:xfrm>
            <a:off x="261687" y="1793236"/>
            <a:ext cx="1547450" cy="1408765"/>
          </a:xfrm>
          <a:prstGeom prst="rect">
            <a:avLst/>
          </a:prstGeom>
        </p:spPr>
      </p:pic>
    </p:spTree>
    <p:extLst>
      <p:ext uri="{BB962C8B-B14F-4D97-AF65-F5344CB8AC3E}">
        <p14:creationId xmlns:p14="http://schemas.microsoft.com/office/powerpoint/2010/main" val="2310389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BB6B0-40F9-59C8-13B4-8B3267EACC3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7FDF0AE-D921-FE1A-4EAF-869F6731D8D8}"/>
              </a:ext>
            </a:extLst>
          </p:cNvPr>
          <p:cNvSpPr/>
          <p:nvPr/>
        </p:nvSpPr>
        <p:spPr>
          <a:xfrm>
            <a:off x="115644" y="4557819"/>
            <a:ext cx="11960712" cy="23117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ZA" sz="1595">
              <a:solidFill>
                <a:prstClr val="white"/>
              </a:solidFill>
              <a:latin typeface="Calibri"/>
            </a:endParaRPr>
          </a:p>
        </p:txBody>
      </p:sp>
      <p:grpSp>
        <p:nvGrpSpPr>
          <p:cNvPr id="30" name="Group 29">
            <a:extLst>
              <a:ext uri="{FF2B5EF4-FFF2-40B4-BE49-F238E27FC236}">
                <a16:creationId xmlns:a16="http://schemas.microsoft.com/office/drawing/2014/main" id="{6E091320-6B6E-8B77-CDB7-496D5737D59E}"/>
              </a:ext>
            </a:extLst>
          </p:cNvPr>
          <p:cNvGrpSpPr/>
          <p:nvPr/>
        </p:nvGrpSpPr>
        <p:grpSpPr>
          <a:xfrm>
            <a:off x="5971576" y="151064"/>
            <a:ext cx="5653299" cy="3199857"/>
            <a:chOff x="2832765" y="1908533"/>
            <a:chExt cx="6492104" cy="3685078"/>
          </a:xfrm>
          <a:solidFill>
            <a:schemeClr val="bg1"/>
          </a:solidFill>
        </p:grpSpPr>
        <p:sp>
          <p:nvSpPr>
            <p:cNvPr id="31" name="Rectangle 10">
              <a:extLst>
                <a:ext uri="{FF2B5EF4-FFF2-40B4-BE49-F238E27FC236}">
                  <a16:creationId xmlns:a16="http://schemas.microsoft.com/office/drawing/2014/main" id="{81F30C6F-2969-2FAE-8BB9-0D0668766684}"/>
                </a:ext>
              </a:extLst>
            </p:cNvPr>
            <p:cNvSpPr/>
            <p:nvPr/>
          </p:nvSpPr>
          <p:spPr>
            <a:xfrm>
              <a:off x="2832765" y="1908533"/>
              <a:ext cx="6492104" cy="3685078"/>
            </a:xfrm>
            <a:custGeom>
              <a:avLst/>
              <a:gdLst>
                <a:gd name="connsiteX0" fmla="*/ 0 w 6432902"/>
                <a:gd name="connsiteY0" fmla="*/ 0 h 3626084"/>
                <a:gd name="connsiteX1" fmla="*/ 6432902 w 6432902"/>
                <a:gd name="connsiteY1" fmla="*/ 0 h 3626084"/>
                <a:gd name="connsiteX2" fmla="*/ 6432902 w 6432902"/>
                <a:gd name="connsiteY2" fmla="*/ 3626084 h 3626084"/>
                <a:gd name="connsiteX3" fmla="*/ 0 w 6432902"/>
                <a:gd name="connsiteY3" fmla="*/ 3626084 h 3626084"/>
                <a:gd name="connsiteX4" fmla="*/ 0 w 6432902"/>
                <a:gd name="connsiteY4" fmla="*/ 0 h 3626084"/>
                <a:gd name="connsiteX0" fmla="*/ 0 w 6482063"/>
                <a:gd name="connsiteY0" fmla="*/ 0 h 3675246"/>
                <a:gd name="connsiteX1" fmla="*/ 6482063 w 6482063"/>
                <a:gd name="connsiteY1" fmla="*/ 49162 h 3675246"/>
                <a:gd name="connsiteX2" fmla="*/ 6482063 w 6482063"/>
                <a:gd name="connsiteY2" fmla="*/ 3675246 h 3675246"/>
                <a:gd name="connsiteX3" fmla="*/ 49161 w 6482063"/>
                <a:gd name="connsiteY3" fmla="*/ 3675246 h 3675246"/>
                <a:gd name="connsiteX4" fmla="*/ 0 w 6482063"/>
                <a:gd name="connsiteY4" fmla="*/ 0 h 3675246"/>
                <a:gd name="connsiteX0" fmla="*/ 0 w 6521392"/>
                <a:gd name="connsiteY0" fmla="*/ 0 h 3675246"/>
                <a:gd name="connsiteX1" fmla="*/ 6521392 w 6521392"/>
                <a:gd name="connsiteY1" fmla="*/ 29497 h 3675246"/>
                <a:gd name="connsiteX2" fmla="*/ 6482063 w 6521392"/>
                <a:gd name="connsiteY2" fmla="*/ 3675246 h 3675246"/>
                <a:gd name="connsiteX3" fmla="*/ 49161 w 6521392"/>
                <a:gd name="connsiteY3" fmla="*/ 3675246 h 3675246"/>
                <a:gd name="connsiteX4" fmla="*/ 0 w 6521392"/>
                <a:gd name="connsiteY4" fmla="*/ 0 h 3675246"/>
                <a:gd name="connsiteX0" fmla="*/ 0 w 6541056"/>
                <a:gd name="connsiteY0" fmla="*/ 0 h 3685078"/>
                <a:gd name="connsiteX1" fmla="*/ 6541056 w 6541056"/>
                <a:gd name="connsiteY1" fmla="*/ 39329 h 3685078"/>
                <a:gd name="connsiteX2" fmla="*/ 6501727 w 6541056"/>
                <a:gd name="connsiteY2" fmla="*/ 3685078 h 3685078"/>
                <a:gd name="connsiteX3" fmla="*/ 68825 w 6541056"/>
                <a:gd name="connsiteY3" fmla="*/ 3685078 h 3685078"/>
                <a:gd name="connsiteX4" fmla="*/ 0 w 6541056"/>
                <a:gd name="connsiteY4" fmla="*/ 0 h 3685078"/>
                <a:gd name="connsiteX0" fmla="*/ 0 w 6501727"/>
                <a:gd name="connsiteY0" fmla="*/ 0 h 3685078"/>
                <a:gd name="connsiteX1" fmla="*/ 6491894 w 6501727"/>
                <a:gd name="connsiteY1" fmla="*/ 49161 h 3685078"/>
                <a:gd name="connsiteX2" fmla="*/ 6501727 w 6501727"/>
                <a:gd name="connsiteY2" fmla="*/ 3685078 h 3685078"/>
                <a:gd name="connsiteX3" fmla="*/ 68825 w 6501727"/>
                <a:gd name="connsiteY3" fmla="*/ 3685078 h 3685078"/>
                <a:gd name="connsiteX4" fmla="*/ 0 w 6501727"/>
                <a:gd name="connsiteY4" fmla="*/ 0 h 3685078"/>
                <a:gd name="connsiteX0" fmla="*/ 0 w 6492104"/>
                <a:gd name="connsiteY0" fmla="*/ 0 h 3685078"/>
                <a:gd name="connsiteX1" fmla="*/ 6491894 w 6492104"/>
                <a:gd name="connsiteY1" fmla="*/ 49161 h 3685078"/>
                <a:gd name="connsiteX2" fmla="*/ 6462398 w 6492104"/>
                <a:gd name="connsiteY2" fmla="*/ 3655581 h 3685078"/>
                <a:gd name="connsiteX3" fmla="*/ 68825 w 6492104"/>
                <a:gd name="connsiteY3" fmla="*/ 3685078 h 3685078"/>
                <a:gd name="connsiteX4" fmla="*/ 0 w 6492104"/>
                <a:gd name="connsiteY4" fmla="*/ 0 h 3685078"/>
                <a:gd name="connsiteX0" fmla="*/ 0 w 6492104"/>
                <a:gd name="connsiteY0" fmla="*/ 0 h 3685078"/>
                <a:gd name="connsiteX1" fmla="*/ 6491894 w 6492104"/>
                <a:gd name="connsiteY1" fmla="*/ 58993 h 3685078"/>
                <a:gd name="connsiteX2" fmla="*/ 6462398 w 6492104"/>
                <a:gd name="connsiteY2" fmla="*/ 3655581 h 3685078"/>
                <a:gd name="connsiteX3" fmla="*/ 68825 w 6492104"/>
                <a:gd name="connsiteY3" fmla="*/ 3685078 h 3685078"/>
                <a:gd name="connsiteX4" fmla="*/ 0 w 6492104"/>
                <a:gd name="connsiteY4" fmla="*/ 0 h 368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104" h="3685078">
                  <a:moveTo>
                    <a:pt x="0" y="0"/>
                  </a:moveTo>
                  <a:lnTo>
                    <a:pt x="6491894" y="58993"/>
                  </a:lnTo>
                  <a:cubicBezTo>
                    <a:pt x="6495172" y="1270965"/>
                    <a:pt x="6459120" y="2443609"/>
                    <a:pt x="6462398" y="3655581"/>
                  </a:cubicBezTo>
                  <a:lnTo>
                    <a:pt x="68825" y="3685078"/>
                  </a:lnTo>
                  <a:lnTo>
                    <a:pt x="0" y="0"/>
                  </a:lnTo>
                  <a:close/>
                </a:path>
              </a:pathLst>
            </a:custGeom>
            <a:solidFill>
              <a:srgbClr val="005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dirty="0">
                <a:solidFill>
                  <a:prstClr val="black"/>
                </a:solidFill>
                <a:latin typeface="Calibri"/>
              </a:endParaRPr>
            </a:p>
          </p:txBody>
        </p:sp>
        <p:sp>
          <p:nvSpPr>
            <p:cNvPr id="32" name="Rectangle 31">
              <a:extLst>
                <a:ext uri="{FF2B5EF4-FFF2-40B4-BE49-F238E27FC236}">
                  <a16:creationId xmlns:a16="http://schemas.microsoft.com/office/drawing/2014/main" id="{644BD7F1-DB0A-A7DE-46E5-629F3B3DC57C}"/>
                </a:ext>
              </a:extLst>
            </p:cNvPr>
            <p:cNvSpPr/>
            <p:nvPr/>
          </p:nvSpPr>
          <p:spPr>
            <a:xfrm>
              <a:off x="2969597" y="2031433"/>
              <a:ext cx="6296890" cy="34982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3" name="Rectangle 32">
              <a:extLst>
                <a:ext uri="{FF2B5EF4-FFF2-40B4-BE49-F238E27FC236}">
                  <a16:creationId xmlns:a16="http://schemas.microsoft.com/office/drawing/2014/main" id="{6066B85A-A742-D516-43B9-E45AB9C4A127}"/>
                </a:ext>
              </a:extLst>
            </p:cNvPr>
            <p:cNvSpPr/>
            <p:nvPr/>
          </p:nvSpPr>
          <p:spPr>
            <a:xfrm>
              <a:off x="2964784" y="1970645"/>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4" name="Rectangle 33">
              <a:extLst>
                <a:ext uri="{FF2B5EF4-FFF2-40B4-BE49-F238E27FC236}">
                  <a16:creationId xmlns:a16="http://schemas.microsoft.com/office/drawing/2014/main" id="{456BEEE2-1527-4BC8-D8F4-B2C93914B4B2}"/>
                </a:ext>
              </a:extLst>
            </p:cNvPr>
            <p:cNvSpPr/>
            <p:nvPr/>
          </p:nvSpPr>
          <p:spPr>
            <a:xfrm>
              <a:off x="6122181" y="1978330"/>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5" name="Rectangle 34">
              <a:extLst>
                <a:ext uri="{FF2B5EF4-FFF2-40B4-BE49-F238E27FC236}">
                  <a16:creationId xmlns:a16="http://schemas.microsoft.com/office/drawing/2014/main" id="{24A35C06-81A0-534C-0AE6-CA7A3D82FFB6}"/>
                </a:ext>
              </a:extLst>
            </p:cNvPr>
            <p:cNvSpPr/>
            <p:nvPr/>
          </p:nvSpPr>
          <p:spPr>
            <a:xfrm>
              <a:off x="2974336" y="3791781"/>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6" name="Rectangle 35">
              <a:extLst>
                <a:ext uri="{FF2B5EF4-FFF2-40B4-BE49-F238E27FC236}">
                  <a16:creationId xmlns:a16="http://schemas.microsoft.com/office/drawing/2014/main" id="{2BDB9C92-C8D7-049B-B0E3-B1609BE35014}"/>
                </a:ext>
              </a:extLst>
            </p:cNvPr>
            <p:cNvSpPr/>
            <p:nvPr/>
          </p:nvSpPr>
          <p:spPr>
            <a:xfrm>
              <a:off x="6122281" y="3791781"/>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39" name="TextBox 38">
              <a:extLst>
                <a:ext uri="{FF2B5EF4-FFF2-40B4-BE49-F238E27FC236}">
                  <a16:creationId xmlns:a16="http://schemas.microsoft.com/office/drawing/2014/main" id="{C83F55B7-AF94-106D-16DD-7D810CFC0428}"/>
                </a:ext>
              </a:extLst>
            </p:cNvPr>
            <p:cNvSpPr txBox="1"/>
            <p:nvPr/>
          </p:nvSpPr>
          <p:spPr>
            <a:xfrm>
              <a:off x="3009819" y="2002195"/>
              <a:ext cx="2890266" cy="1184791"/>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 </a:t>
              </a:r>
              <a:r>
                <a:rPr lang="en-ZA" sz="981" dirty="0">
                  <a:solidFill>
                    <a:prstClr val="black"/>
                  </a:solidFill>
                  <a:latin typeface="Calibri"/>
                </a:rPr>
                <a:t>standards governance and policy in place. Standards are gazetted for implementation by the Minister. Standards are sourced from SABS, ISO and OGC and made available to custodians for implementation. </a:t>
              </a:r>
              <a:r>
                <a:rPr lang="en-ZA" sz="981" b="1" dirty="0">
                  <a:solidFill>
                    <a:prstClr val="black"/>
                  </a:solidFill>
                  <a:latin typeface="Calibri"/>
                </a:rPr>
                <a:t>Challenge(s): </a:t>
              </a:r>
              <a:r>
                <a:rPr lang="en-ZA" sz="981" dirty="0">
                  <a:solidFill>
                    <a:prstClr val="black"/>
                  </a:solidFill>
                  <a:latin typeface="Calibri"/>
                </a:rPr>
                <a:t>Lack of understanding and implementation of standards.</a:t>
              </a:r>
            </a:p>
          </p:txBody>
        </p:sp>
        <p:sp>
          <p:nvSpPr>
            <p:cNvPr id="40" name="TextBox 39">
              <a:extLst>
                <a:ext uri="{FF2B5EF4-FFF2-40B4-BE49-F238E27FC236}">
                  <a16:creationId xmlns:a16="http://schemas.microsoft.com/office/drawing/2014/main" id="{D7F1945E-B6BE-C750-78B0-A2054488BC1B}"/>
                </a:ext>
              </a:extLst>
            </p:cNvPr>
            <p:cNvSpPr txBox="1"/>
            <p:nvPr/>
          </p:nvSpPr>
          <p:spPr>
            <a:xfrm>
              <a:off x="3053433" y="3841566"/>
              <a:ext cx="2239689" cy="386990"/>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US" sz="981" b="1" dirty="0">
                  <a:solidFill>
                    <a:prstClr val="black"/>
                  </a:solidFill>
                  <a:latin typeface="Calibri"/>
                </a:rPr>
                <a:t>Status-quo</a:t>
              </a:r>
              <a:r>
                <a:rPr lang="en-US" sz="981" dirty="0">
                  <a:solidFill>
                    <a:prstClr val="black"/>
                  </a:solidFill>
                  <a:latin typeface="Calibri"/>
                </a:rPr>
                <a:t>: no community of practice to accelerate the benefits of standards and interoperability through standard-based good practices.</a:t>
              </a:r>
            </a:p>
            <a:p>
              <a:pPr defTabSz="640754" fontAlgn="base">
                <a:spcBef>
                  <a:spcPct val="0"/>
                </a:spcBef>
                <a:spcAft>
                  <a:spcPct val="0"/>
                </a:spcAft>
              </a:pPr>
              <a:endParaRPr lang="en-US" sz="981" kern="0" dirty="0">
                <a:solidFill>
                  <a:prstClr val="black"/>
                </a:solidFill>
                <a:latin typeface="Calibri" panose="020F050202020403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C043F5-57E0-C8C9-B09A-CE8FB87EE607}"/>
                </a:ext>
              </a:extLst>
            </p:cNvPr>
            <p:cNvSpPr txBox="1"/>
            <p:nvPr/>
          </p:nvSpPr>
          <p:spPr>
            <a:xfrm>
              <a:off x="6178738" y="2109803"/>
              <a:ext cx="2909254" cy="1139778"/>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Data interoperability in place especially  for data custodians </a:t>
              </a:r>
              <a:r>
                <a:rPr lang="en-ZA" sz="981" dirty="0">
                  <a:solidFill>
                    <a:prstClr val="black"/>
                  </a:solidFill>
                  <a:latin typeface="Calibri" panose="020F0502020204030204" pitchFamily="34" charset="0"/>
                </a:rPr>
                <a:t>contributing data within one data theme. </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panose="020F0502020204030204" pitchFamily="34" charset="0"/>
                </a:rPr>
                <a:t>Technology interoperability still a challenge</a:t>
              </a:r>
              <a:endParaRPr lang="en-ZA" sz="981" dirty="0">
                <a:solidFill>
                  <a:prstClr val="black"/>
                </a:solidFill>
                <a:latin typeface="Calibri"/>
              </a:endParaRPr>
            </a:p>
            <a:p>
              <a:pPr algn="r" defTabSz="810158" eaLnBrk="0" fontAlgn="base" hangingPunct="0">
                <a:lnSpc>
                  <a:spcPct val="110000"/>
                </a:lnSpc>
                <a:spcBef>
                  <a:spcPct val="0"/>
                </a:spcBef>
                <a:spcAft>
                  <a:spcPct val="0"/>
                </a:spcAft>
                <a:defRPr/>
              </a:pPr>
              <a:r>
                <a:rPr lang="en-US" sz="981" kern="0" dirty="0">
                  <a:solidFill>
                    <a:prstClr val="black"/>
                  </a:solidFill>
                  <a:latin typeface="Segoe UI" panose="020B0502040204020203" pitchFamily="34" charset="0"/>
                  <a:ea typeface="Calibri Light" charset="0"/>
                  <a:cs typeface="Segoe UI" panose="020B0502040204020203" pitchFamily="34" charset="0"/>
                </a:rPr>
                <a:t>.</a:t>
              </a:r>
              <a:endParaRPr lang="en-US" sz="981" kern="0" dirty="0">
                <a:solidFill>
                  <a:prstClr val="black"/>
                </a:solidFill>
                <a:latin typeface="Calibri" panose="020F050202020403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7B351AF-0AF0-EB37-8596-900433276DCD}"/>
                </a:ext>
              </a:extLst>
            </p:cNvPr>
            <p:cNvSpPr txBox="1"/>
            <p:nvPr/>
          </p:nvSpPr>
          <p:spPr>
            <a:xfrm>
              <a:off x="6851951" y="3843472"/>
              <a:ext cx="2331989" cy="1541881"/>
            </a:xfrm>
            <a:prstGeom prst="rect">
              <a:avLst/>
            </a:prstGeom>
            <a:noFill/>
            <a:ln>
              <a:noFill/>
            </a:ln>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Compliance testing and certification to ensure proper implementation of standards not in</a:t>
              </a:r>
              <a:r>
                <a:rPr lang="en-US" sz="981" kern="0" dirty="0">
                  <a:solidFill>
                    <a:prstClr val="black"/>
                  </a:solidFill>
                  <a:latin typeface="Segoe UI" panose="020B0502040204020203" pitchFamily="34" charset="0"/>
                  <a:ea typeface="Calibri Light" charset="0"/>
                  <a:cs typeface="Segoe UI" panose="020B0502040204020203" pitchFamily="34" charset="0"/>
                </a:rPr>
                <a:t>.</a:t>
              </a:r>
              <a:endParaRPr lang="en-US" sz="981" kern="0" dirty="0">
                <a:solidFill>
                  <a:prstClr val="black"/>
                </a:solidFill>
                <a:latin typeface="Calibri" panose="020F050202020403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493A4D1B-34DA-F20D-5633-62292783C859}"/>
              </a:ext>
            </a:extLst>
          </p:cNvPr>
          <p:cNvGrpSpPr/>
          <p:nvPr/>
        </p:nvGrpSpPr>
        <p:grpSpPr>
          <a:xfrm>
            <a:off x="5920774" y="3460262"/>
            <a:ext cx="5544080" cy="3199857"/>
            <a:chOff x="2832765" y="1908533"/>
            <a:chExt cx="6492104" cy="3685078"/>
          </a:xfrm>
          <a:solidFill>
            <a:schemeClr val="bg1"/>
          </a:solidFill>
        </p:grpSpPr>
        <p:sp>
          <p:nvSpPr>
            <p:cNvPr id="58" name="Rectangle 10">
              <a:extLst>
                <a:ext uri="{FF2B5EF4-FFF2-40B4-BE49-F238E27FC236}">
                  <a16:creationId xmlns:a16="http://schemas.microsoft.com/office/drawing/2014/main" id="{2EDD1C18-4A9E-B6A3-B109-4CFD381C54B3}"/>
                </a:ext>
              </a:extLst>
            </p:cNvPr>
            <p:cNvSpPr/>
            <p:nvPr/>
          </p:nvSpPr>
          <p:spPr>
            <a:xfrm>
              <a:off x="2832765" y="1908533"/>
              <a:ext cx="6492104" cy="3685078"/>
            </a:xfrm>
            <a:custGeom>
              <a:avLst/>
              <a:gdLst>
                <a:gd name="connsiteX0" fmla="*/ 0 w 6432902"/>
                <a:gd name="connsiteY0" fmla="*/ 0 h 3626084"/>
                <a:gd name="connsiteX1" fmla="*/ 6432902 w 6432902"/>
                <a:gd name="connsiteY1" fmla="*/ 0 h 3626084"/>
                <a:gd name="connsiteX2" fmla="*/ 6432902 w 6432902"/>
                <a:gd name="connsiteY2" fmla="*/ 3626084 h 3626084"/>
                <a:gd name="connsiteX3" fmla="*/ 0 w 6432902"/>
                <a:gd name="connsiteY3" fmla="*/ 3626084 h 3626084"/>
                <a:gd name="connsiteX4" fmla="*/ 0 w 6432902"/>
                <a:gd name="connsiteY4" fmla="*/ 0 h 3626084"/>
                <a:gd name="connsiteX0" fmla="*/ 0 w 6482063"/>
                <a:gd name="connsiteY0" fmla="*/ 0 h 3675246"/>
                <a:gd name="connsiteX1" fmla="*/ 6482063 w 6482063"/>
                <a:gd name="connsiteY1" fmla="*/ 49162 h 3675246"/>
                <a:gd name="connsiteX2" fmla="*/ 6482063 w 6482063"/>
                <a:gd name="connsiteY2" fmla="*/ 3675246 h 3675246"/>
                <a:gd name="connsiteX3" fmla="*/ 49161 w 6482063"/>
                <a:gd name="connsiteY3" fmla="*/ 3675246 h 3675246"/>
                <a:gd name="connsiteX4" fmla="*/ 0 w 6482063"/>
                <a:gd name="connsiteY4" fmla="*/ 0 h 3675246"/>
                <a:gd name="connsiteX0" fmla="*/ 0 w 6521392"/>
                <a:gd name="connsiteY0" fmla="*/ 0 h 3675246"/>
                <a:gd name="connsiteX1" fmla="*/ 6521392 w 6521392"/>
                <a:gd name="connsiteY1" fmla="*/ 29497 h 3675246"/>
                <a:gd name="connsiteX2" fmla="*/ 6482063 w 6521392"/>
                <a:gd name="connsiteY2" fmla="*/ 3675246 h 3675246"/>
                <a:gd name="connsiteX3" fmla="*/ 49161 w 6521392"/>
                <a:gd name="connsiteY3" fmla="*/ 3675246 h 3675246"/>
                <a:gd name="connsiteX4" fmla="*/ 0 w 6521392"/>
                <a:gd name="connsiteY4" fmla="*/ 0 h 3675246"/>
                <a:gd name="connsiteX0" fmla="*/ 0 w 6541056"/>
                <a:gd name="connsiteY0" fmla="*/ 0 h 3685078"/>
                <a:gd name="connsiteX1" fmla="*/ 6541056 w 6541056"/>
                <a:gd name="connsiteY1" fmla="*/ 39329 h 3685078"/>
                <a:gd name="connsiteX2" fmla="*/ 6501727 w 6541056"/>
                <a:gd name="connsiteY2" fmla="*/ 3685078 h 3685078"/>
                <a:gd name="connsiteX3" fmla="*/ 68825 w 6541056"/>
                <a:gd name="connsiteY3" fmla="*/ 3685078 h 3685078"/>
                <a:gd name="connsiteX4" fmla="*/ 0 w 6541056"/>
                <a:gd name="connsiteY4" fmla="*/ 0 h 3685078"/>
                <a:gd name="connsiteX0" fmla="*/ 0 w 6501727"/>
                <a:gd name="connsiteY0" fmla="*/ 0 h 3685078"/>
                <a:gd name="connsiteX1" fmla="*/ 6491894 w 6501727"/>
                <a:gd name="connsiteY1" fmla="*/ 49161 h 3685078"/>
                <a:gd name="connsiteX2" fmla="*/ 6501727 w 6501727"/>
                <a:gd name="connsiteY2" fmla="*/ 3685078 h 3685078"/>
                <a:gd name="connsiteX3" fmla="*/ 68825 w 6501727"/>
                <a:gd name="connsiteY3" fmla="*/ 3685078 h 3685078"/>
                <a:gd name="connsiteX4" fmla="*/ 0 w 6501727"/>
                <a:gd name="connsiteY4" fmla="*/ 0 h 3685078"/>
                <a:gd name="connsiteX0" fmla="*/ 0 w 6492104"/>
                <a:gd name="connsiteY0" fmla="*/ 0 h 3685078"/>
                <a:gd name="connsiteX1" fmla="*/ 6491894 w 6492104"/>
                <a:gd name="connsiteY1" fmla="*/ 49161 h 3685078"/>
                <a:gd name="connsiteX2" fmla="*/ 6462398 w 6492104"/>
                <a:gd name="connsiteY2" fmla="*/ 3655581 h 3685078"/>
                <a:gd name="connsiteX3" fmla="*/ 68825 w 6492104"/>
                <a:gd name="connsiteY3" fmla="*/ 3685078 h 3685078"/>
                <a:gd name="connsiteX4" fmla="*/ 0 w 6492104"/>
                <a:gd name="connsiteY4" fmla="*/ 0 h 3685078"/>
                <a:gd name="connsiteX0" fmla="*/ 0 w 6492104"/>
                <a:gd name="connsiteY0" fmla="*/ 0 h 3685078"/>
                <a:gd name="connsiteX1" fmla="*/ 6491894 w 6492104"/>
                <a:gd name="connsiteY1" fmla="*/ 58993 h 3685078"/>
                <a:gd name="connsiteX2" fmla="*/ 6462398 w 6492104"/>
                <a:gd name="connsiteY2" fmla="*/ 3655581 h 3685078"/>
                <a:gd name="connsiteX3" fmla="*/ 68825 w 6492104"/>
                <a:gd name="connsiteY3" fmla="*/ 3685078 h 3685078"/>
                <a:gd name="connsiteX4" fmla="*/ 0 w 6492104"/>
                <a:gd name="connsiteY4" fmla="*/ 0 h 368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104" h="3685078">
                  <a:moveTo>
                    <a:pt x="0" y="0"/>
                  </a:moveTo>
                  <a:lnTo>
                    <a:pt x="6491894" y="58993"/>
                  </a:lnTo>
                  <a:cubicBezTo>
                    <a:pt x="6495172" y="1270965"/>
                    <a:pt x="6459120" y="2443609"/>
                    <a:pt x="6462398" y="3655581"/>
                  </a:cubicBezTo>
                  <a:lnTo>
                    <a:pt x="68825" y="3685078"/>
                  </a:lnTo>
                  <a:lnTo>
                    <a:pt x="0" y="0"/>
                  </a:lnTo>
                  <a:close/>
                </a:path>
              </a:pathLst>
            </a:custGeom>
            <a:solidFill>
              <a:srgbClr val="005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dirty="0">
                <a:solidFill>
                  <a:prstClr val="black"/>
                </a:solidFill>
                <a:latin typeface="Calibri"/>
              </a:endParaRPr>
            </a:p>
          </p:txBody>
        </p:sp>
        <p:sp>
          <p:nvSpPr>
            <p:cNvPr id="59" name="Rectangle 58">
              <a:extLst>
                <a:ext uri="{FF2B5EF4-FFF2-40B4-BE49-F238E27FC236}">
                  <a16:creationId xmlns:a16="http://schemas.microsoft.com/office/drawing/2014/main" id="{7E2B48E4-9BCA-F54B-275B-C9CD591ED70D}"/>
                </a:ext>
              </a:extLst>
            </p:cNvPr>
            <p:cNvSpPr/>
            <p:nvPr/>
          </p:nvSpPr>
          <p:spPr>
            <a:xfrm>
              <a:off x="2969597" y="2031433"/>
              <a:ext cx="6296890" cy="34982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0" name="Rectangle 59">
              <a:extLst>
                <a:ext uri="{FF2B5EF4-FFF2-40B4-BE49-F238E27FC236}">
                  <a16:creationId xmlns:a16="http://schemas.microsoft.com/office/drawing/2014/main" id="{6305C7FB-DF45-E5B9-F8A9-842B981B5922}"/>
                </a:ext>
              </a:extLst>
            </p:cNvPr>
            <p:cNvSpPr/>
            <p:nvPr/>
          </p:nvSpPr>
          <p:spPr>
            <a:xfrm>
              <a:off x="2969597" y="1971974"/>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1" name="Rectangle 60">
              <a:extLst>
                <a:ext uri="{FF2B5EF4-FFF2-40B4-BE49-F238E27FC236}">
                  <a16:creationId xmlns:a16="http://schemas.microsoft.com/office/drawing/2014/main" id="{76E26132-9F1E-B133-03DF-C76B5FBE70B5}"/>
                </a:ext>
              </a:extLst>
            </p:cNvPr>
            <p:cNvSpPr/>
            <p:nvPr/>
          </p:nvSpPr>
          <p:spPr>
            <a:xfrm>
              <a:off x="6122181" y="1978330"/>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2" name="Rectangle 61">
              <a:extLst>
                <a:ext uri="{FF2B5EF4-FFF2-40B4-BE49-F238E27FC236}">
                  <a16:creationId xmlns:a16="http://schemas.microsoft.com/office/drawing/2014/main" id="{343F4464-C1BD-C6D1-FE3B-23ECA3E2E922}"/>
                </a:ext>
              </a:extLst>
            </p:cNvPr>
            <p:cNvSpPr/>
            <p:nvPr/>
          </p:nvSpPr>
          <p:spPr>
            <a:xfrm>
              <a:off x="2974336" y="3791781"/>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3" name="Rectangle 62">
              <a:extLst>
                <a:ext uri="{FF2B5EF4-FFF2-40B4-BE49-F238E27FC236}">
                  <a16:creationId xmlns:a16="http://schemas.microsoft.com/office/drawing/2014/main" id="{752E7A65-21B8-0708-3827-3D3A996A2680}"/>
                </a:ext>
              </a:extLst>
            </p:cNvPr>
            <p:cNvSpPr/>
            <p:nvPr/>
          </p:nvSpPr>
          <p:spPr>
            <a:xfrm>
              <a:off x="6152454" y="3784652"/>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64" name="TextBox 63">
              <a:extLst>
                <a:ext uri="{FF2B5EF4-FFF2-40B4-BE49-F238E27FC236}">
                  <a16:creationId xmlns:a16="http://schemas.microsoft.com/office/drawing/2014/main" id="{9D963B7E-50D6-1294-09E1-E7702079BD89}"/>
                </a:ext>
              </a:extLst>
            </p:cNvPr>
            <p:cNvSpPr txBox="1"/>
            <p:nvPr/>
          </p:nvSpPr>
          <p:spPr>
            <a:xfrm>
              <a:off x="3044493" y="2046046"/>
              <a:ext cx="2934423" cy="1696074"/>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 </a:t>
              </a:r>
              <a:r>
                <a:rPr lang="en-ZA" sz="981" dirty="0">
                  <a:solidFill>
                    <a:prstClr val="black"/>
                  </a:solidFill>
                  <a:latin typeface="Calibri"/>
                </a:rPr>
                <a:t>drone technology</a:t>
              </a:r>
              <a:r>
                <a:rPr lang="en-ZA" sz="981" b="1" dirty="0">
                  <a:solidFill>
                    <a:prstClr val="black"/>
                  </a:solidFill>
                  <a:latin typeface="Calibri"/>
                </a:rPr>
                <a:t> </a:t>
              </a:r>
              <a:r>
                <a:rPr lang="en-ZA" sz="981" dirty="0">
                  <a:solidFill>
                    <a:prstClr val="black"/>
                  </a:solidFill>
                  <a:latin typeface="Calibri"/>
                </a:rPr>
                <a:t>has brought the  </a:t>
              </a:r>
              <a:r>
                <a:rPr lang="en-US" sz="981" dirty="0">
                  <a:solidFill>
                    <a:prstClr val="black"/>
                  </a:solidFill>
                  <a:latin typeface="Calibri"/>
                </a:rPr>
                <a:t>new industrial paradigm to produce, share, analyze and deliver information to enrich knowledge economies.</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the need to formulate or adopted international standards</a:t>
              </a:r>
            </a:p>
            <a:p>
              <a:pPr defTabSz="810158" eaLnBrk="0" fontAlgn="base" hangingPunct="0">
                <a:spcBef>
                  <a:spcPct val="0"/>
                </a:spcBef>
                <a:spcAft>
                  <a:spcPct val="0"/>
                </a:spcAft>
              </a:pPr>
              <a:r>
                <a:rPr lang="en-ZA" sz="981" b="1" dirty="0">
                  <a:solidFill>
                    <a:prstClr val="black"/>
                  </a:solidFill>
                  <a:latin typeface="Calibri"/>
                </a:rPr>
                <a:t>Plan: </a:t>
              </a:r>
              <a:r>
                <a:rPr lang="en-ZA" sz="981" dirty="0">
                  <a:solidFill>
                    <a:prstClr val="black"/>
                  </a:solidFill>
                  <a:latin typeface="Calibri"/>
                </a:rPr>
                <a:t>Appoint a base data custodian </a:t>
              </a:r>
            </a:p>
            <a:p>
              <a:pPr defTabSz="810158" eaLnBrk="0" fontAlgn="base" hangingPunct="0">
                <a:spcBef>
                  <a:spcPct val="0"/>
                </a:spcBef>
                <a:spcAft>
                  <a:spcPct val="0"/>
                </a:spcAft>
              </a:pPr>
              <a:r>
                <a:rPr lang="en-ZA" sz="981" dirty="0">
                  <a:solidFill>
                    <a:prstClr val="black"/>
                  </a:solidFill>
                  <a:latin typeface="Calibri" panose="020F0502020204030204" pitchFamily="34" charset="0"/>
                </a:rPr>
                <a:t>f</a:t>
              </a:r>
              <a:r>
                <a:rPr lang="en-ZA" sz="981" dirty="0">
                  <a:solidFill>
                    <a:prstClr val="black"/>
                  </a:solidFill>
                  <a:latin typeface="Calibri"/>
                </a:rPr>
                <a:t>or drone data</a:t>
              </a:r>
              <a:r>
                <a:rPr lang="en-ZA" sz="981" dirty="0">
                  <a:solidFill>
                    <a:prstClr val="black"/>
                  </a:solidFill>
                  <a:latin typeface="Calibri" panose="020F0502020204030204" pitchFamily="34" charset="0"/>
                </a:rPr>
                <a:t>. Develop/ adopt and</a:t>
              </a:r>
            </a:p>
            <a:p>
              <a:pPr defTabSz="810158" eaLnBrk="0" fontAlgn="base" hangingPunct="0">
                <a:spcBef>
                  <a:spcPct val="0"/>
                </a:spcBef>
                <a:spcAft>
                  <a:spcPct val="0"/>
                </a:spcAft>
              </a:pPr>
              <a:r>
                <a:rPr lang="en-ZA" sz="981" dirty="0">
                  <a:solidFill>
                    <a:prstClr val="black"/>
                  </a:solidFill>
                  <a:latin typeface="Calibri" panose="020F0502020204030204" pitchFamily="34" charset="0"/>
                </a:rPr>
                <a:t>implement standards</a:t>
              </a:r>
              <a:r>
                <a:rPr lang="en-ZA" sz="981" dirty="0">
                  <a:solidFill>
                    <a:prstClr val="black"/>
                  </a:solidFill>
                  <a:latin typeface="Calibri"/>
                </a:rPr>
                <a:t>.</a:t>
              </a:r>
            </a:p>
          </p:txBody>
        </p:sp>
        <p:sp>
          <p:nvSpPr>
            <p:cNvPr id="65" name="TextBox 64">
              <a:extLst>
                <a:ext uri="{FF2B5EF4-FFF2-40B4-BE49-F238E27FC236}">
                  <a16:creationId xmlns:a16="http://schemas.microsoft.com/office/drawing/2014/main" id="{F310924C-C539-C6B0-4F5B-E3C09901DFA5}"/>
                </a:ext>
              </a:extLst>
            </p:cNvPr>
            <p:cNvSpPr txBox="1"/>
            <p:nvPr/>
          </p:nvSpPr>
          <p:spPr>
            <a:xfrm>
              <a:off x="3011672" y="3790258"/>
              <a:ext cx="2430014" cy="617673"/>
            </a:xfrm>
            <a:prstGeom prst="rect">
              <a:avLst/>
            </a:prstGeom>
            <a:grpFill/>
          </p:spPr>
          <p:txBody>
            <a:bodyPr wrap="square" lIns="0" tIns="0" rIns="0" bIns="0" rtlCol="0" anchor="t">
              <a:noAutofit/>
            </a:bodyPr>
            <a:lstStyle/>
            <a:p>
              <a:pPr defTabSz="640754" fontAlgn="base">
                <a:spcBef>
                  <a:spcPct val="0"/>
                </a:spcBef>
                <a:spcAft>
                  <a:spcPct val="0"/>
                </a:spcAft>
              </a:pPr>
              <a:r>
                <a:rPr lang="en-US" sz="1121" b="1" dirty="0">
                  <a:solidFill>
                    <a:prstClr val="black"/>
                  </a:solidFill>
                  <a:latin typeface="Calibri"/>
                </a:rPr>
                <a:t>Status-quo</a:t>
              </a:r>
              <a:r>
                <a:rPr lang="en-US" sz="1121" dirty="0">
                  <a:solidFill>
                    <a:prstClr val="black"/>
                  </a:solidFill>
                  <a:latin typeface="Calibri"/>
                </a:rPr>
                <a:t>: </a:t>
              </a:r>
              <a:r>
                <a:rPr lang="en-US" sz="981" dirty="0">
                  <a:solidFill>
                    <a:prstClr val="black"/>
                  </a:solidFill>
                  <a:latin typeface="Calibri"/>
                </a:rPr>
                <a:t>the gap between organisations that have access to modern geospatial and innovative</a:t>
              </a:r>
            </a:p>
            <a:p>
              <a:pPr defTabSz="640754" fontAlgn="base">
                <a:spcBef>
                  <a:spcPct val="0"/>
                </a:spcBef>
                <a:spcAft>
                  <a:spcPct val="0"/>
                </a:spcAft>
              </a:pPr>
              <a:r>
                <a:rPr lang="en-US" sz="981" dirty="0">
                  <a:solidFill>
                    <a:prstClr val="black"/>
                  </a:solidFill>
                  <a:latin typeface="Calibri"/>
                </a:rPr>
                <a:t>ICTs and those that do not have is not known. </a:t>
              </a:r>
            </a:p>
          </p:txBody>
        </p:sp>
        <p:sp>
          <p:nvSpPr>
            <p:cNvPr id="66" name="TextBox 65">
              <a:extLst>
                <a:ext uri="{FF2B5EF4-FFF2-40B4-BE49-F238E27FC236}">
                  <a16:creationId xmlns:a16="http://schemas.microsoft.com/office/drawing/2014/main" id="{D2878E93-97B9-F8CD-C887-58CA4F1271DA}"/>
                </a:ext>
              </a:extLst>
            </p:cNvPr>
            <p:cNvSpPr txBox="1"/>
            <p:nvPr/>
          </p:nvSpPr>
          <p:spPr>
            <a:xfrm>
              <a:off x="6239982" y="2031250"/>
              <a:ext cx="2966566" cy="1649384"/>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a:t>
              </a:r>
              <a:r>
                <a:rPr lang="en-US" sz="981" dirty="0">
                  <a:solidFill>
                    <a:prstClr val="black"/>
                  </a:solidFill>
                  <a:latin typeface="Calibri"/>
                </a:rPr>
                <a:t>digital transformation strategies, policy and legal instruments and innovation centers not in place. </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the uptake of GIM was  very slow in the last ten years including lack of funding.</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a:t>
              </a:r>
              <a:r>
                <a:rPr lang="en-ZA" sz="981" dirty="0">
                  <a:solidFill>
                    <a:prstClr val="black"/>
                  </a:solidFill>
                  <a:latin typeface="Calibri" panose="020F0502020204030204" pitchFamily="34" charset="0"/>
                </a:rPr>
                <a:t>Funding for research and innovation in </a:t>
              </a:r>
            </a:p>
            <a:p>
              <a:pPr defTabSz="810158" eaLnBrk="0" fontAlgn="base" hangingPunct="0">
                <a:spcBef>
                  <a:spcPct val="0"/>
                </a:spcBef>
                <a:spcAft>
                  <a:spcPct val="0"/>
                </a:spcAft>
              </a:pPr>
              <a:r>
                <a:rPr lang="en-ZA" sz="981" dirty="0">
                  <a:solidFill>
                    <a:prstClr val="black"/>
                  </a:solidFill>
                  <a:latin typeface="Calibri" panose="020F0502020204030204" pitchFamily="34" charset="0"/>
                </a:rPr>
                <a:t>                    place. Engagements are held with </a:t>
              </a:r>
            </a:p>
            <a:p>
              <a:pPr defTabSz="810158" eaLnBrk="0" fontAlgn="base" hangingPunct="0">
                <a:spcBef>
                  <a:spcPct val="0"/>
                </a:spcBef>
                <a:spcAft>
                  <a:spcPct val="0"/>
                </a:spcAft>
              </a:pPr>
              <a:r>
                <a:rPr lang="en-ZA" sz="981" dirty="0">
                  <a:solidFill>
                    <a:prstClr val="black"/>
                  </a:solidFill>
                  <a:latin typeface="Calibri" panose="020F0502020204030204" pitchFamily="34" charset="0"/>
                </a:rPr>
                <a:t>                    institutions of higher learning to </a:t>
              </a:r>
            </a:p>
            <a:p>
              <a:pPr defTabSz="810158" eaLnBrk="0" fontAlgn="base" hangingPunct="0">
                <a:spcBef>
                  <a:spcPct val="0"/>
                </a:spcBef>
                <a:spcAft>
                  <a:spcPct val="0"/>
                </a:spcAft>
              </a:pPr>
              <a:r>
                <a:rPr lang="en-ZA" sz="981" dirty="0">
                  <a:solidFill>
                    <a:prstClr val="black"/>
                  </a:solidFill>
                  <a:latin typeface="Calibri" panose="020F0502020204030204" pitchFamily="34" charset="0"/>
                </a:rPr>
                <a:t>                    partner in developing the digital </a:t>
              </a:r>
            </a:p>
            <a:p>
              <a:pPr defTabSz="810158" eaLnBrk="0" fontAlgn="base" hangingPunct="0">
                <a:spcBef>
                  <a:spcPct val="0"/>
                </a:spcBef>
                <a:spcAft>
                  <a:spcPct val="0"/>
                </a:spcAft>
              </a:pPr>
              <a:r>
                <a:rPr lang="en-ZA" sz="981" dirty="0">
                  <a:solidFill>
                    <a:prstClr val="black"/>
                  </a:solidFill>
                  <a:latin typeface="Calibri" panose="020F0502020204030204" pitchFamily="34" charset="0"/>
                </a:rPr>
                <a:t>                    transformation strategy.</a:t>
              </a:r>
            </a:p>
            <a:p>
              <a:pPr algn="r" defTabSz="810158" eaLnBrk="0" fontAlgn="base" hangingPunct="0">
                <a:lnSpc>
                  <a:spcPct val="110000"/>
                </a:lnSpc>
                <a:spcBef>
                  <a:spcPct val="0"/>
                </a:spcBef>
                <a:spcAft>
                  <a:spcPct val="0"/>
                </a:spcAft>
                <a:defRPr/>
              </a:pPr>
              <a:r>
                <a:rPr lang="en-US" sz="981" kern="0" dirty="0">
                  <a:solidFill>
                    <a:prstClr val="black"/>
                  </a:solidFill>
                  <a:latin typeface="Segoe UI" panose="020B0502040204020203" pitchFamily="34" charset="0"/>
                  <a:ea typeface="Calibri Light" charset="0"/>
                  <a:cs typeface="Segoe UI" panose="020B0502040204020203" pitchFamily="34" charset="0"/>
                </a:rPr>
                <a:t>.</a:t>
              </a:r>
              <a:endParaRPr lang="en-US" sz="981" kern="0" dirty="0">
                <a:solidFill>
                  <a:prstClr val="black"/>
                </a:solidFill>
                <a:latin typeface="Calibri" panose="020F050202020403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339DA7CB-8F6E-CC53-D6C1-14E16B6736D2}"/>
                </a:ext>
              </a:extLst>
            </p:cNvPr>
            <p:cNvSpPr txBox="1"/>
            <p:nvPr/>
          </p:nvSpPr>
          <p:spPr>
            <a:xfrm>
              <a:off x="6837384" y="3772222"/>
              <a:ext cx="2444933" cy="577243"/>
            </a:xfrm>
            <a:prstGeom prst="rect">
              <a:avLst/>
            </a:prstGeom>
            <a:noFill/>
            <a:ln>
              <a:noFill/>
            </a:ln>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a:t>
              </a:r>
              <a:r>
                <a:rPr lang="en-US" sz="981" dirty="0">
                  <a:solidFill>
                    <a:prstClr val="black"/>
                  </a:solidFill>
                  <a:latin typeface="Calibri"/>
                </a:rPr>
                <a:t>processes to achieve efficiencies, productivity </a:t>
              </a:r>
            </a:p>
            <a:p>
              <a:pPr defTabSz="810158" eaLnBrk="0" fontAlgn="base" hangingPunct="0">
                <a:spcBef>
                  <a:spcPct val="0"/>
                </a:spcBef>
                <a:spcAft>
                  <a:spcPct val="0"/>
                </a:spcAft>
              </a:pPr>
              <a:r>
                <a:rPr lang="en-US" sz="981" dirty="0">
                  <a:solidFill>
                    <a:prstClr val="black"/>
                  </a:solidFill>
                  <a:latin typeface="Calibri"/>
                </a:rPr>
                <a:t>gains and new products and services not in place</a:t>
              </a:r>
              <a:r>
                <a:rPr lang="en-US" sz="981" dirty="0">
                  <a:solidFill>
                    <a:prstClr val="black"/>
                  </a:solidFill>
                  <a:latin typeface="Calibri" panose="020F0502020204030204" pitchFamily="34" charset="0"/>
                </a:rPr>
                <a:t> yet.</a:t>
              </a:r>
              <a:endParaRPr lang="en-ZA" sz="981" dirty="0">
                <a:solidFill>
                  <a:prstClr val="black"/>
                </a:solidFill>
                <a:latin typeface="Calibri" panose="020F0502020204030204" pitchFamily="34" charset="0"/>
              </a:endParaRPr>
            </a:p>
            <a:p>
              <a:pPr algn="r" defTabSz="810158" eaLnBrk="0" fontAlgn="base" hangingPunct="0">
                <a:lnSpc>
                  <a:spcPct val="110000"/>
                </a:lnSpc>
                <a:spcBef>
                  <a:spcPct val="0"/>
                </a:spcBef>
                <a:spcAft>
                  <a:spcPct val="0"/>
                </a:spcAft>
                <a:defRPr/>
              </a:pPr>
              <a:r>
                <a:rPr lang="en-US" sz="981" kern="0" dirty="0">
                  <a:solidFill>
                    <a:prstClr val="black"/>
                  </a:solidFill>
                  <a:latin typeface="Segoe UI" panose="020B0502040204020203" pitchFamily="34" charset="0"/>
                  <a:ea typeface="Calibri Light" charset="0"/>
                  <a:cs typeface="Segoe UI" panose="020B0502040204020203" pitchFamily="34" charset="0"/>
                </a:rPr>
                <a:t>.</a:t>
              </a:r>
              <a:endParaRPr lang="en-US" sz="981" kern="0" dirty="0">
                <a:solidFill>
                  <a:prstClr val="black"/>
                </a:solidFill>
                <a:latin typeface="Calibri" panose="020F0502020204030204" pitchFamily="34" charset="0"/>
                <a:cs typeface="Arial" panose="020B0604020202020204" pitchFamily="34" charset="0"/>
              </a:endParaRPr>
            </a:p>
          </p:txBody>
        </p:sp>
      </p:grpSp>
      <p:sp>
        <p:nvSpPr>
          <p:cNvPr id="80" name="Rectangle 10">
            <a:extLst>
              <a:ext uri="{FF2B5EF4-FFF2-40B4-BE49-F238E27FC236}">
                <a16:creationId xmlns:a16="http://schemas.microsoft.com/office/drawing/2014/main" id="{21344477-8274-83C9-4A28-D83A1DE85AC0}"/>
              </a:ext>
            </a:extLst>
          </p:cNvPr>
          <p:cNvSpPr/>
          <p:nvPr/>
        </p:nvSpPr>
        <p:spPr>
          <a:xfrm>
            <a:off x="332018" y="3373667"/>
            <a:ext cx="5544079" cy="3199857"/>
          </a:xfrm>
          <a:custGeom>
            <a:avLst/>
            <a:gdLst>
              <a:gd name="connsiteX0" fmla="*/ 0 w 6432902"/>
              <a:gd name="connsiteY0" fmla="*/ 0 h 3626084"/>
              <a:gd name="connsiteX1" fmla="*/ 6432902 w 6432902"/>
              <a:gd name="connsiteY1" fmla="*/ 0 h 3626084"/>
              <a:gd name="connsiteX2" fmla="*/ 6432902 w 6432902"/>
              <a:gd name="connsiteY2" fmla="*/ 3626084 h 3626084"/>
              <a:gd name="connsiteX3" fmla="*/ 0 w 6432902"/>
              <a:gd name="connsiteY3" fmla="*/ 3626084 h 3626084"/>
              <a:gd name="connsiteX4" fmla="*/ 0 w 6432902"/>
              <a:gd name="connsiteY4" fmla="*/ 0 h 3626084"/>
              <a:gd name="connsiteX0" fmla="*/ 0 w 6482063"/>
              <a:gd name="connsiteY0" fmla="*/ 0 h 3675246"/>
              <a:gd name="connsiteX1" fmla="*/ 6482063 w 6482063"/>
              <a:gd name="connsiteY1" fmla="*/ 49162 h 3675246"/>
              <a:gd name="connsiteX2" fmla="*/ 6482063 w 6482063"/>
              <a:gd name="connsiteY2" fmla="*/ 3675246 h 3675246"/>
              <a:gd name="connsiteX3" fmla="*/ 49161 w 6482063"/>
              <a:gd name="connsiteY3" fmla="*/ 3675246 h 3675246"/>
              <a:gd name="connsiteX4" fmla="*/ 0 w 6482063"/>
              <a:gd name="connsiteY4" fmla="*/ 0 h 3675246"/>
              <a:gd name="connsiteX0" fmla="*/ 0 w 6521392"/>
              <a:gd name="connsiteY0" fmla="*/ 0 h 3675246"/>
              <a:gd name="connsiteX1" fmla="*/ 6521392 w 6521392"/>
              <a:gd name="connsiteY1" fmla="*/ 29497 h 3675246"/>
              <a:gd name="connsiteX2" fmla="*/ 6482063 w 6521392"/>
              <a:gd name="connsiteY2" fmla="*/ 3675246 h 3675246"/>
              <a:gd name="connsiteX3" fmla="*/ 49161 w 6521392"/>
              <a:gd name="connsiteY3" fmla="*/ 3675246 h 3675246"/>
              <a:gd name="connsiteX4" fmla="*/ 0 w 6521392"/>
              <a:gd name="connsiteY4" fmla="*/ 0 h 3675246"/>
              <a:gd name="connsiteX0" fmla="*/ 0 w 6541056"/>
              <a:gd name="connsiteY0" fmla="*/ 0 h 3685078"/>
              <a:gd name="connsiteX1" fmla="*/ 6541056 w 6541056"/>
              <a:gd name="connsiteY1" fmla="*/ 39329 h 3685078"/>
              <a:gd name="connsiteX2" fmla="*/ 6501727 w 6541056"/>
              <a:gd name="connsiteY2" fmla="*/ 3685078 h 3685078"/>
              <a:gd name="connsiteX3" fmla="*/ 68825 w 6541056"/>
              <a:gd name="connsiteY3" fmla="*/ 3685078 h 3685078"/>
              <a:gd name="connsiteX4" fmla="*/ 0 w 6541056"/>
              <a:gd name="connsiteY4" fmla="*/ 0 h 3685078"/>
              <a:gd name="connsiteX0" fmla="*/ 0 w 6501727"/>
              <a:gd name="connsiteY0" fmla="*/ 0 h 3685078"/>
              <a:gd name="connsiteX1" fmla="*/ 6491894 w 6501727"/>
              <a:gd name="connsiteY1" fmla="*/ 49161 h 3685078"/>
              <a:gd name="connsiteX2" fmla="*/ 6501727 w 6501727"/>
              <a:gd name="connsiteY2" fmla="*/ 3685078 h 3685078"/>
              <a:gd name="connsiteX3" fmla="*/ 68825 w 6501727"/>
              <a:gd name="connsiteY3" fmla="*/ 3685078 h 3685078"/>
              <a:gd name="connsiteX4" fmla="*/ 0 w 6501727"/>
              <a:gd name="connsiteY4" fmla="*/ 0 h 3685078"/>
              <a:gd name="connsiteX0" fmla="*/ 0 w 6492104"/>
              <a:gd name="connsiteY0" fmla="*/ 0 h 3685078"/>
              <a:gd name="connsiteX1" fmla="*/ 6491894 w 6492104"/>
              <a:gd name="connsiteY1" fmla="*/ 49161 h 3685078"/>
              <a:gd name="connsiteX2" fmla="*/ 6462398 w 6492104"/>
              <a:gd name="connsiteY2" fmla="*/ 3655581 h 3685078"/>
              <a:gd name="connsiteX3" fmla="*/ 68825 w 6492104"/>
              <a:gd name="connsiteY3" fmla="*/ 3685078 h 3685078"/>
              <a:gd name="connsiteX4" fmla="*/ 0 w 6492104"/>
              <a:gd name="connsiteY4" fmla="*/ 0 h 3685078"/>
              <a:gd name="connsiteX0" fmla="*/ 0 w 6492104"/>
              <a:gd name="connsiteY0" fmla="*/ 0 h 3685078"/>
              <a:gd name="connsiteX1" fmla="*/ 6491894 w 6492104"/>
              <a:gd name="connsiteY1" fmla="*/ 58993 h 3685078"/>
              <a:gd name="connsiteX2" fmla="*/ 6462398 w 6492104"/>
              <a:gd name="connsiteY2" fmla="*/ 3655581 h 3685078"/>
              <a:gd name="connsiteX3" fmla="*/ 68825 w 6492104"/>
              <a:gd name="connsiteY3" fmla="*/ 3685078 h 3685078"/>
              <a:gd name="connsiteX4" fmla="*/ 0 w 6492104"/>
              <a:gd name="connsiteY4" fmla="*/ 0 h 368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104" h="3685078">
                <a:moveTo>
                  <a:pt x="0" y="0"/>
                </a:moveTo>
                <a:lnTo>
                  <a:pt x="6491894" y="58993"/>
                </a:lnTo>
                <a:cubicBezTo>
                  <a:pt x="6495172" y="1270965"/>
                  <a:pt x="6459120" y="2443609"/>
                  <a:pt x="6462398" y="3655581"/>
                </a:cubicBezTo>
                <a:lnTo>
                  <a:pt x="68825" y="3685078"/>
                </a:lnTo>
                <a:lnTo>
                  <a:pt x="0" y="0"/>
                </a:lnTo>
                <a:close/>
              </a:path>
            </a:pathLst>
          </a:custGeom>
          <a:solidFill>
            <a:srgbClr val="005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dirty="0">
              <a:solidFill>
                <a:prstClr val="black"/>
              </a:solidFill>
              <a:latin typeface="Calibri"/>
            </a:endParaRPr>
          </a:p>
        </p:txBody>
      </p:sp>
      <p:sp>
        <p:nvSpPr>
          <p:cNvPr id="81" name="Rectangle 80">
            <a:extLst>
              <a:ext uri="{FF2B5EF4-FFF2-40B4-BE49-F238E27FC236}">
                <a16:creationId xmlns:a16="http://schemas.microsoft.com/office/drawing/2014/main" id="{99D45F34-9791-E103-9CC3-D0D23A163F42}"/>
              </a:ext>
            </a:extLst>
          </p:cNvPr>
          <p:cNvSpPr/>
          <p:nvPr/>
        </p:nvSpPr>
        <p:spPr>
          <a:xfrm>
            <a:off x="448869" y="3520020"/>
            <a:ext cx="5377371" cy="30376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82" name="Rectangle 81">
            <a:extLst>
              <a:ext uri="{FF2B5EF4-FFF2-40B4-BE49-F238E27FC236}">
                <a16:creationId xmlns:a16="http://schemas.microsoft.com/office/drawing/2014/main" id="{FC26D65D-75E9-881E-51A0-4CC5E71B276B}"/>
              </a:ext>
            </a:extLst>
          </p:cNvPr>
          <p:cNvSpPr/>
          <p:nvPr/>
        </p:nvSpPr>
        <p:spPr>
          <a:xfrm>
            <a:off x="415419" y="3473909"/>
            <a:ext cx="2741910" cy="1558949"/>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83" name="Rectangle 82">
            <a:extLst>
              <a:ext uri="{FF2B5EF4-FFF2-40B4-BE49-F238E27FC236}">
                <a16:creationId xmlns:a16="http://schemas.microsoft.com/office/drawing/2014/main" id="{16A92EBD-CF94-5374-D56B-48CC612EE71A}"/>
              </a:ext>
            </a:extLst>
          </p:cNvPr>
          <p:cNvSpPr/>
          <p:nvPr/>
        </p:nvSpPr>
        <p:spPr>
          <a:xfrm>
            <a:off x="3141090" y="3473910"/>
            <a:ext cx="2672817" cy="1558949"/>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84" name="Rectangle 83">
            <a:extLst>
              <a:ext uri="{FF2B5EF4-FFF2-40B4-BE49-F238E27FC236}">
                <a16:creationId xmlns:a16="http://schemas.microsoft.com/office/drawing/2014/main" id="{97FAB5BC-5C5E-E773-EABE-4D314FAA30DB}"/>
              </a:ext>
            </a:extLst>
          </p:cNvPr>
          <p:cNvSpPr/>
          <p:nvPr/>
        </p:nvSpPr>
        <p:spPr>
          <a:xfrm>
            <a:off x="452917" y="5048580"/>
            <a:ext cx="2672817" cy="1505747"/>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85" name="Rectangle 84">
            <a:extLst>
              <a:ext uri="{FF2B5EF4-FFF2-40B4-BE49-F238E27FC236}">
                <a16:creationId xmlns:a16="http://schemas.microsoft.com/office/drawing/2014/main" id="{77C1EEAA-215B-4C88-D9C2-B8E77C08C573}"/>
              </a:ext>
            </a:extLst>
          </p:cNvPr>
          <p:cNvSpPr/>
          <p:nvPr/>
        </p:nvSpPr>
        <p:spPr>
          <a:xfrm>
            <a:off x="3141175" y="5048580"/>
            <a:ext cx="2672817" cy="1505747"/>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prstClr val="black"/>
              </a:solidFill>
              <a:latin typeface="Calibri"/>
            </a:endParaRPr>
          </a:p>
        </p:txBody>
      </p:sp>
      <p:sp>
        <p:nvSpPr>
          <p:cNvPr id="86" name="TextBox 85">
            <a:extLst>
              <a:ext uri="{FF2B5EF4-FFF2-40B4-BE49-F238E27FC236}">
                <a16:creationId xmlns:a16="http://schemas.microsoft.com/office/drawing/2014/main" id="{0992302B-8208-C1CB-CAFB-5721CC6D52F7}"/>
              </a:ext>
            </a:extLst>
          </p:cNvPr>
          <p:cNvSpPr txBox="1"/>
          <p:nvPr/>
        </p:nvSpPr>
        <p:spPr>
          <a:xfrm>
            <a:off x="492018" y="3480521"/>
            <a:ext cx="2632166" cy="1049718"/>
          </a:xfrm>
          <a:prstGeom prst="rect">
            <a:avLst/>
          </a:prstGeom>
          <a:solidFill>
            <a:schemeClr val="bg1"/>
          </a:solid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 </a:t>
            </a:r>
            <a:r>
              <a:rPr lang="en-ZA" sz="981" dirty="0">
                <a:solidFill>
                  <a:prstClr val="black"/>
                </a:solidFill>
                <a:latin typeface="Calibri"/>
              </a:rPr>
              <a:t>14 Data themes aligned to the globally endorsed fundamental geospatial themes. Base Data Coordinators and custodians formally appointed</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Inadequate technical support and training to coordinators and custodians (e.g. metadata and standards training). Current APP Target of 12 with over 600  to  support.</a:t>
            </a:r>
            <a:endParaRPr lang="en-US" sz="981" kern="0" dirty="0">
              <a:solidFill>
                <a:prstClr val="black"/>
              </a:solidFill>
              <a:latin typeface="Calibri" panose="020F050202020403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440E4068-F587-6F02-6413-885B0A73787A}"/>
              </a:ext>
            </a:extLst>
          </p:cNvPr>
          <p:cNvSpPr txBox="1"/>
          <p:nvPr/>
        </p:nvSpPr>
        <p:spPr>
          <a:xfrm>
            <a:off x="489021" y="5133099"/>
            <a:ext cx="2107656" cy="296229"/>
          </a:xfrm>
          <a:prstGeom prst="rect">
            <a:avLst/>
          </a:prstGeom>
          <a:solidFill>
            <a:schemeClr val="bg1"/>
          </a:solidFill>
        </p:spPr>
        <p:txBody>
          <a:bodyPr wrap="square" lIns="0" tIns="0" rIns="0" bIns="0" rtlCol="0" anchor="t">
            <a:noAutofit/>
          </a:bodyPr>
          <a:lstStyle/>
          <a:p>
            <a:pPr defTabSz="640754" fontAlgn="base">
              <a:spcBef>
                <a:spcPct val="0"/>
              </a:spcBef>
              <a:spcAft>
                <a:spcPct val="0"/>
              </a:spcAft>
            </a:pPr>
            <a:r>
              <a:rPr lang="en-US" sz="981" b="1" dirty="0">
                <a:solidFill>
                  <a:prstClr val="black"/>
                </a:solidFill>
                <a:latin typeface="Calibri"/>
              </a:rPr>
              <a:t>Status-quo</a:t>
            </a:r>
            <a:r>
              <a:rPr lang="en-US" sz="981" dirty="0">
                <a:solidFill>
                  <a:prstClr val="black"/>
                </a:solidFill>
                <a:latin typeface="Calibri"/>
              </a:rPr>
              <a:t>: process to support data curation and ensure data is continually</a:t>
            </a:r>
          </a:p>
        </p:txBody>
      </p:sp>
      <p:sp>
        <p:nvSpPr>
          <p:cNvPr id="88" name="TextBox 87">
            <a:extLst>
              <a:ext uri="{FF2B5EF4-FFF2-40B4-BE49-F238E27FC236}">
                <a16:creationId xmlns:a16="http://schemas.microsoft.com/office/drawing/2014/main" id="{42435E9D-BE12-05D4-4D2F-C012C07AC2DB}"/>
              </a:ext>
            </a:extLst>
          </p:cNvPr>
          <p:cNvSpPr txBox="1"/>
          <p:nvPr/>
        </p:nvSpPr>
        <p:spPr>
          <a:xfrm>
            <a:off x="3229958" y="3500005"/>
            <a:ext cx="2532106" cy="1049718"/>
          </a:xfrm>
          <a:prstGeom prst="rect">
            <a:avLst/>
          </a:prstGeom>
          <a:solidFill>
            <a:schemeClr val="bg1"/>
          </a:solid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Custodianship responsibilities  allocated to the data coordinators and data custodians in accordance with their respective legal mandates.</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 Principles of data custodianship not adhered to. Some custodians still struggle to understand their roles and responsibilities.</a:t>
            </a:r>
          </a:p>
          <a:p>
            <a:pPr defTabSz="810158" eaLnBrk="0" fontAlgn="base" hangingPunct="0">
              <a:lnSpc>
                <a:spcPct val="110000"/>
              </a:lnSpc>
              <a:spcBef>
                <a:spcPct val="0"/>
              </a:spcBef>
              <a:spcAft>
                <a:spcPct val="0"/>
              </a:spcAft>
              <a:defRPr/>
            </a:pPr>
            <a:r>
              <a:rPr lang="en-US" sz="981" kern="0" dirty="0">
                <a:solidFill>
                  <a:prstClr val="black"/>
                </a:solidFill>
                <a:latin typeface="Segoe UI" panose="020B0502040204020203" pitchFamily="34" charset="0"/>
                <a:ea typeface="Calibri Light" charset="0"/>
                <a:cs typeface="Segoe UI" panose="020B0502040204020203" pitchFamily="34" charset="0"/>
              </a:rPr>
              <a:t>.</a:t>
            </a:r>
            <a:endParaRPr lang="en-US" sz="981" kern="0" dirty="0">
              <a:solidFill>
                <a:prstClr val="black"/>
              </a:solidFill>
              <a:latin typeface="Calibri" panose="020F050202020403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4D50329-7FCC-D532-328C-6EE71DC44D6A}"/>
              </a:ext>
            </a:extLst>
          </p:cNvPr>
          <p:cNvSpPr txBox="1"/>
          <p:nvPr/>
        </p:nvSpPr>
        <p:spPr>
          <a:xfrm>
            <a:off x="3709385" y="5302747"/>
            <a:ext cx="1995087" cy="361327"/>
          </a:xfrm>
          <a:prstGeom prst="rect">
            <a:avLst/>
          </a:prstGeom>
          <a:solidFill>
            <a:schemeClr val="bg1"/>
          </a:solidFill>
          <a:ln>
            <a:noFill/>
          </a:ln>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Data supply chains processes not in place</a:t>
            </a:r>
          </a:p>
        </p:txBody>
      </p:sp>
      <p:pic>
        <p:nvPicPr>
          <p:cNvPr id="2" name="Picture 1">
            <a:extLst>
              <a:ext uri="{FF2B5EF4-FFF2-40B4-BE49-F238E27FC236}">
                <a16:creationId xmlns:a16="http://schemas.microsoft.com/office/drawing/2014/main" id="{8E426E72-7426-0660-AB3A-8E6E938967E8}"/>
              </a:ext>
            </a:extLst>
          </p:cNvPr>
          <p:cNvPicPr>
            <a:picLocks noChangeAspect="1"/>
          </p:cNvPicPr>
          <p:nvPr/>
        </p:nvPicPr>
        <p:blipFill>
          <a:blip r:embed="rId2"/>
          <a:stretch>
            <a:fillRect/>
          </a:stretch>
        </p:blipFill>
        <p:spPr>
          <a:xfrm>
            <a:off x="2534112" y="4495756"/>
            <a:ext cx="1146754" cy="1115530"/>
          </a:xfrm>
          <a:prstGeom prst="rect">
            <a:avLst/>
          </a:prstGeom>
          <a:effectLst>
            <a:softEdge rad="76200"/>
          </a:effectLst>
        </p:spPr>
      </p:pic>
      <p:sp>
        <p:nvSpPr>
          <p:cNvPr id="6" name="TextBox 5">
            <a:extLst>
              <a:ext uri="{FF2B5EF4-FFF2-40B4-BE49-F238E27FC236}">
                <a16:creationId xmlns:a16="http://schemas.microsoft.com/office/drawing/2014/main" id="{D8C1A3CC-06D4-CB07-7732-1FEA91EDF4B4}"/>
              </a:ext>
            </a:extLst>
          </p:cNvPr>
          <p:cNvSpPr txBox="1"/>
          <p:nvPr/>
        </p:nvSpPr>
        <p:spPr>
          <a:xfrm>
            <a:off x="3643716" y="4571718"/>
            <a:ext cx="2122904" cy="394210"/>
          </a:xfrm>
          <a:prstGeom prst="rect">
            <a:avLst/>
          </a:prstGeom>
          <a:noFill/>
        </p:spPr>
        <p:txBody>
          <a:bodyPr wrap="square">
            <a:spAutoFit/>
          </a:bodyPr>
          <a:lstStyle/>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Capacitate the office to provide support to organs of state</a:t>
            </a:r>
            <a:r>
              <a:rPr lang="en-ZA" sz="981" b="1" dirty="0">
                <a:solidFill>
                  <a:prstClr val="black"/>
                </a:solidFill>
                <a:latin typeface="Calibri"/>
              </a:rPr>
              <a:t>.</a:t>
            </a:r>
            <a:endParaRPr lang="en-ZA" sz="1402" b="1" dirty="0">
              <a:solidFill>
                <a:prstClr val="black"/>
              </a:solidFill>
              <a:latin typeface="Calibri" panose="020F0502020204030204" pitchFamily="34" charset="0"/>
            </a:endParaRPr>
          </a:p>
        </p:txBody>
      </p:sp>
      <p:sp>
        <p:nvSpPr>
          <p:cNvPr id="8" name="TextBox 7">
            <a:extLst>
              <a:ext uri="{FF2B5EF4-FFF2-40B4-BE49-F238E27FC236}">
                <a16:creationId xmlns:a16="http://schemas.microsoft.com/office/drawing/2014/main" id="{2728BBB3-5469-2407-C91F-B174FFFF3D6E}"/>
              </a:ext>
            </a:extLst>
          </p:cNvPr>
          <p:cNvSpPr txBox="1"/>
          <p:nvPr/>
        </p:nvSpPr>
        <p:spPr>
          <a:xfrm>
            <a:off x="3177398" y="5593635"/>
            <a:ext cx="2549702" cy="847027"/>
          </a:xfrm>
          <a:prstGeom prst="rect">
            <a:avLst/>
          </a:prstGeom>
          <a:noFill/>
        </p:spPr>
        <p:txBody>
          <a:bodyPr wrap="square">
            <a:spAutoFit/>
          </a:bodyPr>
          <a:lstStyle/>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Inadequate technical support and training to coordinators and custodians in preparing their data management plans.</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Capacitate the office to provide support to coordinators and custodians.</a:t>
            </a:r>
          </a:p>
        </p:txBody>
      </p:sp>
      <p:sp>
        <p:nvSpPr>
          <p:cNvPr id="10" name="TextBox 9">
            <a:extLst>
              <a:ext uri="{FF2B5EF4-FFF2-40B4-BE49-F238E27FC236}">
                <a16:creationId xmlns:a16="http://schemas.microsoft.com/office/drawing/2014/main" id="{6D7A4D45-1E14-3197-44B6-19709E07585E}"/>
              </a:ext>
            </a:extLst>
          </p:cNvPr>
          <p:cNvSpPr txBox="1"/>
          <p:nvPr/>
        </p:nvSpPr>
        <p:spPr>
          <a:xfrm>
            <a:off x="420179" y="5399656"/>
            <a:ext cx="2728530" cy="1148904"/>
          </a:xfrm>
          <a:prstGeom prst="rect">
            <a:avLst/>
          </a:prstGeom>
          <a:noFill/>
        </p:spPr>
        <p:txBody>
          <a:bodyPr wrap="square">
            <a:spAutoFit/>
          </a:bodyPr>
          <a:lstStyle/>
          <a:p>
            <a:pPr defTabSz="640754" fontAlgn="base">
              <a:spcBef>
                <a:spcPct val="0"/>
              </a:spcBef>
              <a:spcAft>
                <a:spcPct val="0"/>
              </a:spcAft>
            </a:pPr>
            <a:r>
              <a:rPr lang="en-US" sz="981" dirty="0">
                <a:solidFill>
                  <a:prstClr val="black"/>
                </a:solidFill>
                <a:latin typeface="Calibri"/>
              </a:rPr>
              <a:t>update, retrievable for future purposes</a:t>
            </a:r>
          </a:p>
          <a:p>
            <a:pPr defTabSz="640754" fontAlgn="base">
              <a:spcBef>
                <a:spcPct val="0"/>
              </a:spcBef>
              <a:spcAft>
                <a:spcPct val="0"/>
              </a:spcAft>
            </a:pPr>
            <a:r>
              <a:rPr lang="en-US" sz="981" dirty="0">
                <a:solidFill>
                  <a:prstClr val="black"/>
                </a:solidFill>
                <a:latin typeface="Calibri"/>
              </a:rPr>
              <a:t>in place. </a:t>
            </a:r>
            <a:r>
              <a:rPr lang="en-US" sz="981" b="1" dirty="0">
                <a:solidFill>
                  <a:prstClr val="black"/>
                </a:solidFill>
                <a:latin typeface="Calibri"/>
              </a:rPr>
              <a:t>Base Data Custodianship Policy </a:t>
            </a:r>
            <a:r>
              <a:rPr lang="en-ZA" sz="981" b="1" dirty="0">
                <a:solidFill>
                  <a:prstClr val="black"/>
                </a:solidFill>
                <a:latin typeface="Calibri"/>
              </a:rPr>
              <a:t>Challenge(s): </a:t>
            </a:r>
            <a:r>
              <a:rPr lang="en-US" sz="981" dirty="0">
                <a:solidFill>
                  <a:prstClr val="black"/>
                </a:solidFill>
                <a:latin typeface="Calibri"/>
              </a:rPr>
              <a:t>Lack of implementation and poor enforcement of polices results in lack of governance and accountability</a:t>
            </a:r>
          </a:p>
          <a:p>
            <a:pPr defTabSz="640754" fontAlgn="base">
              <a:spcBef>
                <a:spcPct val="0"/>
              </a:spcBef>
              <a:spcAft>
                <a:spcPct val="0"/>
              </a:spcAft>
            </a:pPr>
            <a:r>
              <a:rPr lang="en-US" sz="981" b="1" dirty="0">
                <a:solidFill>
                  <a:prstClr val="black"/>
                </a:solidFill>
                <a:latin typeface="Calibri"/>
              </a:rPr>
              <a:t>Plan: </a:t>
            </a:r>
            <a:r>
              <a:rPr lang="en-ZA" sz="981" dirty="0">
                <a:solidFill>
                  <a:prstClr val="black"/>
                </a:solidFill>
                <a:latin typeface="Calibri"/>
              </a:rPr>
              <a:t>Capacitate the office to provide support to organs of state. </a:t>
            </a:r>
            <a:r>
              <a:rPr lang="en-US" sz="981" dirty="0">
                <a:solidFill>
                  <a:prstClr val="black"/>
                </a:solidFill>
                <a:latin typeface="Calibri"/>
              </a:rPr>
              <a:t>Repeal the SDI Act </a:t>
            </a:r>
            <a:r>
              <a:rPr lang="en-US" sz="981" dirty="0">
                <a:solidFill>
                  <a:prstClr val="black"/>
                </a:solidFill>
                <a:latin typeface="Calibri" panose="020F0502020204030204" pitchFamily="34" charset="0"/>
              </a:rPr>
              <a:t>and</a:t>
            </a:r>
            <a:r>
              <a:rPr lang="en-US" sz="981" dirty="0">
                <a:solidFill>
                  <a:prstClr val="black"/>
                </a:solidFill>
                <a:latin typeface="Calibri"/>
              </a:rPr>
              <a:t> penalties</a:t>
            </a:r>
          </a:p>
        </p:txBody>
      </p:sp>
      <p:sp>
        <p:nvSpPr>
          <p:cNvPr id="12" name="TextBox 11">
            <a:extLst>
              <a:ext uri="{FF2B5EF4-FFF2-40B4-BE49-F238E27FC236}">
                <a16:creationId xmlns:a16="http://schemas.microsoft.com/office/drawing/2014/main" id="{DD5D2B48-7B7C-9FB3-B00E-18CF9281E744}"/>
              </a:ext>
            </a:extLst>
          </p:cNvPr>
          <p:cNvSpPr txBox="1"/>
          <p:nvPr/>
        </p:nvSpPr>
        <p:spPr>
          <a:xfrm>
            <a:off x="6088410" y="2539216"/>
            <a:ext cx="2541407" cy="696088"/>
          </a:xfrm>
          <a:prstGeom prst="rect">
            <a:avLst/>
          </a:prstGeom>
          <a:noFill/>
        </p:spPr>
        <p:txBody>
          <a:bodyPr wrap="square">
            <a:spAutoFit/>
          </a:bodyPr>
          <a:lstStyle/>
          <a:p>
            <a:pPr defTabSz="640754" fontAlgn="base">
              <a:spcBef>
                <a:spcPct val="0"/>
              </a:spcBef>
              <a:spcAft>
                <a:spcPct val="0"/>
              </a:spcAft>
            </a:pPr>
            <a:r>
              <a:rPr lang="en-ZA" sz="981" b="1" dirty="0">
                <a:solidFill>
                  <a:prstClr val="black"/>
                </a:solidFill>
                <a:latin typeface="Calibri"/>
              </a:rPr>
              <a:t>Challenge(s): </a:t>
            </a:r>
            <a:r>
              <a:rPr lang="en-US" sz="981" dirty="0">
                <a:solidFill>
                  <a:prstClr val="black"/>
                </a:solidFill>
                <a:latin typeface="Calibri"/>
              </a:rPr>
              <a:t>Lack of understanding of standards.</a:t>
            </a:r>
          </a:p>
          <a:p>
            <a:pPr defTabSz="640754" fontAlgn="base">
              <a:spcBef>
                <a:spcPct val="0"/>
              </a:spcBef>
              <a:spcAft>
                <a:spcPct val="0"/>
              </a:spcAft>
            </a:pPr>
            <a:r>
              <a:rPr lang="en-US" sz="981" b="1" dirty="0">
                <a:solidFill>
                  <a:prstClr val="black"/>
                </a:solidFill>
                <a:latin typeface="Calibri"/>
              </a:rPr>
              <a:t>Plan: </a:t>
            </a:r>
            <a:r>
              <a:rPr lang="en-ZA" sz="981" dirty="0">
                <a:solidFill>
                  <a:prstClr val="black"/>
                </a:solidFill>
                <a:latin typeface="Calibri"/>
              </a:rPr>
              <a:t>Capacitate the office to provide support to organs of state</a:t>
            </a:r>
            <a:r>
              <a:rPr lang="en-ZA" sz="981" b="1" dirty="0">
                <a:solidFill>
                  <a:prstClr val="black"/>
                </a:solidFill>
                <a:latin typeface="Calibri"/>
              </a:rPr>
              <a:t>.</a:t>
            </a:r>
            <a:endParaRPr lang="en-ZA" sz="981" dirty="0">
              <a:solidFill>
                <a:prstClr val="black"/>
              </a:solidFill>
              <a:latin typeface="Calibri" panose="020F0502020204030204" pitchFamily="34" charset="0"/>
            </a:endParaRPr>
          </a:p>
        </p:txBody>
      </p:sp>
      <p:sp>
        <p:nvSpPr>
          <p:cNvPr id="14" name="TextBox 13">
            <a:extLst>
              <a:ext uri="{FF2B5EF4-FFF2-40B4-BE49-F238E27FC236}">
                <a16:creationId xmlns:a16="http://schemas.microsoft.com/office/drawing/2014/main" id="{EFF7889D-147D-278C-B509-B7AA5BF734F8}"/>
              </a:ext>
            </a:extLst>
          </p:cNvPr>
          <p:cNvSpPr txBox="1"/>
          <p:nvPr/>
        </p:nvSpPr>
        <p:spPr>
          <a:xfrm>
            <a:off x="6088410" y="1268549"/>
            <a:ext cx="2217064" cy="545149"/>
          </a:xfrm>
          <a:prstGeom prst="rect">
            <a:avLst/>
          </a:prstGeom>
          <a:noFill/>
        </p:spPr>
        <p:txBody>
          <a:bodyPr wrap="square">
            <a:spAutoFit/>
          </a:bodyPr>
          <a:lstStyle/>
          <a:p>
            <a:pPr defTabSz="810158" eaLnBrk="0" fontAlgn="base" hangingPunct="0">
              <a:spcBef>
                <a:spcPct val="0"/>
              </a:spcBef>
              <a:spcAft>
                <a:spcPct val="0"/>
              </a:spcAft>
            </a:pPr>
            <a:r>
              <a:rPr lang="en-ZA" sz="981" b="1" dirty="0">
                <a:solidFill>
                  <a:prstClr val="black"/>
                </a:solidFill>
                <a:latin typeface="Calibri"/>
              </a:rPr>
              <a:t>Plan: </a:t>
            </a:r>
            <a:r>
              <a:rPr lang="en-ZA" sz="981" dirty="0">
                <a:solidFill>
                  <a:prstClr val="black"/>
                </a:solidFill>
                <a:latin typeface="Calibri"/>
              </a:rPr>
              <a:t>Capacitate organs of state in standards. Capacitate the office to provide support to organs of state.</a:t>
            </a:r>
          </a:p>
        </p:txBody>
      </p:sp>
      <p:sp>
        <p:nvSpPr>
          <p:cNvPr id="16" name="TextBox 15">
            <a:extLst>
              <a:ext uri="{FF2B5EF4-FFF2-40B4-BE49-F238E27FC236}">
                <a16:creationId xmlns:a16="http://schemas.microsoft.com/office/drawing/2014/main" id="{EE4F3B3F-61FC-DEE9-080F-10BCCDF7D829}"/>
              </a:ext>
            </a:extLst>
          </p:cNvPr>
          <p:cNvSpPr txBox="1"/>
          <p:nvPr/>
        </p:nvSpPr>
        <p:spPr>
          <a:xfrm>
            <a:off x="6005334" y="5828969"/>
            <a:ext cx="2605597" cy="847027"/>
          </a:xfrm>
          <a:prstGeom prst="rect">
            <a:avLst/>
          </a:prstGeom>
          <a:noFill/>
        </p:spPr>
        <p:txBody>
          <a:bodyPr wrap="square">
            <a:spAutoFit/>
          </a:bodyPr>
          <a:lstStyle/>
          <a:p>
            <a:pPr defTabSz="640754" fontAlgn="base">
              <a:spcBef>
                <a:spcPct val="0"/>
              </a:spcBef>
              <a:spcAft>
                <a:spcPct val="0"/>
              </a:spcAft>
            </a:pPr>
            <a:r>
              <a:rPr lang="en-ZA" sz="981" b="1" dirty="0">
                <a:solidFill>
                  <a:prstClr val="black"/>
                </a:solidFill>
                <a:latin typeface="Calibri"/>
              </a:rPr>
              <a:t>Challenge(s): </a:t>
            </a:r>
            <a:r>
              <a:rPr lang="en-US" sz="981" dirty="0">
                <a:solidFill>
                  <a:prstClr val="black"/>
                </a:solidFill>
                <a:latin typeface="Calibri"/>
              </a:rPr>
              <a:t>Lack of resources to conduct a full-scale assessment of the digital divide, especially in local municipalities.</a:t>
            </a:r>
          </a:p>
          <a:p>
            <a:pPr defTabSz="640754" fontAlgn="base">
              <a:spcBef>
                <a:spcPct val="0"/>
              </a:spcBef>
              <a:spcAft>
                <a:spcPct val="0"/>
              </a:spcAft>
            </a:pPr>
            <a:r>
              <a:rPr lang="en-US" sz="981" b="1" dirty="0">
                <a:solidFill>
                  <a:prstClr val="black"/>
                </a:solidFill>
                <a:latin typeface="Calibri"/>
              </a:rPr>
              <a:t>Plan: </a:t>
            </a:r>
            <a:r>
              <a:rPr lang="en-US" sz="981" dirty="0">
                <a:solidFill>
                  <a:prstClr val="black"/>
                </a:solidFill>
                <a:latin typeface="Calibri"/>
              </a:rPr>
              <a:t>Partnership with Universities to conduct research.</a:t>
            </a:r>
          </a:p>
        </p:txBody>
      </p:sp>
      <p:sp>
        <p:nvSpPr>
          <p:cNvPr id="18" name="TextBox 17">
            <a:extLst>
              <a:ext uri="{FF2B5EF4-FFF2-40B4-BE49-F238E27FC236}">
                <a16:creationId xmlns:a16="http://schemas.microsoft.com/office/drawing/2014/main" id="{CDE03B6B-4833-7034-D295-83B235005410}"/>
              </a:ext>
            </a:extLst>
          </p:cNvPr>
          <p:cNvSpPr txBox="1"/>
          <p:nvPr/>
        </p:nvSpPr>
        <p:spPr>
          <a:xfrm>
            <a:off x="435351" y="4516676"/>
            <a:ext cx="2292629" cy="696088"/>
          </a:xfrm>
          <a:prstGeom prst="rect">
            <a:avLst/>
          </a:prstGeom>
          <a:noFill/>
        </p:spPr>
        <p:txBody>
          <a:bodyPr wrap="square">
            <a:spAutoFit/>
          </a:bodyPr>
          <a:lstStyle/>
          <a:p>
            <a:pPr defTabSz="810158" eaLnBrk="0" fontAlgn="base" hangingPunct="0">
              <a:spcBef>
                <a:spcPct val="0"/>
              </a:spcBef>
              <a:spcAft>
                <a:spcPct val="0"/>
              </a:spcAft>
            </a:pPr>
            <a:endParaRPr lang="en-ZA" sz="981" dirty="0">
              <a:solidFill>
                <a:prstClr val="black"/>
              </a:solidFill>
              <a:latin typeface="Calibri"/>
            </a:endParaRPr>
          </a:p>
          <a:p>
            <a:pPr defTabSz="810158" eaLnBrk="0" fontAlgn="base" hangingPunct="0">
              <a:spcBef>
                <a:spcPct val="0"/>
              </a:spcBef>
              <a:spcAft>
                <a:spcPct val="0"/>
              </a:spcAft>
            </a:pPr>
            <a:r>
              <a:rPr lang="en-ZA" sz="981" b="1" dirty="0">
                <a:solidFill>
                  <a:prstClr val="black"/>
                </a:solidFill>
                <a:latin typeface="Calibri"/>
              </a:rPr>
              <a:t>Plan: </a:t>
            </a:r>
            <a:r>
              <a:rPr lang="en-ZA" sz="981" dirty="0">
                <a:solidFill>
                  <a:prstClr val="black"/>
                </a:solidFill>
                <a:latin typeface="Calibri"/>
              </a:rPr>
              <a:t>Capacitate the office to provide support to organs of state.</a:t>
            </a:r>
          </a:p>
          <a:p>
            <a:pPr defTabSz="810158" eaLnBrk="0" fontAlgn="base" hangingPunct="0">
              <a:spcBef>
                <a:spcPct val="0"/>
              </a:spcBef>
              <a:spcAft>
                <a:spcPct val="0"/>
              </a:spcAft>
            </a:pPr>
            <a:r>
              <a:rPr lang="en-US" sz="981" kern="0" dirty="0">
                <a:solidFill>
                  <a:prstClr val="black"/>
                </a:solidFill>
                <a:latin typeface="Segoe UI" panose="020B0502040204020203" pitchFamily="34" charset="0"/>
                <a:ea typeface="Calibri Light" charset="0"/>
                <a:cs typeface="Segoe UI" panose="020B0502040204020203" pitchFamily="34" charset="0"/>
              </a:rPr>
              <a:t>.</a:t>
            </a:r>
            <a:endParaRPr lang="en-ZA" sz="981" dirty="0">
              <a:solidFill>
                <a:prstClr val="black"/>
              </a:solidFill>
              <a:latin typeface="Calibri" panose="020F0502020204030204" pitchFamily="34" charset="0"/>
            </a:endParaRPr>
          </a:p>
        </p:txBody>
      </p:sp>
      <p:sp>
        <p:nvSpPr>
          <p:cNvPr id="20" name="TextBox 19">
            <a:extLst>
              <a:ext uri="{FF2B5EF4-FFF2-40B4-BE49-F238E27FC236}">
                <a16:creationId xmlns:a16="http://schemas.microsoft.com/office/drawing/2014/main" id="{E26B50B1-E4AB-5710-1F74-10B5C8151662}"/>
              </a:ext>
            </a:extLst>
          </p:cNvPr>
          <p:cNvSpPr txBox="1"/>
          <p:nvPr/>
        </p:nvSpPr>
        <p:spPr>
          <a:xfrm>
            <a:off x="8748628" y="5630887"/>
            <a:ext cx="2679889" cy="997966"/>
          </a:xfrm>
          <a:prstGeom prst="rect">
            <a:avLst/>
          </a:prstGeom>
          <a:noFill/>
        </p:spPr>
        <p:txBody>
          <a:bodyPr wrap="square">
            <a:spAutoFit/>
          </a:bodyPr>
          <a:lstStyle/>
          <a:p>
            <a:pPr defTabSz="810158" eaLnBrk="0" fontAlgn="base" hangingPunct="0">
              <a:spcBef>
                <a:spcPct val="0"/>
              </a:spcBef>
              <a:spcAft>
                <a:spcPct val="0"/>
              </a:spcAft>
            </a:pPr>
            <a:r>
              <a:rPr lang="en-ZA" sz="981" b="1" dirty="0">
                <a:solidFill>
                  <a:prstClr val="black"/>
                </a:solidFill>
                <a:latin typeface="Calibri"/>
              </a:rPr>
              <a:t>Challenge(s): </a:t>
            </a:r>
            <a:r>
              <a:rPr lang="en-US" sz="981" dirty="0">
                <a:solidFill>
                  <a:prstClr val="black"/>
                </a:solidFill>
                <a:latin typeface="Calibri"/>
              </a:rPr>
              <a:t>new initiatives and new products and services are not coordinated </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a:t>
            </a:r>
            <a:r>
              <a:rPr lang="en-ZA" sz="981" dirty="0">
                <a:solidFill>
                  <a:prstClr val="black"/>
                </a:solidFill>
                <a:latin typeface="Calibri" panose="020F0502020204030204" pitchFamily="34" charset="0"/>
              </a:rPr>
              <a:t> formulate processes on </a:t>
            </a:r>
            <a:r>
              <a:rPr lang="en-US" sz="981" dirty="0">
                <a:solidFill>
                  <a:prstClr val="black"/>
                </a:solidFill>
                <a:latin typeface="Calibri"/>
              </a:rPr>
              <a:t>new developments as well as improvements to existing processes and </a:t>
            </a:r>
          </a:p>
          <a:p>
            <a:pPr defTabSz="810158" eaLnBrk="0" fontAlgn="base" hangingPunct="0">
              <a:spcBef>
                <a:spcPct val="0"/>
              </a:spcBef>
              <a:spcAft>
                <a:spcPct val="0"/>
              </a:spcAft>
            </a:pPr>
            <a:r>
              <a:rPr lang="en-US" sz="981" dirty="0">
                <a:solidFill>
                  <a:prstClr val="black"/>
                </a:solidFill>
                <a:latin typeface="Calibri"/>
              </a:rPr>
              <a:t>systems. </a:t>
            </a:r>
            <a:endParaRPr lang="en-ZA" sz="981" dirty="0">
              <a:solidFill>
                <a:prstClr val="black"/>
              </a:solidFill>
              <a:latin typeface="Calibri" panose="020F0502020204030204" pitchFamily="34" charset="0"/>
            </a:endParaRPr>
          </a:p>
        </p:txBody>
      </p:sp>
      <p:sp>
        <p:nvSpPr>
          <p:cNvPr id="22" name="TextBox 21">
            <a:extLst>
              <a:ext uri="{FF2B5EF4-FFF2-40B4-BE49-F238E27FC236}">
                <a16:creationId xmlns:a16="http://schemas.microsoft.com/office/drawing/2014/main" id="{AB46BDED-2589-E5DD-9D6E-3E93FD42477F}"/>
              </a:ext>
            </a:extLst>
          </p:cNvPr>
          <p:cNvSpPr txBox="1"/>
          <p:nvPr/>
        </p:nvSpPr>
        <p:spPr>
          <a:xfrm>
            <a:off x="8907513" y="2176894"/>
            <a:ext cx="2576094" cy="997966"/>
          </a:xfrm>
          <a:prstGeom prst="rect">
            <a:avLst/>
          </a:prstGeom>
          <a:noFill/>
        </p:spPr>
        <p:txBody>
          <a:bodyPr wrap="square">
            <a:spAutoFit/>
          </a:bodyPr>
          <a:lstStyle/>
          <a:p>
            <a:pPr defTabSz="810158" eaLnBrk="0" fontAlgn="base" hangingPunct="0">
              <a:spcBef>
                <a:spcPct val="0"/>
              </a:spcBef>
              <a:spcAft>
                <a:spcPct val="0"/>
              </a:spcAft>
            </a:pPr>
            <a:r>
              <a:rPr lang="en-ZA" sz="981" dirty="0">
                <a:solidFill>
                  <a:prstClr val="black"/>
                </a:solidFill>
                <a:latin typeface="Calibri"/>
              </a:rPr>
              <a:t>place </a:t>
            </a:r>
          </a:p>
          <a:p>
            <a:pPr defTabSz="640754" fontAlgn="base">
              <a:spcBef>
                <a:spcPct val="0"/>
              </a:spcBef>
              <a:spcAft>
                <a:spcPct val="0"/>
              </a:spcAft>
            </a:pPr>
            <a:r>
              <a:rPr lang="en-ZA" sz="981" b="1" dirty="0">
                <a:solidFill>
                  <a:prstClr val="black"/>
                </a:solidFill>
                <a:latin typeface="Calibri"/>
              </a:rPr>
              <a:t>Challenge(s): </a:t>
            </a:r>
            <a:r>
              <a:rPr lang="en-US" sz="981" dirty="0">
                <a:solidFill>
                  <a:prstClr val="black"/>
                </a:solidFill>
                <a:latin typeface="Calibri"/>
              </a:rPr>
              <a:t>New process to be established with the SABS  and OGC including benchmarking with other countries.</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Capacitate the office to provide support to organs of state</a:t>
            </a:r>
            <a:r>
              <a:rPr lang="en-ZA" sz="981" b="1" dirty="0">
                <a:solidFill>
                  <a:prstClr val="black"/>
                </a:solidFill>
                <a:latin typeface="Calibri"/>
              </a:rPr>
              <a:t>.</a:t>
            </a:r>
            <a:endParaRPr lang="en-ZA" sz="981" dirty="0">
              <a:solidFill>
                <a:prstClr val="black"/>
              </a:solidFill>
              <a:latin typeface="Calibri" panose="020F0502020204030204" pitchFamily="34" charset="0"/>
            </a:endParaRPr>
          </a:p>
        </p:txBody>
      </p:sp>
      <p:grpSp>
        <p:nvGrpSpPr>
          <p:cNvPr id="26" name="Group 25">
            <a:extLst>
              <a:ext uri="{FF2B5EF4-FFF2-40B4-BE49-F238E27FC236}">
                <a16:creationId xmlns:a16="http://schemas.microsoft.com/office/drawing/2014/main" id="{7344CA65-FAB4-97A6-6A2A-E7ABDEB39E8D}"/>
              </a:ext>
            </a:extLst>
          </p:cNvPr>
          <p:cNvGrpSpPr/>
          <p:nvPr/>
        </p:nvGrpSpPr>
        <p:grpSpPr>
          <a:xfrm>
            <a:off x="449559" y="1750993"/>
            <a:ext cx="5013951" cy="1442014"/>
            <a:chOff x="564115" y="1083669"/>
            <a:chExt cx="7396666" cy="1837428"/>
          </a:xfrm>
        </p:grpSpPr>
        <p:pic>
          <p:nvPicPr>
            <p:cNvPr id="24" name="Picture 23">
              <a:extLst>
                <a:ext uri="{FF2B5EF4-FFF2-40B4-BE49-F238E27FC236}">
                  <a16:creationId xmlns:a16="http://schemas.microsoft.com/office/drawing/2014/main" id="{21C9E031-1ADB-1D73-E4E8-0AED3434013B}"/>
                </a:ext>
              </a:extLst>
            </p:cNvPr>
            <p:cNvPicPr>
              <a:picLocks noChangeAspect="1"/>
            </p:cNvPicPr>
            <p:nvPr/>
          </p:nvPicPr>
          <p:blipFill rotWithShape="1">
            <a:blip r:embed="rId3"/>
            <a:srcRect l="5304" t="23919" r="11421" b="11267"/>
            <a:stretch/>
          </p:blipFill>
          <p:spPr>
            <a:xfrm>
              <a:off x="2343617" y="1083669"/>
              <a:ext cx="5617164" cy="1837428"/>
            </a:xfrm>
            <a:prstGeom prst="rect">
              <a:avLst/>
            </a:prstGeom>
          </p:spPr>
        </p:pic>
        <p:pic>
          <p:nvPicPr>
            <p:cNvPr id="25" name="Picture 24">
              <a:extLst>
                <a:ext uri="{FF2B5EF4-FFF2-40B4-BE49-F238E27FC236}">
                  <a16:creationId xmlns:a16="http://schemas.microsoft.com/office/drawing/2014/main" id="{93951932-DF5D-99BD-A769-D1986FA67C9D}"/>
                </a:ext>
              </a:extLst>
            </p:cNvPr>
            <p:cNvPicPr>
              <a:picLocks noChangeAspect="1"/>
            </p:cNvPicPr>
            <p:nvPr/>
          </p:nvPicPr>
          <p:blipFill>
            <a:blip r:embed="rId4">
              <a:duotone>
                <a:schemeClr val="accent3">
                  <a:shade val="45000"/>
                  <a:satMod val="135000"/>
                </a:schemeClr>
                <a:prstClr val="white"/>
              </a:duotone>
            </a:blip>
            <a:stretch>
              <a:fillRect/>
            </a:stretch>
          </p:blipFill>
          <p:spPr>
            <a:xfrm>
              <a:off x="564115" y="1518895"/>
              <a:ext cx="2536156" cy="1402202"/>
            </a:xfrm>
            <a:prstGeom prst="rect">
              <a:avLst/>
            </a:prstGeom>
          </p:spPr>
        </p:pic>
      </p:grpSp>
      <p:pic>
        <p:nvPicPr>
          <p:cNvPr id="28" name="Picture 27">
            <a:extLst>
              <a:ext uri="{FF2B5EF4-FFF2-40B4-BE49-F238E27FC236}">
                <a16:creationId xmlns:a16="http://schemas.microsoft.com/office/drawing/2014/main" id="{21FF9283-0109-4A44-91A7-2260A6BBF668}"/>
              </a:ext>
            </a:extLst>
          </p:cNvPr>
          <p:cNvPicPr>
            <a:picLocks noChangeAspect="1"/>
          </p:cNvPicPr>
          <p:nvPr/>
        </p:nvPicPr>
        <p:blipFill>
          <a:blip r:embed="rId5"/>
          <a:stretch>
            <a:fillRect/>
          </a:stretch>
        </p:blipFill>
        <p:spPr>
          <a:xfrm>
            <a:off x="8114046" y="4446053"/>
            <a:ext cx="1207671" cy="1132093"/>
          </a:xfrm>
          <a:prstGeom prst="rect">
            <a:avLst/>
          </a:prstGeom>
          <a:effectLst>
            <a:softEdge rad="25400"/>
          </a:effectLst>
        </p:spPr>
      </p:pic>
      <p:pic>
        <p:nvPicPr>
          <p:cNvPr id="37" name="Picture 36">
            <a:extLst>
              <a:ext uri="{FF2B5EF4-FFF2-40B4-BE49-F238E27FC236}">
                <a16:creationId xmlns:a16="http://schemas.microsoft.com/office/drawing/2014/main" id="{E0EA9AD5-D300-E678-1F6A-236AF9800CC6}"/>
              </a:ext>
            </a:extLst>
          </p:cNvPr>
          <p:cNvPicPr>
            <a:picLocks noChangeAspect="1"/>
          </p:cNvPicPr>
          <p:nvPr/>
        </p:nvPicPr>
        <p:blipFill rotWithShape="1">
          <a:blip r:embed="rId6"/>
          <a:srcRect t="5389"/>
          <a:stretch/>
        </p:blipFill>
        <p:spPr>
          <a:xfrm>
            <a:off x="8114045" y="1132571"/>
            <a:ext cx="1366282" cy="1269571"/>
          </a:xfrm>
          <a:prstGeom prst="rect">
            <a:avLst/>
          </a:prstGeom>
          <a:effectLst>
            <a:softEdge rad="76200"/>
          </a:effectLst>
        </p:spPr>
      </p:pic>
      <p:sp>
        <p:nvSpPr>
          <p:cNvPr id="43" name="TextBox 42">
            <a:extLst>
              <a:ext uri="{FF2B5EF4-FFF2-40B4-BE49-F238E27FC236}">
                <a16:creationId xmlns:a16="http://schemas.microsoft.com/office/drawing/2014/main" id="{FDE8060D-FEB6-9E1E-16C3-132218B1425D}"/>
              </a:ext>
            </a:extLst>
          </p:cNvPr>
          <p:cNvSpPr txBox="1"/>
          <p:nvPr/>
        </p:nvSpPr>
        <p:spPr>
          <a:xfrm>
            <a:off x="9516511" y="1058453"/>
            <a:ext cx="1948344" cy="485303"/>
          </a:xfrm>
          <a:prstGeom prst="rect">
            <a:avLst/>
          </a:prstGeom>
          <a:solidFill>
            <a:schemeClr val="bg1"/>
          </a:solidFill>
        </p:spPr>
        <p:txBody>
          <a:bodyPr wrap="square" lIns="0" tIns="0" rIns="0" bIns="0" rtlCol="0" anchor="t">
            <a:noAutofit/>
          </a:bodyPr>
          <a:lstStyle/>
          <a:p>
            <a:pPr defTabSz="810158" eaLnBrk="0" fontAlgn="base" hangingPunct="0">
              <a:lnSpc>
                <a:spcPct val="110000"/>
              </a:lnSpc>
              <a:spcBef>
                <a:spcPct val="0"/>
              </a:spcBef>
              <a:spcAft>
                <a:spcPct val="0"/>
              </a:spcAft>
              <a:defRPr/>
            </a:pPr>
            <a:r>
              <a:rPr lang="en-ZA" sz="981" b="1" dirty="0">
                <a:solidFill>
                  <a:prstClr val="black"/>
                </a:solidFill>
                <a:latin typeface="Calibri"/>
              </a:rPr>
              <a:t>Plan</a:t>
            </a:r>
            <a:r>
              <a:rPr lang="en-ZA" sz="981" dirty="0">
                <a:solidFill>
                  <a:prstClr val="black"/>
                </a:solidFill>
                <a:latin typeface="Calibri"/>
              </a:rPr>
              <a:t>: formulate guidelines to encourage </a:t>
            </a:r>
            <a:r>
              <a:rPr lang="en-US" sz="981" dirty="0">
                <a:solidFill>
                  <a:prstClr val="black"/>
                </a:solidFill>
                <a:latin typeface="Calibri"/>
              </a:rPr>
              <a:t>different technologies, systems, and  geospatial data to work together seamlessly.</a:t>
            </a:r>
            <a:endParaRPr lang="en-US" sz="981" kern="0" dirty="0">
              <a:solidFill>
                <a:prstClr val="black"/>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7794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289189" y="-171996"/>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Where are you today as a country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on</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 enhancing geospatial information?</a:t>
            </a:r>
          </a:p>
        </p:txBody>
      </p:sp>
      <p:sp>
        <p:nvSpPr>
          <p:cNvPr id="2" name="Rectangle 1">
            <a:extLst>
              <a:ext uri="{FF2B5EF4-FFF2-40B4-BE49-F238E27FC236}">
                <a16:creationId xmlns:a16="http://schemas.microsoft.com/office/drawing/2014/main" id="{D35F3BE5-2258-40BD-06FE-C5BC3DB5BE69}"/>
              </a:ext>
            </a:extLst>
          </p:cNvPr>
          <p:cNvSpPr/>
          <p:nvPr/>
        </p:nvSpPr>
        <p:spPr>
          <a:xfrm>
            <a:off x="1543049" y="1366887"/>
            <a:ext cx="8364521" cy="35194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tx1">
                  <a:lumMod val="50000"/>
                  <a:lumOff val="50000"/>
                </a:schemeClr>
              </a:solidFill>
            </a:endParaRPr>
          </a:p>
        </p:txBody>
      </p:sp>
      <p:sp>
        <p:nvSpPr>
          <p:cNvPr id="4" name="TextBox 5"/>
          <p:cNvSpPr txBox="1">
            <a:spLocks noChangeArrowheads="1"/>
          </p:cNvSpPr>
          <p:nvPr/>
        </p:nvSpPr>
        <p:spPr bwMode="auto">
          <a:xfrm>
            <a:off x="1032251" y="892398"/>
            <a:ext cx="9750425" cy="948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3650"/>
              </a:lnSpc>
            </a:pPr>
            <a:r>
              <a:rPr lang="fr-FR" altLang="fr-FR" sz="3200" b="1" dirty="0" err="1">
                <a:latin typeface="Roboto" panose="02000000000000000000"/>
                <a:cs typeface="Arial" panose="020B0604020202020204" pitchFamily="34" charset="0"/>
              </a:rPr>
              <a:t>Governance</a:t>
            </a:r>
            <a:r>
              <a:rPr lang="fr-FR" altLang="fr-FR" sz="3200" b="1" dirty="0">
                <a:latin typeface="Roboto" panose="02000000000000000000"/>
                <a:cs typeface="Arial" panose="020B0604020202020204" pitchFamily="34" charset="0"/>
              </a:rPr>
              <a:t> and Institutions</a:t>
            </a:r>
            <a:endParaRPr lang="en-US" altLang="fr-FR" sz="3200" b="1" dirty="0">
              <a:solidFill>
                <a:srgbClr val="000000"/>
              </a:solidFill>
              <a:latin typeface="Roboto" panose="02000000000000000000"/>
              <a:cs typeface="Telegraf" charset="0"/>
              <a:sym typeface="Telegraf" charset="0"/>
            </a:endParaRPr>
          </a:p>
          <a:p>
            <a:pPr algn="ctr" eaLnBrk="1" hangingPunct="1">
              <a:lnSpc>
                <a:spcPts val="3650"/>
              </a:lnSpc>
            </a:pPr>
            <a:endParaRPr lang="en-US" altLang="fr-FR" sz="3200" b="1" dirty="0">
              <a:solidFill>
                <a:srgbClr val="000000"/>
              </a:solidFill>
              <a:latin typeface="Roboto" panose="02000000000000000000"/>
              <a:cs typeface="Telegraf" charset="0"/>
              <a:sym typeface="Telegraf" charset="0"/>
            </a:endParaRPr>
          </a:p>
        </p:txBody>
      </p:sp>
      <p:sp>
        <p:nvSpPr>
          <p:cNvPr id="6" name="Rectangle 1"/>
          <p:cNvSpPr>
            <a:spLocks noChangeArrowheads="1"/>
          </p:cNvSpPr>
          <p:nvPr/>
        </p:nvSpPr>
        <p:spPr bwMode="auto">
          <a:xfrm>
            <a:off x="-18445" y="1428442"/>
            <a:ext cx="467096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en-US" altLang="fr-FR" dirty="0">
                <a:solidFill>
                  <a:srgbClr val="111111"/>
                </a:solidFill>
                <a:latin typeface="Roboto" panose="02000000000000000000"/>
              </a:rPr>
              <a:t>The institutional set-up of geospatial information management in Burundi involves various actors who play key roles in the establishment of the National Geospatial Data Infrastructure. </a:t>
            </a:r>
            <a:endParaRPr lang="fr-FR" altLang="fr-FR" dirty="0">
              <a:latin typeface="Roboto" panose="02000000000000000000"/>
            </a:endParaRPr>
          </a:p>
        </p:txBody>
      </p:sp>
      <p:pic>
        <p:nvPicPr>
          <p:cNvPr id="5" name="Image 4"/>
          <p:cNvPicPr>
            <a:picLocks noChangeAspect="1"/>
          </p:cNvPicPr>
          <p:nvPr/>
        </p:nvPicPr>
        <p:blipFill>
          <a:blip r:embed="rId2"/>
          <a:stretch>
            <a:fillRect/>
          </a:stretch>
        </p:blipFill>
        <p:spPr>
          <a:xfrm>
            <a:off x="4699655" y="1428950"/>
            <a:ext cx="6953625" cy="4362025"/>
          </a:xfrm>
          <a:prstGeom prst="rect">
            <a:avLst/>
          </a:prstGeom>
        </p:spPr>
      </p:pic>
    </p:spTree>
    <p:extLst>
      <p:ext uri="{BB962C8B-B14F-4D97-AF65-F5344CB8AC3E}">
        <p14:creationId xmlns:p14="http://schemas.microsoft.com/office/powerpoint/2010/main" val="1130249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E491-C348-135F-0F1D-E68F1FFFD71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EAB0C8-2D10-E5CA-BC06-F809557D2401}"/>
              </a:ext>
            </a:extLst>
          </p:cNvPr>
          <p:cNvSpPr/>
          <p:nvPr/>
        </p:nvSpPr>
        <p:spPr>
          <a:xfrm>
            <a:off x="115644" y="4557819"/>
            <a:ext cx="11960712" cy="23117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ZA" sz="1595">
              <a:solidFill>
                <a:prstClr val="white"/>
              </a:solidFill>
              <a:latin typeface="Calibri"/>
            </a:endParaRPr>
          </a:p>
        </p:txBody>
      </p:sp>
      <p:sp>
        <p:nvSpPr>
          <p:cNvPr id="51" name="Rectangle 10">
            <a:extLst>
              <a:ext uri="{FF2B5EF4-FFF2-40B4-BE49-F238E27FC236}">
                <a16:creationId xmlns:a16="http://schemas.microsoft.com/office/drawing/2014/main" id="{BFDED3EC-8900-502B-7A3B-7F10451EED64}"/>
              </a:ext>
            </a:extLst>
          </p:cNvPr>
          <p:cNvSpPr/>
          <p:nvPr/>
        </p:nvSpPr>
        <p:spPr>
          <a:xfrm>
            <a:off x="259711" y="3365476"/>
            <a:ext cx="5544080" cy="3164685"/>
          </a:xfrm>
          <a:custGeom>
            <a:avLst/>
            <a:gdLst>
              <a:gd name="connsiteX0" fmla="*/ 0 w 6432902"/>
              <a:gd name="connsiteY0" fmla="*/ 0 h 3626084"/>
              <a:gd name="connsiteX1" fmla="*/ 6432902 w 6432902"/>
              <a:gd name="connsiteY1" fmla="*/ 0 h 3626084"/>
              <a:gd name="connsiteX2" fmla="*/ 6432902 w 6432902"/>
              <a:gd name="connsiteY2" fmla="*/ 3626084 h 3626084"/>
              <a:gd name="connsiteX3" fmla="*/ 0 w 6432902"/>
              <a:gd name="connsiteY3" fmla="*/ 3626084 h 3626084"/>
              <a:gd name="connsiteX4" fmla="*/ 0 w 6432902"/>
              <a:gd name="connsiteY4" fmla="*/ 0 h 3626084"/>
              <a:gd name="connsiteX0" fmla="*/ 0 w 6482063"/>
              <a:gd name="connsiteY0" fmla="*/ 0 h 3675246"/>
              <a:gd name="connsiteX1" fmla="*/ 6482063 w 6482063"/>
              <a:gd name="connsiteY1" fmla="*/ 49162 h 3675246"/>
              <a:gd name="connsiteX2" fmla="*/ 6482063 w 6482063"/>
              <a:gd name="connsiteY2" fmla="*/ 3675246 h 3675246"/>
              <a:gd name="connsiteX3" fmla="*/ 49161 w 6482063"/>
              <a:gd name="connsiteY3" fmla="*/ 3675246 h 3675246"/>
              <a:gd name="connsiteX4" fmla="*/ 0 w 6482063"/>
              <a:gd name="connsiteY4" fmla="*/ 0 h 3675246"/>
              <a:gd name="connsiteX0" fmla="*/ 0 w 6521392"/>
              <a:gd name="connsiteY0" fmla="*/ 0 h 3675246"/>
              <a:gd name="connsiteX1" fmla="*/ 6521392 w 6521392"/>
              <a:gd name="connsiteY1" fmla="*/ 29497 h 3675246"/>
              <a:gd name="connsiteX2" fmla="*/ 6482063 w 6521392"/>
              <a:gd name="connsiteY2" fmla="*/ 3675246 h 3675246"/>
              <a:gd name="connsiteX3" fmla="*/ 49161 w 6521392"/>
              <a:gd name="connsiteY3" fmla="*/ 3675246 h 3675246"/>
              <a:gd name="connsiteX4" fmla="*/ 0 w 6521392"/>
              <a:gd name="connsiteY4" fmla="*/ 0 h 3675246"/>
              <a:gd name="connsiteX0" fmla="*/ 0 w 6541056"/>
              <a:gd name="connsiteY0" fmla="*/ 0 h 3685078"/>
              <a:gd name="connsiteX1" fmla="*/ 6541056 w 6541056"/>
              <a:gd name="connsiteY1" fmla="*/ 39329 h 3685078"/>
              <a:gd name="connsiteX2" fmla="*/ 6501727 w 6541056"/>
              <a:gd name="connsiteY2" fmla="*/ 3685078 h 3685078"/>
              <a:gd name="connsiteX3" fmla="*/ 68825 w 6541056"/>
              <a:gd name="connsiteY3" fmla="*/ 3685078 h 3685078"/>
              <a:gd name="connsiteX4" fmla="*/ 0 w 6541056"/>
              <a:gd name="connsiteY4" fmla="*/ 0 h 3685078"/>
              <a:gd name="connsiteX0" fmla="*/ 0 w 6501727"/>
              <a:gd name="connsiteY0" fmla="*/ 0 h 3685078"/>
              <a:gd name="connsiteX1" fmla="*/ 6491894 w 6501727"/>
              <a:gd name="connsiteY1" fmla="*/ 49161 h 3685078"/>
              <a:gd name="connsiteX2" fmla="*/ 6501727 w 6501727"/>
              <a:gd name="connsiteY2" fmla="*/ 3685078 h 3685078"/>
              <a:gd name="connsiteX3" fmla="*/ 68825 w 6501727"/>
              <a:gd name="connsiteY3" fmla="*/ 3685078 h 3685078"/>
              <a:gd name="connsiteX4" fmla="*/ 0 w 6501727"/>
              <a:gd name="connsiteY4" fmla="*/ 0 h 3685078"/>
              <a:gd name="connsiteX0" fmla="*/ 0 w 6492104"/>
              <a:gd name="connsiteY0" fmla="*/ 0 h 3685078"/>
              <a:gd name="connsiteX1" fmla="*/ 6491894 w 6492104"/>
              <a:gd name="connsiteY1" fmla="*/ 49161 h 3685078"/>
              <a:gd name="connsiteX2" fmla="*/ 6462398 w 6492104"/>
              <a:gd name="connsiteY2" fmla="*/ 3655581 h 3685078"/>
              <a:gd name="connsiteX3" fmla="*/ 68825 w 6492104"/>
              <a:gd name="connsiteY3" fmla="*/ 3685078 h 3685078"/>
              <a:gd name="connsiteX4" fmla="*/ 0 w 6492104"/>
              <a:gd name="connsiteY4" fmla="*/ 0 h 3685078"/>
              <a:gd name="connsiteX0" fmla="*/ 0 w 6492104"/>
              <a:gd name="connsiteY0" fmla="*/ 0 h 3685078"/>
              <a:gd name="connsiteX1" fmla="*/ 6491894 w 6492104"/>
              <a:gd name="connsiteY1" fmla="*/ 58993 h 3685078"/>
              <a:gd name="connsiteX2" fmla="*/ 6462398 w 6492104"/>
              <a:gd name="connsiteY2" fmla="*/ 3655581 h 3685078"/>
              <a:gd name="connsiteX3" fmla="*/ 68825 w 6492104"/>
              <a:gd name="connsiteY3" fmla="*/ 3685078 h 3685078"/>
              <a:gd name="connsiteX4" fmla="*/ 0 w 6492104"/>
              <a:gd name="connsiteY4" fmla="*/ 0 h 368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104" h="3685078">
                <a:moveTo>
                  <a:pt x="0" y="0"/>
                </a:moveTo>
                <a:lnTo>
                  <a:pt x="6491894" y="58993"/>
                </a:lnTo>
                <a:cubicBezTo>
                  <a:pt x="6495172" y="1270965"/>
                  <a:pt x="6459120" y="2443609"/>
                  <a:pt x="6462398" y="3655581"/>
                </a:cubicBezTo>
                <a:lnTo>
                  <a:pt x="68825" y="3685078"/>
                </a:lnTo>
                <a:lnTo>
                  <a:pt x="0" y="0"/>
                </a:lnTo>
                <a:close/>
              </a:path>
            </a:pathLst>
          </a:custGeom>
          <a:solidFill>
            <a:srgbClr val="005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dirty="0">
              <a:solidFill>
                <a:srgbClr val="FF0000"/>
              </a:solidFill>
              <a:latin typeface="Calibri"/>
            </a:endParaRPr>
          </a:p>
        </p:txBody>
      </p:sp>
      <p:sp>
        <p:nvSpPr>
          <p:cNvPr id="50" name="Rectangle 10">
            <a:extLst>
              <a:ext uri="{FF2B5EF4-FFF2-40B4-BE49-F238E27FC236}">
                <a16:creationId xmlns:a16="http://schemas.microsoft.com/office/drawing/2014/main" id="{AFF92FE7-D2B2-EC46-F401-DEE0374FA24A}"/>
              </a:ext>
            </a:extLst>
          </p:cNvPr>
          <p:cNvSpPr/>
          <p:nvPr/>
        </p:nvSpPr>
        <p:spPr>
          <a:xfrm>
            <a:off x="5844582" y="156737"/>
            <a:ext cx="5591581" cy="3199857"/>
          </a:xfrm>
          <a:custGeom>
            <a:avLst/>
            <a:gdLst>
              <a:gd name="connsiteX0" fmla="*/ 0 w 6432902"/>
              <a:gd name="connsiteY0" fmla="*/ 0 h 3626084"/>
              <a:gd name="connsiteX1" fmla="*/ 6432902 w 6432902"/>
              <a:gd name="connsiteY1" fmla="*/ 0 h 3626084"/>
              <a:gd name="connsiteX2" fmla="*/ 6432902 w 6432902"/>
              <a:gd name="connsiteY2" fmla="*/ 3626084 h 3626084"/>
              <a:gd name="connsiteX3" fmla="*/ 0 w 6432902"/>
              <a:gd name="connsiteY3" fmla="*/ 3626084 h 3626084"/>
              <a:gd name="connsiteX4" fmla="*/ 0 w 6432902"/>
              <a:gd name="connsiteY4" fmla="*/ 0 h 3626084"/>
              <a:gd name="connsiteX0" fmla="*/ 0 w 6482063"/>
              <a:gd name="connsiteY0" fmla="*/ 0 h 3675246"/>
              <a:gd name="connsiteX1" fmla="*/ 6482063 w 6482063"/>
              <a:gd name="connsiteY1" fmla="*/ 49162 h 3675246"/>
              <a:gd name="connsiteX2" fmla="*/ 6482063 w 6482063"/>
              <a:gd name="connsiteY2" fmla="*/ 3675246 h 3675246"/>
              <a:gd name="connsiteX3" fmla="*/ 49161 w 6482063"/>
              <a:gd name="connsiteY3" fmla="*/ 3675246 h 3675246"/>
              <a:gd name="connsiteX4" fmla="*/ 0 w 6482063"/>
              <a:gd name="connsiteY4" fmla="*/ 0 h 3675246"/>
              <a:gd name="connsiteX0" fmla="*/ 0 w 6521392"/>
              <a:gd name="connsiteY0" fmla="*/ 0 h 3675246"/>
              <a:gd name="connsiteX1" fmla="*/ 6521392 w 6521392"/>
              <a:gd name="connsiteY1" fmla="*/ 29497 h 3675246"/>
              <a:gd name="connsiteX2" fmla="*/ 6482063 w 6521392"/>
              <a:gd name="connsiteY2" fmla="*/ 3675246 h 3675246"/>
              <a:gd name="connsiteX3" fmla="*/ 49161 w 6521392"/>
              <a:gd name="connsiteY3" fmla="*/ 3675246 h 3675246"/>
              <a:gd name="connsiteX4" fmla="*/ 0 w 6521392"/>
              <a:gd name="connsiteY4" fmla="*/ 0 h 3675246"/>
              <a:gd name="connsiteX0" fmla="*/ 0 w 6541056"/>
              <a:gd name="connsiteY0" fmla="*/ 0 h 3685078"/>
              <a:gd name="connsiteX1" fmla="*/ 6541056 w 6541056"/>
              <a:gd name="connsiteY1" fmla="*/ 39329 h 3685078"/>
              <a:gd name="connsiteX2" fmla="*/ 6501727 w 6541056"/>
              <a:gd name="connsiteY2" fmla="*/ 3685078 h 3685078"/>
              <a:gd name="connsiteX3" fmla="*/ 68825 w 6541056"/>
              <a:gd name="connsiteY3" fmla="*/ 3685078 h 3685078"/>
              <a:gd name="connsiteX4" fmla="*/ 0 w 6541056"/>
              <a:gd name="connsiteY4" fmla="*/ 0 h 3685078"/>
              <a:gd name="connsiteX0" fmla="*/ 0 w 6501727"/>
              <a:gd name="connsiteY0" fmla="*/ 0 h 3685078"/>
              <a:gd name="connsiteX1" fmla="*/ 6491894 w 6501727"/>
              <a:gd name="connsiteY1" fmla="*/ 49161 h 3685078"/>
              <a:gd name="connsiteX2" fmla="*/ 6501727 w 6501727"/>
              <a:gd name="connsiteY2" fmla="*/ 3685078 h 3685078"/>
              <a:gd name="connsiteX3" fmla="*/ 68825 w 6501727"/>
              <a:gd name="connsiteY3" fmla="*/ 3685078 h 3685078"/>
              <a:gd name="connsiteX4" fmla="*/ 0 w 6501727"/>
              <a:gd name="connsiteY4" fmla="*/ 0 h 3685078"/>
              <a:gd name="connsiteX0" fmla="*/ 0 w 6492104"/>
              <a:gd name="connsiteY0" fmla="*/ 0 h 3685078"/>
              <a:gd name="connsiteX1" fmla="*/ 6491894 w 6492104"/>
              <a:gd name="connsiteY1" fmla="*/ 49161 h 3685078"/>
              <a:gd name="connsiteX2" fmla="*/ 6462398 w 6492104"/>
              <a:gd name="connsiteY2" fmla="*/ 3655581 h 3685078"/>
              <a:gd name="connsiteX3" fmla="*/ 68825 w 6492104"/>
              <a:gd name="connsiteY3" fmla="*/ 3685078 h 3685078"/>
              <a:gd name="connsiteX4" fmla="*/ 0 w 6492104"/>
              <a:gd name="connsiteY4" fmla="*/ 0 h 3685078"/>
              <a:gd name="connsiteX0" fmla="*/ 0 w 6492104"/>
              <a:gd name="connsiteY0" fmla="*/ 0 h 3685078"/>
              <a:gd name="connsiteX1" fmla="*/ 6491894 w 6492104"/>
              <a:gd name="connsiteY1" fmla="*/ 58993 h 3685078"/>
              <a:gd name="connsiteX2" fmla="*/ 6462398 w 6492104"/>
              <a:gd name="connsiteY2" fmla="*/ 3655581 h 3685078"/>
              <a:gd name="connsiteX3" fmla="*/ 68825 w 6492104"/>
              <a:gd name="connsiteY3" fmla="*/ 3685078 h 3685078"/>
              <a:gd name="connsiteX4" fmla="*/ 0 w 6492104"/>
              <a:gd name="connsiteY4" fmla="*/ 0 h 368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104" h="3685078">
                <a:moveTo>
                  <a:pt x="0" y="0"/>
                </a:moveTo>
                <a:lnTo>
                  <a:pt x="6491894" y="58993"/>
                </a:lnTo>
                <a:cubicBezTo>
                  <a:pt x="6495172" y="1270965"/>
                  <a:pt x="6459120" y="2443609"/>
                  <a:pt x="6462398" y="3655581"/>
                </a:cubicBezTo>
                <a:lnTo>
                  <a:pt x="68825" y="3685078"/>
                </a:lnTo>
                <a:lnTo>
                  <a:pt x="0" y="0"/>
                </a:lnTo>
                <a:close/>
              </a:path>
            </a:pathLst>
          </a:custGeom>
          <a:solidFill>
            <a:srgbClr val="005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dirty="0">
              <a:solidFill>
                <a:srgbClr val="FF0000"/>
              </a:solidFill>
              <a:latin typeface="Calibri"/>
            </a:endParaRPr>
          </a:p>
        </p:txBody>
      </p:sp>
      <p:grpSp>
        <p:nvGrpSpPr>
          <p:cNvPr id="30" name="Group 29">
            <a:extLst>
              <a:ext uri="{FF2B5EF4-FFF2-40B4-BE49-F238E27FC236}">
                <a16:creationId xmlns:a16="http://schemas.microsoft.com/office/drawing/2014/main" id="{840C77BF-F71F-E70C-4C70-89C57574ACDC}"/>
              </a:ext>
            </a:extLst>
          </p:cNvPr>
          <p:cNvGrpSpPr/>
          <p:nvPr/>
        </p:nvGrpSpPr>
        <p:grpSpPr>
          <a:xfrm>
            <a:off x="5908341" y="214331"/>
            <a:ext cx="5492899" cy="3174093"/>
            <a:chOff x="2958581" y="1970645"/>
            <a:chExt cx="6307906" cy="3655408"/>
          </a:xfrm>
          <a:solidFill>
            <a:schemeClr val="bg1"/>
          </a:solidFill>
        </p:grpSpPr>
        <p:sp>
          <p:nvSpPr>
            <p:cNvPr id="32" name="Rectangle 31">
              <a:extLst>
                <a:ext uri="{FF2B5EF4-FFF2-40B4-BE49-F238E27FC236}">
                  <a16:creationId xmlns:a16="http://schemas.microsoft.com/office/drawing/2014/main" id="{C60AF57F-F121-9BB2-37E6-C1F79C3F59CC}"/>
                </a:ext>
              </a:extLst>
            </p:cNvPr>
            <p:cNvSpPr/>
            <p:nvPr/>
          </p:nvSpPr>
          <p:spPr>
            <a:xfrm>
              <a:off x="2969597" y="2031433"/>
              <a:ext cx="6296890" cy="34982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33" name="Rectangle 32">
              <a:extLst>
                <a:ext uri="{FF2B5EF4-FFF2-40B4-BE49-F238E27FC236}">
                  <a16:creationId xmlns:a16="http://schemas.microsoft.com/office/drawing/2014/main" id="{290A2AC2-C289-E12E-2C40-97E251F04CF8}"/>
                </a:ext>
              </a:extLst>
            </p:cNvPr>
            <p:cNvSpPr/>
            <p:nvPr/>
          </p:nvSpPr>
          <p:spPr>
            <a:xfrm>
              <a:off x="2964784" y="1970645"/>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34" name="Rectangle 33">
              <a:extLst>
                <a:ext uri="{FF2B5EF4-FFF2-40B4-BE49-F238E27FC236}">
                  <a16:creationId xmlns:a16="http://schemas.microsoft.com/office/drawing/2014/main" id="{B5561C02-58D1-75ED-3B67-765D5AF26685}"/>
                </a:ext>
              </a:extLst>
            </p:cNvPr>
            <p:cNvSpPr/>
            <p:nvPr/>
          </p:nvSpPr>
          <p:spPr>
            <a:xfrm>
              <a:off x="6122181" y="1978330"/>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35" name="Rectangle 34">
              <a:extLst>
                <a:ext uri="{FF2B5EF4-FFF2-40B4-BE49-F238E27FC236}">
                  <a16:creationId xmlns:a16="http://schemas.microsoft.com/office/drawing/2014/main" id="{04ACF0F9-A74E-8075-DBEB-3B758591102E}"/>
                </a:ext>
              </a:extLst>
            </p:cNvPr>
            <p:cNvSpPr/>
            <p:nvPr/>
          </p:nvSpPr>
          <p:spPr>
            <a:xfrm>
              <a:off x="2958581" y="3788990"/>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36" name="Rectangle 35">
              <a:extLst>
                <a:ext uri="{FF2B5EF4-FFF2-40B4-BE49-F238E27FC236}">
                  <a16:creationId xmlns:a16="http://schemas.microsoft.com/office/drawing/2014/main" id="{A8B96F86-24BF-9F81-2887-AEE68DABAEBB}"/>
                </a:ext>
              </a:extLst>
            </p:cNvPr>
            <p:cNvSpPr/>
            <p:nvPr/>
          </p:nvSpPr>
          <p:spPr>
            <a:xfrm>
              <a:off x="6131440" y="3797249"/>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39" name="TextBox 38">
              <a:extLst>
                <a:ext uri="{FF2B5EF4-FFF2-40B4-BE49-F238E27FC236}">
                  <a16:creationId xmlns:a16="http://schemas.microsoft.com/office/drawing/2014/main" id="{9F1EC507-C0D5-E8DB-A642-6819421720DC}"/>
                </a:ext>
              </a:extLst>
            </p:cNvPr>
            <p:cNvSpPr txBox="1"/>
            <p:nvPr/>
          </p:nvSpPr>
          <p:spPr>
            <a:xfrm>
              <a:off x="3090987" y="2018663"/>
              <a:ext cx="2890266" cy="1248657"/>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US" sz="981" b="1" dirty="0">
                  <a:solidFill>
                    <a:prstClr val="black"/>
                  </a:solidFill>
                  <a:latin typeface="Calibri"/>
                </a:rPr>
                <a:t>Status-quo</a:t>
              </a:r>
              <a:r>
                <a:rPr lang="en-US" sz="981" dirty="0">
                  <a:solidFill>
                    <a:prstClr val="black"/>
                  </a:solidFill>
                  <a:latin typeface="Calibri"/>
                </a:rPr>
                <a:t>: no contact and/or online courses available promoting the needs and benefits of geospatial information.</a:t>
              </a:r>
            </a:p>
            <a:p>
              <a:pPr defTabSz="810158" eaLnBrk="0" fontAlgn="base" hangingPunct="0">
                <a:spcBef>
                  <a:spcPct val="0"/>
                </a:spcBef>
                <a:spcAft>
                  <a:spcPct val="0"/>
                </a:spcAft>
              </a:pPr>
              <a:r>
                <a:rPr lang="en-US" sz="981" b="1" dirty="0">
                  <a:solidFill>
                    <a:prstClr val="black"/>
                  </a:solidFill>
                  <a:latin typeface="Calibri"/>
                </a:rPr>
                <a:t>Challenge(s): </a:t>
              </a:r>
              <a:r>
                <a:rPr lang="en-US" sz="981" dirty="0">
                  <a:solidFill>
                    <a:prstClr val="black"/>
                  </a:solidFill>
                  <a:latin typeface="Calibri"/>
                </a:rPr>
                <a:t>Engagements with institutions of higher learning taking longer than expected</a:t>
              </a:r>
            </a:p>
            <a:p>
              <a:pPr defTabSz="810158" eaLnBrk="0" fontAlgn="base" hangingPunct="0">
                <a:spcBef>
                  <a:spcPct val="0"/>
                </a:spcBef>
                <a:spcAft>
                  <a:spcPct val="0"/>
                </a:spcAft>
              </a:pPr>
              <a:r>
                <a:rPr lang="en-US" sz="981" b="1" dirty="0">
                  <a:solidFill>
                    <a:prstClr val="black"/>
                  </a:solidFill>
                  <a:latin typeface="Calibri"/>
                </a:rPr>
                <a:t>Plan: </a:t>
              </a:r>
              <a:r>
                <a:rPr lang="en-US" sz="981" dirty="0">
                  <a:solidFill>
                    <a:prstClr val="black"/>
                  </a:solidFill>
                  <a:latin typeface="Calibri"/>
                </a:rPr>
                <a:t>Continue to facilitate engagement </a:t>
              </a:r>
            </a:p>
            <a:p>
              <a:pPr defTabSz="810158" eaLnBrk="0" fontAlgn="base" hangingPunct="0">
                <a:spcBef>
                  <a:spcPct val="0"/>
                </a:spcBef>
                <a:spcAft>
                  <a:spcPct val="0"/>
                </a:spcAft>
              </a:pPr>
              <a:r>
                <a:rPr lang="en-US" sz="981" dirty="0">
                  <a:solidFill>
                    <a:prstClr val="black"/>
                  </a:solidFill>
                  <a:latin typeface="Calibri"/>
                </a:rPr>
                <a:t> and formalize arrangements </a:t>
              </a:r>
            </a:p>
            <a:p>
              <a:pPr defTabSz="810158" eaLnBrk="0" fontAlgn="base" hangingPunct="0">
                <a:spcBef>
                  <a:spcPct val="0"/>
                </a:spcBef>
                <a:spcAft>
                  <a:spcPct val="0"/>
                </a:spcAft>
              </a:pPr>
              <a:r>
                <a:rPr lang="en-US" sz="981" dirty="0">
                  <a:solidFill>
                    <a:prstClr val="black"/>
                  </a:solidFill>
                  <a:latin typeface="Calibri"/>
                </a:rPr>
                <a:t>with institutions of higher</a:t>
              </a:r>
            </a:p>
            <a:p>
              <a:pPr defTabSz="810158" eaLnBrk="0" fontAlgn="base" hangingPunct="0">
                <a:spcBef>
                  <a:spcPct val="0"/>
                </a:spcBef>
                <a:spcAft>
                  <a:spcPct val="0"/>
                </a:spcAft>
              </a:pPr>
              <a:r>
                <a:rPr lang="en-US" sz="981" dirty="0">
                  <a:solidFill>
                    <a:prstClr val="black"/>
                  </a:solidFill>
                  <a:latin typeface="Calibri"/>
                </a:rPr>
                <a:t> learning.</a:t>
              </a:r>
            </a:p>
            <a:p>
              <a:pPr defTabSz="810158" eaLnBrk="0" fontAlgn="base" hangingPunct="0">
                <a:lnSpc>
                  <a:spcPct val="110000"/>
                </a:lnSpc>
                <a:spcBef>
                  <a:spcPct val="0"/>
                </a:spcBef>
                <a:spcAft>
                  <a:spcPct val="0"/>
                </a:spcAft>
                <a:defRPr/>
              </a:pPr>
              <a:endParaRPr lang="en-US" sz="981" kern="0" dirty="0">
                <a:solidFill>
                  <a:srgbClr val="FF0000"/>
                </a:solidFill>
                <a:latin typeface="Calibri" panose="020F050202020403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25B22F9-2C1B-D05D-62E9-855C6D2B729B}"/>
                </a:ext>
              </a:extLst>
            </p:cNvPr>
            <p:cNvSpPr txBox="1"/>
            <p:nvPr/>
          </p:nvSpPr>
          <p:spPr>
            <a:xfrm>
              <a:off x="3011844" y="3778761"/>
              <a:ext cx="2362758" cy="436894"/>
            </a:xfrm>
            <a:prstGeom prst="rect">
              <a:avLst/>
            </a:prstGeom>
            <a:grpFill/>
          </p:spPr>
          <p:txBody>
            <a:bodyPr wrap="square" lIns="0" tIns="0" rIns="0" bIns="0" rtlCol="0" anchor="t">
              <a:noAutofit/>
            </a:bodyPr>
            <a:lstStyle/>
            <a:p>
              <a:pPr defTabSz="640754" fontAlgn="base">
                <a:spcBef>
                  <a:spcPct val="0"/>
                </a:spcBef>
                <a:spcAft>
                  <a:spcPct val="0"/>
                </a:spcAft>
              </a:pPr>
              <a:r>
                <a:rPr lang="en-US" sz="981" b="1" dirty="0">
                  <a:solidFill>
                    <a:prstClr val="black"/>
                  </a:solidFill>
                  <a:latin typeface="Calibri"/>
                </a:rPr>
                <a:t>Status-quo: </a:t>
              </a:r>
              <a:r>
                <a:rPr lang="en-US" sz="981" dirty="0">
                  <a:solidFill>
                    <a:prstClr val="black"/>
                  </a:solidFill>
                  <a:latin typeface="Calibri" panose="020F0502020204030204" pitchFamily="34" charset="0"/>
                </a:rPr>
                <a:t>Few new entrants in</a:t>
              </a:r>
            </a:p>
            <a:p>
              <a:pPr defTabSz="640754" fontAlgn="base">
                <a:spcBef>
                  <a:spcPct val="0"/>
                </a:spcBef>
                <a:spcAft>
                  <a:spcPct val="0"/>
                </a:spcAft>
              </a:pPr>
              <a:r>
                <a:rPr lang="en-US" sz="981" dirty="0">
                  <a:solidFill>
                    <a:prstClr val="black"/>
                  </a:solidFill>
                  <a:latin typeface="Calibri"/>
                </a:rPr>
                <a:t>Geospatial industries.</a:t>
              </a:r>
            </a:p>
          </p:txBody>
        </p:sp>
        <p:sp>
          <p:nvSpPr>
            <p:cNvPr id="41" name="TextBox 40">
              <a:extLst>
                <a:ext uri="{FF2B5EF4-FFF2-40B4-BE49-F238E27FC236}">
                  <a16:creationId xmlns:a16="http://schemas.microsoft.com/office/drawing/2014/main" id="{575C72E8-D9CE-D1C6-F942-4EC649E854DC}"/>
                </a:ext>
              </a:extLst>
            </p:cNvPr>
            <p:cNvSpPr txBox="1"/>
            <p:nvPr/>
          </p:nvSpPr>
          <p:spPr>
            <a:xfrm>
              <a:off x="6226667" y="1974482"/>
              <a:ext cx="2957275" cy="1652828"/>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Formal education not aligned with industry needs.</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Lack of partnership between industry and institutions of higher learning .</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Continuous engagements with the Academia and formalise  collaborations 	through </a:t>
              </a:r>
              <a:r>
                <a:rPr lang="en-ZA" sz="981" dirty="0" err="1">
                  <a:solidFill>
                    <a:prstClr val="black"/>
                  </a:solidFill>
                  <a:latin typeface="Calibri"/>
                </a:rPr>
                <a:t>MoUs</a:t>
              </a:r>
              <a:endParaRPr lang="en-US" sz="981" kern="0" dirty="0">
                <a:solidFill>
                  <a:srgbClr val="FF0000"/>
                </a:solidFill>
                <a:latin typeface="Calibri" panose="020F050202020403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FED96627-DD46-FE64-0D38-4604073C32CB}"/>
                </a:ext>
              </a:extLst>
            </p:cNvPr>
            <p:cNvSpPr txBox="1"/>
            <p:nvPr/>
          </p:nvSpPr>
          <p:spPr>
            <a:xfrm>
              <a:off x="6809415" y="3843472"/>
              <a:ext cx="2099278" cy="1782581"/>
            </a:xfrm>
            <a:prstGeom prst="rect">
              <a:avLst/>
            </a:prstGeom>
            <a:noFill/>
            <a:ln>
              <a:noFill/>
            </a:ln>
          </p:spPr>
          <p:txBody>
            <a:bodyPr wrap="square" lIns="0" tIns="0" rIns="0" bIns="0" rtlCol="0" anchor="t">
              <a:noAutofit/>
            </a:bodyPr>
            <a:lstStyle/>
            <a:p>
              <a:pPr defTabSz="810158" eaLnBrk="0" fontAlgn="base" hangingPunct="0">
                <a:spcBef>
                  <a:spcPct val="0"/>
                </a:spcBef>
                <a:spcAft>
                  <a:spcPct val="0"/>
                </a:spcAft>
              </a:pPr>
              <a:endParaRPr lang="en-US" sz="981" kern="0" dirty="0">
                <a:solidFill>
                  <a:srgbClr val="FF0000"/>
                </a:solidFill>
                <a:latin typeface="Calibri" panose="020F050202020403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50137CD0-C0B4-A35E-3642-83E780F7F308}"/>
              </a:ext>
            </a:extLst>
          </p:cNvPr>
          <p:cNvGrpSpPr/>
          <p:nvPr/>
        </p:nvGrpSpPr>
        <p:grpSpPr>
          <a:xfrm>
            <a:off x="5886335" y="3430712"/>
            <a:ext cx="5585290" cy="3199857"/>
            <a:chOff x="2832765" y="1908533"/>
            <a:chExt cx="6540360" cy="3685078"/>
          </a:xfrm>
          <a:solidFill>
            <a:schemeClr val="bg1"/>
          </a:solidFill>
        </p:grpSpPr>
        <p:sp>
          <p:nvSpPr>
            <p:cNvPr id="58" name="Rectangle 10">
              <a:extLst>
                <a:ext uri="{FF2B5EF4-FFF2-40B4-BE49-F238E27FC236}">
                  <a16:creationId xmlns:a16="http://schemas.microsoft.com/office/drawing/2014/main" id="{CCA449B1-B5A1-01E8-2C90-E965A1523F5E}"/>
                </a:ext>
              </a:extLst>
            </p:cNvPr>
            <p:cNvSpPr/>
            <p:nvPr/>
          </p:nvSpPr>
          <p:spPr>
            <a:xfrm>
              <a:off x="2832765" y="1908533"/>
              <a:ext cx="6492104" cy="3685078"/>
            </a:xfrm>
            <a:custGeom>
              <a:avLst/>
              <a:gdLst>
                <a:gd name="connsiteX0" fmla="*/ 0 w 6432902"/>
                <a:gd name="connsiteY0" fmla="*/ 0 h 3626084"/>
                <a:gd name="connsiteX1" fmla="*/ 6432902 w 6432902"/>
                <a:gd name="connsiteY1" fmla="*/ 0 h 3626084"/>
                <a:gd name="connsiteX2" fmla="*/ 6432902 w 6432902"/>
                <a:gd name="connsiteY2" fmla="*/ 3626084 h 3626084"/>
                <a:gd name="connsiteX3" fmla="*/ 0 w 6432902"/>
                <a:gd name="connsiteY3" fmla="*/ 3626084 h 3626084"/>
                <a:gd name="connsiteX4" fmla="*/ 0 w 6432902"/>
                <a:gd name="connsiteY4" fmla="*/ 0 h 3626084"/>
                <a:gd name="connsiteX0" fmla="*/ 0 w 6482063"/>
                <a:gd name="connsiteY0" fmla="*/ 0 h 3675246"/>
                <a:gd name="connsiteX1" fmla="*/ 6482063 w 6482063"/>
                <a:gd name="connsiteY1" fmla="*/ 49162 h 3675246"/>
                <a:gd name="connsiteX2" fmla="*/ 6482063 w 6482063"/>
                <a:gd name="connsiteY2" fmla="*/ 3675246 h 3675246"/>
                <a:gd name="connsiteX3" fmla="*/ 49161 w 6482063"/>
                <a:gd name="connsiteY3" fmla="*/ 3675246 h 3675246"/>
                <a:gd name="connsiteX4" fmla="*/ 0 w 6482063"/>
                <a:gd name="connsiteY4" fmla="*/ 0 h 3675246"/>
                <a:gd name="connsiteX0" fmla="*/ 0 w 6521392"/>
                <a:gd name="connsiteY0" fmla="*/ 0 h 3675246"/>
                <a:gd name="connsiteX1" fmla="*/ 6521392 w 6521392"/>
                <a:gd name="connsiteY1" fmla="*/ 29497 h 3675246"/>
                <a:gd name="connsiteX2" fmla="*/ 6482063 w 6521392"/>
                <a:gd name="connsiteY2" fmla="*/ 3675246 h 3675246"/>
                <a:gd name="connsiteX3" fmla="*/ 49161 w 6521392"/>
                <a:gd name="connsiteY3" fmla="*/ 3675246 h 3675246"/>
                <a:gd name="connsiteX4" fmla="*/ 0 w 6521392"/>
                <a:gd name="connsiteY4" fmla="*/ 0 h 3675246"/>
                <a:gd name="connsiteX0" fmla="*/ 0 w 6541056"/>
                <a:gd name="connsiteY0" fmla="*/ 0 h 3685078"/>
                <a:gd name="connsiteX1" fmla="*/ 6541056 w 6541056"/>
                <a:gd name="connsiteY1" fmla="*/ 39329 h 3685078"/>
                <a:gd name="connsiteX2" fmla="*/ 6501727 w 6541056"/>
                <a:gd name="connsiteY2" fmla="*/ 3685078 h 3685078"/>
                <a:gd name="connsiteX3" fmla="*/ 68825 w 6541056"/>
                <a:gd name="connsiteY3" fmla="*/ 3685078 h 3685078"/>
                <a:gd name="connsiteX4" fmla="*/ 0 w 6541056"/>
                <a:gd name="connsiteY4" fmla="*/ 0 h 3685078"/>
                <a:gd name="connsiteX0" fmla="*/ 0 w 6501727"/>
                <a:gd name="connsiteY0" fmla="*/ 0 h 3685078"/>
                <a:gd name="connsiteX1" fmla="*/ 6491894 w 6501727"/>
                <a:gd name="connsiteY1" fmla="*/ 49161 h 3685078"/>
                <a:gd name="connsiteX2" fmla="*/ 6501727 w 6501727"/>
                <a:gd name="connsiteY2" fmla="*/ 3685078 h 3685078"/>
                <a:gd name="connsiteX3" fmla="*/ 68825 w 6501727"/>
                <a:gd name="connsiteY3" fmla="*/ 3685078 h 3685078"/>
                <a:gd name="connsiteX4" fmla="*/ 0 w 6501727"/>
                <a:gd name="connsiteY4" fmla="*/ 0 h 3685078"/>
                <a:gd name="connsiteX0" fmla="*/ 0 w 6492104"/>
                <a:gd name="connsiteY0" fmla="*/ 0 h 3685078"/>
                <a:gd name="connsiteX1" fmla="*/ 6491894 w 6492104"/>
                <a:gd name="connsiteY1" fmla="*/ 49161 h 3685078"/>
                <a:gd name="connsiteX2" fmla="*/ 6462398 w 6492104"/>
                <a:gd name="connsiteY2" fmla="*/ 3655581 h 3685078"/>
                <a:gd name="connsiteX3" fmla="*/ 68825 w 6492104"/>
                <a:gd name="connsiteY3" fmla="*/ 3685078 h 3685078"/>
                <a:gd name="connsiteX4" fmla="*/ 0 w 6492104"/>
                <a:gd name="connsiteY4" fmla="*/ 0 h 3685078"/>
                <a:gd name="connsiteX0" fmla="*/ 0 w 6492104"/>
                <a:gd name="connsiteY0" fmla="*/ 0 h 3685078"/>
                <a:gd name="connsiteX1" fmla="*/ 6491894 w 6492104"/>
                <a:gd name="connsiteY1" fmla="*/ 58993 h 3685078"/>
                <a:gd name="connsiteX2" fmla="*/ 6462398 w 6492104"/>
                <a:gd name="connsiteY2" fmla="*/ 3655581 h 3685078"/>
                <a:gd name="connsiteX3" fmla="*/ 68825 w 6492104"/>
                <a:gd name="connsiteY3" fmla="*/ 3685078 h 3685078"/>
                <a:gd name="connsiteX4" fmla="*/ 0 w 6492104"/>
                <a:gd name="connsiteY4" fmla="*/ 0 h 368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104" h="3685078">
                  <a:moveTo>
                    <a:pt x="0" y="0"/>
                  </a:moveTo>
                  <a:lnTo>
                    <a:pt x="6491894" y="58993"/>
                  </a:lnTo>
                  <a:cubicBezTo>
                    <a:pt x="6495172" y="1270965"/>
                    <a:pt x="6459120" y="2443609"/>
                    <a:pt x="6462398" y="3655581"/>
                  </a:cubicBezTo>
                  <a:lnTo>
                    <a:pt x="68825" y="3685078"/>
                  </a:lnTo>
                  <a:lnTo>
                    <a:pt x="0" y="0"/>
                  </a:lnTo>
                  <a:close/>
                </a:path>
              </a:pathLst>
            </a:custGeom>
            <a:solidFill>
              <a:srgbClr val="005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dirty="0">
                <a:solidFill>
                  <a:srgbClr val="FF0000"/>
                </a:solidFill>
                <a:latin typeface="Calibri"/>
              </a:endParaRPr>
            </a:p>
          </p:txBody>
        </p:sp>
        <p:sp>
          <p:nvSpPr>
            <p:cNvPr id="59" name="Rectangle 58">
              <a:extLst>
                <a:ext uri="{FF2B5EF4-FFF2-40B4-BE49-F238E27FC236}">
                  <a16:creationId xmlns:a16="http://schemas.microsoft.com/office/drawing/2014/main" id="{21ABD5B4-C487-D9AE-7CC9-946A24A8BF8D}"/>
                </a:ext>
              </a:extLst>
            </p:cNvPr>
            <p:cNvSpPr/>
            <p:nvPr/>
          </p:nvSpPr>
          <p:spPr>
            <a:xfrm>
              <a:off x="2969597" y="2031433"/>
              <a:ext cx="6296890" cy="34982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60" name="Rectangle 59">
              <a:extLst>
                <a:ext uri="{FF2B5EF4-FFF2-40B4-BE49-F238E27FC236}">
                  <a16:creationId xmlns:a16="http://schemas.microsoft.com/office/drawing/2014/main" id="{0E9F957A-1BAA-1F9C-3F31-2991CD15B907}"/>
                </a:ext>
              </a:extLst>
            </p:cNvPr>
            <p:cNvSpPr/>
            <p:nvPr/>
          </p:nvSpPr>
          <p:spPr>
            <a:xfrm>
              <a:off x="2964784" y="1970645"/>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61" name="Rectangle 60">
              <a:extLst>
                <a:ext uri="{FF2B5EF4-FFF2-40B4-BE49-F238E27FC236}">
                  <a16:creationId xmlns:a16="http://schemas.microsoft.com/office/drawing/2014/main" id="{514E5386-C1EB-E772-FB3A-677AF730721D}"/>
                </a:ext>
              </a:extLst>
            </p:cNvPr>
            <p:cNvSpPr/>
            <p:nvPr/>
          </p:nvSpPr>
          <p:spPr>
            <a:xfrm>
              <a:off x="6122181" y="1978330"/>
              <a:ext cx="3129863" cy="179534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62" name="Rectangle 61">
              <a:extLst>
                <a:ext uri="{FF2B5EF4-FFF2-40B4-BE49-F238E27FC236}">
                  <a16:creationId xmlns:a16="http://schemas.microsoft.com/office/drawing/2014/main" id="{96F23B8E-48D3-7DBC-85EB-75F4B0DCF0A4}"/>
                </a:ext>
              </a:extLst>
            </p:cNvPr>
            <p:cNvSpPr/>
            <p:nvPr/>
          </p:nvSpPr>
          <p:spPr>
            <a:xfrm>
              <a:off x="2974336" y="3791781"/>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63" name="Rectangle 62">
              <a:extLst>
                <a:ext uri="{FF2B5EF4-FFF2-40B4-BE49-F238E27FC236}">
                  <a16:creationId xmlns:a16="http://schemas.microsoft.com/office/drawing/2014/main" id="{7199FB14-8AC1-AD09-390D-59494A7389A2}"/>
                </a:ext>
              </a:extLst>
            </p:cNvPr>
            <p:cNvSpPr/>
            <p:nvPr/>
          </p:nvSpPr>
          <p:spPr>
            <a:xfrm>
              <a:off x="6152454" y="3784652"/>
              <a:ext cx="3129863" cy="1734076"/>
            </a:xfrm>
            <a:prstGeom prst="rect">
              <a:avLst/>
            </a:prstGeom>
            <a:grp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64" name="TextBox 63">
              <a:extLst>
                <a:ext uri="{FF2B5EF4-FFF2-40B4-BE49-F238E27FC236}">
                  <a16:creationId xmlns:a16="http://schemas.microsoft.com/office/drawing/2014/main" id="{5D0DF9B7-C3F7-8A44-BD98-C75D829B3F76}"/>
                </a:ext>
              </a:extLst>
            </p:cNvPr>
            <p:cNvSpPr txBox="1"/>
            <p:nvPr/>
          </p:nvSpPr>
          <p:spPr>
            <a:xfrm>
              <a:off x="3114932" y="1984560"/>
              <a:ext cx="2825833" cy="1696074"/>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 </a:t>
              </a:r>
              <a:r>
                <a:rPr lang="en-ZA" sz="981" dirty="0">
                  <a:solidFill>
                    <a:prstClr val="black"/>
                  </a:solidFill>
                  <a:latin typeface="Calibri"/>
                </a:rPr>
                <a:t>no established stakeholder and user engagement process.</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communication is haphazard and </a:t>
              </a:r>
              <a:r>
                <a:rPr lang="en-ZA" sz="981" dirty="0" err="1">
                  <a:solidFill>
                    <a:prstClr val="black"/>
                  </a:solidFill>
                  <a:latin typeface="Calibri"/>
                </a:rPr>
                <a:t>adhoc</a:t>
              </a:r>
              <a:endParaRPr lang="en-ZA" sz="981" dirty="0">
                <a:solidFill>
                  <a:prstClr val="black"/>
                </a:solidFill>
                <a:latin typeface="Calibri"/>
              </a:endParaRPr>
            </a:p>
            <a:p>
              <a:pPr defTabSz="810158" eaLnBrk="0" fontAlgn="base" hangingPunct="0">
                <a:spcBef>
                  <a:spcPct val="0"/>
                </a:spcBef>
                <a:spcAft>
                  <a:spcPct val="0"/>
                </a:spcAft>
              </a:pPr>
              <a:r>
                <a:rPr lang="en-ZA" sz="981" b="1" dirty="0">
                  <a:solidFill>
                    <a:prstClr val="black"/>
                  </a:solidFill>
                  <a:latin typeface="Calibri"/>
                </a:rPr>
                <a:t>Plan: </a:t>
              </a:r>
              <a:r>
                <a:rPr lang="en-ZA" sz="981" dirty="0">
                  <a:solidFill>
                    <a:prstClr val="black"/>
                  </a:solidFill>
                  <a:latin typeface="Calibri"/>
                </a:rPr>
                <a:t>Develop and stakeholder engagement plan. </a:t>
              </a:r>
            </a:p>
          </p:txBody>
        </p:sp>
        <p:sp>
          <p:nvSpPr>
            <p:cNvPr id="65" name="TextBox 64">
              <a:extLst>
                <a:ext uri="{FF2B5EF4-FFF2-40B4-BE49-F238E27FC236}">
                  <a16:creationId xmlns:a16="http://schemas.microsoft.com/office/drawing/2014/main" id="{BF55F56C-EEE2-0944-FD50-F44F9ACC167C}"/>
                </a:ext>
              </a:extLst>
            </p:cNvPr>
            <p:cNvSpPr txBox="1"/>
            <p:nvPr/>
          </p:nvSpPr>
          <p:spPr>
            <a:xfrm>
              <a:off x="3083470" y="3853558"/>
              <a:ext cx="2367268" cy="1590973"/>
            </a:xfrm>
            <a:prstGeom prst="rect">
              <a:avLst/>
            </a:prstGeom>
            <a:grpFill/>
          </p:spPr>
          <p:txBody>
            <a:bodyPr wrap="square" lIns="0" tIns="0" rIns="0" bIns="0" rtlCol="0" anchor="t">
              <a:noAutofit/>
            </a:bodyPr>
            <a:lstStyle/>
            <a:p>
              <a:pPr defTabSz="640754" fontAlgn="base">
                <a:spcBef>
                  <a:spcPct val="0"/>
                </a:spcBef>
                <a:spcAft>
                  <a:spcPct val="0"/>
                </a:spcAft>
              </a:pPr>
              <a:r>
                <a:rPr lang="en-US" sz="981" b="1" dirty="0">
                  <a:solidFill>
                    <a:prstClr val="black"/>
                  </a:solidFill>
                  <a:latin typeface="Calibri"/>
                </a:rPr>
                <a:t>Status-quo</a:t>
              </a:r>
              <a:r>
                <a:rPr lang="en-US" sz="981" dirty="0">
                  <a:solidFill>
                    <a:prstClr val="black"/>
                  </a:solidFill>
                  <a:latin typeface="Calibri"/>
                </a:rPr>
                <a:t>: the current policies promotes good governance and accountability. </a:t>
              </a:r>
            </a:p>
          </p:txBody>
        </p:sp>
        <p:sp>
          <p:nvSpPr>
            <p:cNvPr id="66" name="TextBox 65">
              <a:extLst>
                <a:ext uri="{FF2B5EF4-FFF2-40B4-BE49-F238E27FC236}">
                  <a16:creationId xmlns:a16="http://schemas.microsoft.com/office/drawing/2014/main" id="{8FFED2A7-EF0F-16DC-785B-DA293901EF79}"/>
                </a:ext>
              </a:extLst>
            </p:cNvPr>
            <p:cNvSpPr txBox="1"/>
            <p:nvPr/>
          </p:nvSpPr>
          <p:spPr>
            <a:xfrm>
              <a:off x="6239983" y="2031250"/>
              <a:ext cx="2966552" cy="1649384"/>
            </a:xfrm>
            <a:prstGeom prst="rect">
              <a:avLst/>
            </a:prstGeom>
            <a:grp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Two policies in place (Custodianship and Pricing of data) </a:t>
              </a:r>
              <a:r>
                <a:rPr lang="en-ZA" sz="981" b="1" dirty="0">
                  <a:solidFill>
                    <a:prstClr val="black"/>
                  </a:solidFill>
                  <a:latin typeface="Calibri"/>
                </a:rPr>
                <a:t>Challenge(s): </a:t>
              </a:r>
              <a:r>
                <a:rPr lang="en-ZA" sz="981" dirty="0">
                  <a:solidFill>
                    <a:prstClr val="black"/>
                  </a:solidFill>
                  <a:latin typeface="Calibri"/>
                </a:rPr>
                <a:t>SASDI Guidelines are still in draft format. </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More policies for development identified by the CSI and the SASDI Guidelines to be finalised for approval by the Minister.</a:t>
              </a:r>
              <a:endParaRPr lang="en-ZA" sz="981" dirty="0">
                <a:solidFill>
                  <a:prstClr val="black"/>
                </a:solidFill>
                <a:latin typeface="Calibri" panose="020F0502020204030204" pitchFamily="34" charset="0"/>
              </a:endParaRPr>
            </a:p>
            <a:p>
              <a:pPr defTabSz="810158" eaLnBrk="0" fontAlgn="base" hangingPunct="0">
                <a:spcBef>
                  <a:spcPct val="0"/>
                </a:spcBef>
                <a:spcAft>
                  <a:spcPct val="0"/>
                </a:spcAft>
              </a:pPr>
              <a:r>
                <a:rPr lang="en-ZA" sz="981" dirty="0">
                  <a:solidFill>
                    <a:srgbClr val="FF0000"/>
                  </a:solidFill>
                  <a:latin typeface="Calibri"/>
                </a:rPr>
                <a:t>.</a:t>
              </a:r>
              <a:endParaRPr lang="en-ZA" sz="981" dirty="0">
                <a:solidFill>
                  <a:srgbClr val="FF0000"/>
                </a:solidFill>
                <a:latin typeface="Calibri" panose="020F0502020204030204" pitchFamily="34" charset="0"/>
              </a:endParaRPr>
            </a:p>
            <a:p>
              <a:pPr algn="r" defTabSz="810158" eaLnBrk="0" fontAlgn="base" hangingPunct="0">
                <a:lnSpc>
                  <a:spcPct val="110000"/>
                </a:lnSpc>
                <a:spcBef>
                  <a:spcPct val="0"/>
                </a:spcBef>
                <a:spcAft>
                  <a:spcPct val="0"/>
                </a:spcAft>
                <a:defRPr/>
              </a:pPr>
              <a:r>
                <a:rPr lang="en-US" sz="981" kern="0" dirty="0">
                  <a:solidFill>
                    <a:srgbClr val="FF0000"/>
                  </a:solidFill>
                  <a:latin typeface="Segoe UI" panose="020B0502040204020203" pitchFamily="34" charset="0"/>
                  <a:ea typeface="Calibri Light" charset="0"/>
                  <a:cs typeface="Segoe UI" panose="020B0502040204020203" pitchFamily="34" charset="0"/>
                </a:rPr>
                <a:t>.</a:t>
              </a:r>
              <a:endParaRPr lang="en-US" sz="981" kern="0" dirty="0">
                <a:solidFill>
                  <a:srgbClr val="FF0000"/>
                </a:solidFill>
                <a:latin typeface="Calibri" panose="020F050202020403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2E131EA9-1491-857C-52F9-0E971D56E8A8}"/>
                </a:ext>
              </a:extLst>
            </p:cNvPr>
            <p:cNvSpPr txBox="1"/>
            <p:nvPr/>
          </p:nvSpPr>
          <p:spPr>
            <a:xfrm>
              <a:off x="6951820" y="3815751"/>
              <a:ext cx="2421305" cy="570482"/>
            </a:xfrm>
            <a:prstGeom prst="rect">
              <a:avLst/>
            </a:prstGeom>
            <a:noFill/>
            <a:ln>
              <a:noFill/>
            </a:ln>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The country have good laws in terms of data protection (Copyright Act, POPI, etc). Some of these elements</a:t>
              </a:r>
              <a:r>
                <a:rPr lang="en-US" sz="981" kern="0" dirty="0">
                  <a:solidFill>
                    <a:srgbClr val="FF0000"/>
                  </a:solidFill>
                  <a:latin typeface="Segoe UI" panose="020B0502040204020203" pitchFamily="34" charset="0"/>
                  <a:ea typeface="Calibri Light" charset="0"/>
                  <a:cs typeface="Segoe UI" panose="020B0502040204020203" pitchFamily="34" charset="0"/>
                </a:rPr>
                <a:t>.</a:t>
              </a:r>
              <a:endParaRPr lang="en-US" sz="981" kern="0" dirty="0">
                <a:solidFill>
                  <a:srgbClr val="FF0000"/>
                </a:solidFill>
                <a:latin typeface="Calibri" panose="020F0502020204030204" pitchFamily="34" charset="0"/>
                <a:cs typeface="Arial" panose="020B0604020202020204" pitchFamily="34" charset="0"/>
              </a:endParaRPr>
            </a:p>
          </p:txBody>
        </p:sp>
      </p:grpSp>
      <p:sp>
        <p:nvSpPr>
          <p:cNvPr id="81" name="Rectangle 80">
            <a:extLst>
              <a:ext uri="{FF2B5EF4-FFF2-40B4-BE49-F238E27FC236}">
                <a16:creationId xmlns:a16="http://schemas.microsoft.com/office/drawing/2014/main" id="{C94C9121-C732-4B34-B79F-2EDCF6A1D95D}"/>
              </a:ext>
            </a:extLst>
          </p:cNvPr>
          <p:cNvSpPr/>
          <p:nvPr/>
        </p:nvSpPr>
        <p:spPr>
          <a:xfrm>
            <a:off x="384794" y="3480385"/>
            <a:ext cx="5377371" cy="30376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82" name="Rectangle 81">
            <a:extLst>
              <a:ext uri="{FF2B5EF4-FFF2-40B4-BE49-F238E27FC236}">
                <a16:creationId xmlns:a16="http://schemas.microsoft.com/office/drawing/2014/main" id="{EDF4438F-5BE7-721F-7205-BD97B058727E}"/>
              </a:ext>
            </a:extLst>
          </p:cNvPr>
          <p:cNvSpPr/>
          <p:nvPr/>
        </p:nvSpPr>
        <p:spPr>
          <a:xfrm>
            <a:off x="387290" y="3427602"/>
            <a:ext cx="2672817" cy="1558949"/>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83" name="Rectangle 82">
            <a:extLst>
              <a:ext uri="{FF2B5EF4-FFF2-40B4-BE49-F238E27FC236}">
                <a16:creationId xmlns:a16="http://schemas.microsoft.com/office/drawing/2014/main" id="{A896504B-F49F-3F81-4DE0-74F0411C0558}"/>
              </a:ext>
            </a:extLst>
          </p:cNvPr>
          <p:cNvSpPr/>
          <p:nvPr/>
        </p:nvSpPr>
        <p:spPr>
          <a:xfrm>
            <a:off x="3077099" y="3416034"/>
            <a:ext cx="2672817" cy="1558949"/>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84" name="Rectangle 83">
            <a:extLst>
              <a:ext uri="{FF2B5EF4-FFF2-40B4-BE49-F238E27FC236}">
                <a16:creationId xmlns:a16="http://schemas.microsoft.com/office/drawing/2014/main" id="{06E8BDEC-C32E-1391-F6FD-389930E8E0B9}"/>
              </a:ext>
            </a:extLst>
          </p:cNvPr>
          <p:cNvSpPr/>
          <p:nvPr/>
        </p:nvSpPr>
        <p:spPr>
          <a:xfrm>
            <a:off x="388841" y="5008944"/>
            <a:ext cx="2672817" cy="1505747"/>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a:solidFill>
                <a:srgbClr val="FF0000"/>
              </a:solidFill>
              <a:latin typeface="Calibri"/>
            </a:endParaRPr>
          </a:p>
        </p:txBody>
      </p:sp>
      <p:sp>
        <p:nvSpPr>
          <p:cNvPr id="85" name="Rectangle 84">
            <a:extLst>
              <a:ext uri="{FF2B5EF4-FFF2-40B4-BE49-F238E27FC236}">
                <a16:creationId xmlns:a16="http://schemas.microsoft.com/office/drawing/2014/main" id="{AADC612D-C952-530F-C6E0-A18A1498EF40}"/>
              </a:ext>
            </a:extLst>
          </p:cNvPr>
          <p:cNvSpPr/>
          <p:nvPr/>
        </p:nvSpPr>
        <p:spPr>
          <a:xfrm>
            <a:off x="3077099" y="5008944"/>
            <a:ext cx="2672817" cy="1505747"/>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0158" eaLnBrk="0" fontAlgn="base" hangingPunct="0">
              <a:spcBef>
                <a:spcPct val="0"/>
              </a:spcBef>
              <a:spcAft>
                <a:spcPct val="0"/>
              </a:spcAft>
            </a:pPr>
            <a:endParaRPr lang="en-US" sz="1595" dirty="0">
              <a:solidFill>
                <a:srgbClr val="FF0000"/>
              </a:solidFill>
              <a:latin typeface="Calibri"/>
            </a:endParaRPr>
          </a:p>
        </p:txBody>
      </p:sp>
      <p:sp>
        <p:nvSpPr>
          <p:cNvPr id="86" name="TextBox 85">
            <a:extLst>
              <a:ext uri="{FF2B5EF4-FFF2-40B4-BE49-F238E27FC236}">
                <a16:creationId xmlns:a16="http://schemas.microsoft.com/office/drawing/2014/main" id="{DB07F4B0-F4AA-2D64-58CD-FCCC5EFF2D6E}"/>
              </a:ext>
            </a:extLst>
          </p:cNvPr>
          <p:cNvSpPr txBox="1"/>
          <p:nvPr/>
        </p:nvSpPr>
        <p:spPr>
          <a:xfrm>
            <a:off x="490340" y="3611857"/>
            <a:ext cx="2536817" cy="940365"/>
          </a:xfrm>
          <a:prstGeom prst="rect">
            <a:avLst/>
          </a:prstGeom>
          <a:solidFill>
            <a:schemeClr val="bg1"/>
          </a:solid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 </a:t>
            </a:r>
            <a:r>
              <a:rPr lang="en-ZA" sz="981" dirty="0">
                <a:solidFill>
                  <a:prstClr val="black"/>
                </a:solidFill>
                <a:latin typeface="Calibri"/>
              </a:rPr>
              <a:t>Cross-sector and interdisciplinary cooperation not existing. (e.g. Geo and Stats)</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lack of benefit form economies of scale and interdisciplinary knowledge sharing.</a:t>
            </a:r>
          </a:p>
          <a:p>
            <a:pPr defTabSz="810158" eaLnBrk="0" fontAlgn="base" hangingPunct="0">
              <a:spcBef>
                <a:spcPct val="0"/>
              </a:spcBef>
              <a:spcAft>
                <a:spcPct val="0"/>
              </a:spcAft>
            </a:pPr>
            <a:r>
              <a:rPr lang="en-ZA" sz="981" b="1" dirty="0">
                <a:solidFill>
                  <a:prstClr val="black"/>
                </a:solidFill>
                <a:latin typeface="Calibri"/>
              </a:rPr>
              <a:t>Plan: </a:t>
            </a:r>
            <a:r>
              <a:rPr lang="en-ZA" sz="981" dirty="0">
                <a:solidFill>
                  <a:prstClr val="black"/>
                </a:solidFill>
                <a:latin typeface="Calibri"/>
              </a:rPr>
              <a:t>Continuous engagements</a:t>
            </a:r>
          </a:p>
          <a:p>
            <a:pPr defTabSz="810158" eaLnBrk="0" fontAlgn="base" hangingPunct="0">
              <a:spcBef>
                <a:spcPct val="0"/>
              </a:spcBef>
              <a:spcAft>
                <a:spcPct val="0"/>
              </a:spcAft>
            </a:pPr>
            <a:r>
              <a:rPr lang="en-ZA" sz="981" dirty="0">
                <a:solidFill>
                  <a:prstClr val="black"/>
                </a:solidFill>
                <a:latin typeface="Calibri"/>
              </a:rPr>
              <a:t> and value proposition.</a:t>
            </a:r>
            <a:endParaRPr lang="en-ZA" sz="981" dirty="0">
              <a:solidFill>
                <a:srgbClr val="FF0000"/>
              </a:solidFill>
              <a:latin typeface="Calibri"/>
            </a:endParaRPr>
          </a:p>
          <a:p>
            <a:pPr defTabSz="810158" eaLnBrk="0" fontAlgn="base" hangingPunct="0">
              <a:spcBef>
                <a:spcPct val="0"/>
              </a:spcBef>
              <a:spcAft>
                <a:spcPct val="0"/>
              </a:spcAft>
            </a:pPr>
            <a:r>
              <a:rPr lang="en-US" sz="981" kern="0" dirty="0">
                <a:solidFill>
                  <a:srgbClr val="FF0000"/>
                </a:solidFill>
                <a:latin typeface="Segoe UI" panose="020B0502040204020203" pitchFamily="34" charset="0"/>
                <a:ea typeface="Calibri Light" charset="0"/>
                <a:cs typeface="Segoe UI" panose="020B0502040204020203" pitchFamily="34" charset="0"/>
              </a:rPr>
              <a:t>.</a:t>
            </a:r>
            <a:endParaRPr lang="en-US" sz="981" kern="0" dirty="0">
              <a:solidFill>
                <a:srgbClr val="FF0000"/>
              </a:solidFill>
              <a:latin typeface="Calibri" panose="020F050202020403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538B3755-0312-EB8A-E6F4-88E0F93678CD}"/>
              </a:ext>
            </a:extLst>
          </p:cNvPr>
          <p:cNvSpPr txBox="1"/>
          <p:nvPr/>
        </p:nvSpPr>
        <p:spPr>
          <a:xfrm>
            <a:off x="510346" y="5039335"/>
            <a:ext cx="1924316" cy="1386998"/>
          </a:xfrm>
          <a:prstGeom prst="rect">
            <a:avLst/>
          </a:prstGeom>
          <a:solidFill>
            <a:schemeClr val="bg1"/>
          </a:solidFill>
        </p:spPr>
        <p:txBody>
          <a:bodyPr wrap="square" lIns="0" tIns="0" rIns="0" bIns="0" rtlCol="0" anchor="t">
            <a:noAutofit/>
          </a:bodyPr>
          <a:lstStyle/>
          <a:p>
            <a:pPr defTabSz="640754" fontAlgn="base">
              <a:spcBef>
                <a:spcPct val="0"/>
              </a:spcBef>
              <a:spcAft>
                <a:spcPct val="0"/>
              </a:spcAft>
            </a:pPr>
            <a:r>
              <a:rPr lang="en-US" sz="981" b="1" dirty="0">
                <a:solidFill>
                  <a:prstClr val="black"/>
                </a:solidFill>
                <a:latin typeface="Calibri"/>
              </a:rPr>
              <a:t>Status-quo</a:t>
            </a:r>
            <a:r>
              <a:rPr lang="en-US" sz="981" dirty="0">
                <a:solidFill>
                  <a:prstClr val="black"/>
                </a:solidFill>
                <a:latin typeface="Calibri"/>
              </a:rPr>
              <a:t>: community participation in some areas. Drone awareness campaigns at schools.</a:t>
            </a:r>
            <a:endParaRPr lang="en-US" sz="981" b="1" dirty="0">
              <a:solidFill>
                <a:prstClr val="black"/>
              </a:solidFill>
              <a:latin typeface="Calibri"/>
            </a:endParaRPr>
          </a:p>
        </p:txBody>
      </p:sp>
      <p:sp>
        <p:nvSpPr>
          <p:cNvPr id="88" name="TextBox 87">
            <a:extLst>
              <a:ext uri="{FF2B5EF4-FFF2-40B4-BE49-F238E27FC236}">
                <a16:creationId xmlns:a16="http://schemas.microsoft.com/office/drawing/2014/main" id="{AB7E90B8-5308-E2CA-AAD1-BC0E78611FCB}"/>
              </a:ext>
            </a:extLst>
          </p:cNvPr>
          <p:cNvSpPr txBox="1"/>
          <p:nvPr/>
        </p:nvSpPr>
        <p:spPr>
          <a:xfrm>
            <a:off x="3153977" y="3598200"/>
            <a:ext cx="2437566" cy="686800"/>
          </a:xfrm>
          <a:prstGeom prst="rect">
            <a:avLst/>
          </a:prstGeom>
          <a:solidFill>
            <a:schemeClr val="bg1"/>
          </a:solid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Private sector and Academia collaboration engagement started</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Lack of </a:t>
            </a:r>
            <a:r>
              <a:rPr lang="en-ZA" sz="981" dirty="0">
                <a:solidFill>
                  <a:prstClr val="black"/>
                </a:solidFill>
                <a:latin typeface="Calibri" panose="020F0502020204030204" pitchFamily="34" charset="0"/>
              </a:rPr>
              <a:t>trust between government and private sector organisation.</a:t>
            </a:r>
          </a:p>
          <a:p>
            <a:pPr defTabSz="810158" eaLnBrk="0" fontAlgn="base" hangingPunct="0">
              <a:spcBef>
                <a:spcPct val="0"/>
              </a:spcBef>
              <a:spcAft>
                <a:spcPct val="0"/>
              </a:spcAft>
            </a:pPr>
            <a:r>
              <a:rPr lang="en-ZA" sz="981" dirty="0">
                <a:solidFill>
                  <a:prstClr val="black"/>
                </a:solidFill>
                <a:latin typeface="Calibri" panose="020F0502020204030204" pitchFamily="34" charset="0"/>
              </a:rPr>
              <a:t> </a:t>
            </a:r>
            <a:endParaRPr lang="en-ZA" sz="981" dirty="0">
              <a:solidFill>
                <a:prstClr val="black"/>
              </a:solidFill>
              <a:latin typeface="Calibri"/>
            </a:endParaRPr>
          </a:p>
        </p:txBody>
      </p:sp>
      <p:sp>
        <p:nvSpPr>
          <p:cNvPr id="89" name="TextBox 88">
            <a:extLst>
              <a:ext uri="{FF2B5EF4-FFF2-40B4-BE49-F238E27FC236}">
                <a16:creationId xmlns:a16="http://schemas.microsoft.com/office/drawing/2014/main" id="{E6722CE2-A246-43BE-06B3-3E859E6DE325}"/>
              </a:ext>
            </a:extLst>
          </p:cNvPr>
          <p:cNvSpPr txBox="1"/>
          <p:nvPr/>
        </p:nvSpPr>
        <p:spPr>
          <a:xfrm>
            <a:off x="3828645" y="5157441"/>
            <a:ext cx="1877036" cy="420697"/>
          </a:xfrm>
          <a:prstGeom prst="rect">
            <a:avLst/>
          </a:prstGeom>
          <a:solidFill>
            <a:schemeClr val="bg1"/>
          </a:solidFill>
          <a:ln>
            <a:noFill/>
          </a:ln>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Status-quo</a:t>
            </a:r>
            <a:r>
              <a:rPr lang="en-ZA" sz="981" dirty="0">
                <a:solidFill>
                  <a:prstClr val="black"/>
                </a:solidFill>
                <a:latin typeface="Calibri"/>
              </a:rPr>
              <a:t>: International collaboration commenced with OGC. Engagements underway with</a:t>
            </a:r>
            <a:endParaRPr lang="en-ZA" sz="981" dirty="0">
              <a:solidFill>
                <a:srgbClr val="FF0000"/>
              </a:solidFill>
              <a:latin typeface="Calibri"/>
            </a:endParaRPr>
          </a:p>
        </p:txBody>
      </p:sp>
      <p:pic>
        <p:nvPicPr>
          <p:cNvPr id="3" name="Picture 2">
            <a:extLst>
              <a:ext uri="{FF2B5EF4-FFF2-40B4-BE49-F238E27FC236}">
                <a16:creationId xmlns:a16="http://schemas.microsoft.com/office/drawing/2014/main" id="{83CF7857-F885-46F3-6FAF-774ACFADBCC9}"/>
              </a:ext>
            </a:extLst>
          </p:cNvPr>
          <p:cNvPicPr>
            <a:picLocks noChangeAspect="1"/>
          </p:cNvPicPr>
          <p:nvPr/>
        </p:nvPicPr>
        <p:blipFill>
          <a:blip r:embed="rId2"/>
          <a:stretch>
            <a:fillRect/>
          </a:stretch>
        </p:blipFill>
        <p:spPr>
          <a:xfrm>
            <a:off x="2396964" y="4290596"/>
            <a:ext cx="1375198" cy="1279274"/>
          </a:xfrm>
          <a:prstGeom prst="rect">
            <a:avLst/>
          </a:prstGeom>
          <a:effectLst>
            <a:softEdge rad="101600"/>
          </a:effectLst>
        </p:spPr>
      </p:pic>
      <p:pic>
        <p:nvPicPr>
          <p:cNvPr id="7" name="Picture 6">
            <a:extLst>
              <a:ext uri="{FF2B5EF4-FFF2-40B4-BE49-F238E27FC236}">
                <a16:creationId xmlns:a16="http://schemas.microsoft.com/office/drawing/2014/main" id="{0A653909-7F61-400F-457C-812A5D0E1CAB}"/>
              </a:ext>
            </a:extLst>
          </p:cNvPr>
          <p:cNvPicPr>
            <a:picLocks noChangeAspect="1"/>
          </p:cNvPicPr>
          <p:nvPr/>
        </p:nvPicPr>
        <p:blipFill rotWithShape="1">
          <a:blip r:embed="rId3"/>
          <a:srcRect t="4319" r="2754"/>
          <a:stretch/>
        </p:blipFill>
        <p:spPr>
          <a:xfrm>
            <a:off x="7828565" y="4462701"/>
            <a:ext cx="1394555" cy="1150422"/>
          </a:xfrm>
          <a:prstGeom prst="rect">
            <a:avLst/>
          </a:prstGeom>
          <a:effectLst>
            <a:softEdge rad="88900"/>
          </a:effectLst>
        </p:spPr>
      </p:pic>
      <p:sp>
        <p:nvSpPr>
          <p:cNvPr id="18" name="TextBox 17">
            <a:extLst>
              <a:ext uri="{FF2B5EF4-FFF2-40B4-BE49-F238E27FC236}">
                <a16:creationId xmlns:a16="http://schemas.microsoft.com/office/drawing/2014/main" id="{E2781DF3-AFDB-367E-42F7-9FAC5E002570}"/>
              </a:ext>
            </a:extLst>
          </p:cNvPr>
          <p:cNvSpPr txBox="1"/>
          <p:nvPr/>
        </p:nvSpPr>
        <p:spPr>
          <a:xfrm>
            <a:off x="8760065" y="5589948"/>
            <a:ext cx="2533365" cy="1148904"/>
          </a:xfrm>
          <a:prstGeom prst="rect">
            <a:avLst/>
          </a:prstGeom>
          <a:noFill/>
        </p:spPr>
        <p:txBody>
          <a:bodyPr wrap="square">
            <a:spAutoFit/>
          </a:bodyPr>
          <a:lstStyle/>
          <a:p>
            <a:pPr defTabSz="810158" eaLnBrk="0" fontAlgn="base" hangingPunct="0">
              <a:spcBef>
                <a:spcPct val="0"/>
              </a:spcBef>
              <a:spcAft>
                <a:spcPct val="0"/>
              </a:spcAft>
            </a:pPr>
            <a:r>
              <a:rPr lang="en-ZA" sz="981" dirty="0">
                <a:solidFill>
                  <a:prstClr val="black"/>
                </a:solidFill>
                <a:latin typeface="Calibri"/>
              </a:rPr>
              <a:t>included in the SDI Act.</a:t>
            </a:r>
          </a:p>
          <a:p>
            <a:pPr defTabSz="640754" fontAlgn="base">
              <a:spcBef>
                <a:spcPct val="0"/>
              </a:spcBef>
              <a:spcAft>
                <a:spcPct val="0"/>
              </a:spcAft>
            </a:pPr>
            <a:r>
              <a:rPr lang="en-ZA" sz="981" b="1" dirty="0">
                <a:solidFill>
                  <a:prstClr val="black"/>
                </a:solidFill>
                <a:latin typeface="Calibri"/>
              </a:rPr>
              <a:t>Challenge(s): </a:t>
            </a:r>
            <a:r>
              <a:rPr lang="en-US" sz="981" dirty="0">
                <a:solidFill>
                  <a:prstClr val="black"/>
                </a:solidFill>
                <a:latin typeface="Calibri"/>
              </a:rPr>
              <a:t>Lack of implementation and poor enforcement of polices results in lack of governance and accountability</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a:t>
            </a:r>
            <a:r>
              <a:rPr lang="en-US" sz="981" dirty="0">
                <a:solidFill>
                  <a:prstClr val="black"/>
                </a:solidFill>
                <a:latin typeface="Calibri"/>
              </a:rPr>
              <a:t>Repeal the SDI Act to strengthen the data protection, licensing and sharing elements.</a:t>
            </a:r>
            <a:endParaRPr lang="en-ZA" sz="981" dirty="0">
              <a:solidFill>
                <a:prstClr val="black"/>
              </a:solidFill>
              <a:latin typeface="Calibri" panose="020F0502020204030204" pitchFamily="34" charset="0"/>
            </a:endParaRPr>
          </a:p>
        </p:txBody>
      </p:sp>
      <p:sp>
        <p:nvSpPr>
          <p:cNvPr id="20" name="TextBox 19">
            <a:extLst>
              <a:ext uri="{FF2B5EF4-FFF2-40B4-BE49-F238E27FC236}">
                <a16:creationId xmlns:a16="http://schemas.microsoft.com/office/drawing/2014/main" id="{003012B0-E99E-C493-6B9E-9EAC76D7A4C1}"/>
              </a:ext>
            </a:extLst>
          </p:cNvPr>
          <p:cNvSpPr txBox="1"/>
          <p:nvPr/>
        </p:nvSpPr>
        <p:spPr>
          <a:xfrm>
            <a:off x="6077710" y="5520816"/>
            <a:ext cx="2597568" cy="696088"/>
          </a:xfrm>
          <a:prstGeom prst="rect">
            <a:avLst/>
          </a:prstGeom>
          <a:noFill/>
        </p:spPr>
        <p:txBody>
          <a:bodyPr wrap="square">
            <a:spAutoFit/>
          </a:bodyPr>
          <a:lstStyle/>
          <a:p>
            <a:pPr defTabSz="640754" fontAlgn="base">
              <a:spcBef>
                <a:spcPct val="0"/>
              </a:spcBef>
              <a:spcAft>
                <a:spcPct val="0"/>
              </a:spcAft>
            </a:pPr>
            <a:r>
              <a:rPr lang="en-ZA" sz="981" b="1" dirty="0">
                <a:solidFill>
                  <a:prstClr val="black"/>
                </a:solidFill>
                <a:latin typeface="Calibri"/>
              </a:rPr>
              <a:t>Challenge(s): </a:t>
            </a:r>
            <a:r>
              <a:rPr lang="en-US" sz="981" dirty="0">
                <a:solidFill>
                  <a:prstClr val="black"/>
                </a:solidFill>
                <a:latin typeface="Calibri"/>
              </a:rPr>
              <a:t>Lack of implementation and poor enforcement of polices results in lack of governance and accountability</a:t>
            </a:r>
          </a:p>
          <a:p>
            <a:pPr defTabSz="640754" fontAlgn="base">
              <a:spcBef>
                <a:spcPct val="0"/>
              </a:spcBef>
              <a:spcAft>
                <a:spcPct val="0"/>
              </a:spcAft>
            </a:pPr>
            <a:r>
              <a:rPr lang="en-US" sz="981" b="1" dirty="0">
                <a:solidFill>
                  <a:prstClr val="black"/>
                </a:solidFill>
                <a:latin typeface="Calibri"/>
              </a:rPr>
              <a:t>Plan: </a:t>
            </a:r>
            <a:r>
              <a:rPr lang="en-US" sz="981" dirty="0">
                <a:solidFill>
                  <a:prstClr val="black"/>
                </a:solidFill>
                <a:latin typeface="Calibri"/>
              </a:rPr>
              <a:t>Repeal the SDI Act to include penalties</a:t>
            </a:r>
          </a:p>
        </p:txBody>
      </p:sp>
      <p:sp>
        <p:nvSpPr>
          <p:cNvPr id="22" name="TextBox 21">
            <a:extLst>
              <a:ext uri="{FF2B5EF4-FFF2-40B4-BE49-F238E27FC236}">
                <a16:creationId xmlns:a16="http://schemas.microsoft.com/office/drawing/2014/main" id="{9C71EF04-EE65-D28D-15FE-7CBCF20FE11E}"/>
              </a:ext>
            </a:extLst>
          </p:cNvPr>
          <p:cNvSpPr txBox="1"/>
          <p:nvPr/>
        </p:nvSpPr>
        <p:spPr>
          <a:xfrm>
            <a:off x="449413" y="5512843"/>
            <a:ext cx="2548570" cy="696088"/>
          </a:xfrm>
          <a:prstGeom prst="rect">
            <a:avLst/>
          </a:prstGeom>
          <a:noFill/>
        </p:spPr>
        <p:txBody>
          <a:bodyPr wrap="square">
            <a:spAutoFit/>
          </a:bodyPr>
          <a:lstStyle/>
          <a:p>
            <a:pPr defTabSz="640754" fontAlgn="base">
              <a:spcBef>
                <a:spcPct val="0"/>
              </a:spcBef>
              <a:spcAft>
                <a:spcPct val="0"/>
              </a:spcAft>
            </a:pPr>
            <a:r>
              <a:rPr lang="en-ZA" sz="981" b="1" dirty="0">
                <a:solidFill>
                  <a:prstClr val="black"/>
                </a:solidFill>
                <a:latin typeface="Calibri"/>
              </a:rPr>
              <a:t>Challenge(s): </a:t>
            </a:r>
            <a:r>
              <a:rPr lang="en-US" sz="981" dirty="0">
                <a:solidFill>
                  <a:prstClr val="black"/>
                </a:solidFill>
                <a:latin typeface="Calibri"/>
              </a:rPr>
              <a:t>Crafting message to the level of audience. </a:t>
            </a:r>
          </a:p>
          <a:p>
            <a:pPr defTabSz="640754" fontAlgn="base">
              <a:spcBef>
                <a:spcPct val="0"/>
              </a:spcBef>
              <a:spcAft>
                <a:spcPct val="0"/>
              </a:spcAft>
            </a:pPr>
            <a:r>
              <a:rPr lang="en-US" sz="981" b="1" dirty="0">
                <a:solidFill>
                  <a:prstClr val="black"/>
                </a:solidFill>
                <a:latin typeface="Calibri"/>
              </a:rPr>
              <a:t>Plan: </a:t>
            </a:r>
            <a:r>
              <a:rPr lang="en-ZA" sz="981" dirty="0">
                <a:solidFill>
                  <a:prstClr val="black"/>
                </a:solidFill>
                <a:latin typeface="Calibri"/>
              </a:rPr>
              <a:t>Capacitate the office and host more community outreach events. </a:t>
            </a:r>
            <a:endParaRPr lang="en-US" sz="981" dirty="0">
              <a:solidFill>
                <a:prstClr val="black"/>
              </a:solidFill>
              <a:latin typeface="Calibri"/>
            </a:endParaRPr>
          </a:p>
        </p:txBody>
      </p:sp>
      <p:sp>
        <p:nvSpPr>
          <p:cNvPr id="24" name="TextBox 23">
            <a:extLst>
              <a:ext uri="{FF2B5EF4-FFF2-40B4-BE49-F238E27FC236}">
                <a16:creationId xmlns:a16="http://schemas.microsoft.com/office/drawing/2014/main" id="{8A8A9C7F-FBE8-984E-44F8-2611029C8617}"/>
              </a:ext>
            </a:extLst>
          </p:cNvPr>
          <p:cNvSpPr txBox="1"/>
          <p:nvPr/>
        </p:nvSpPr>
        <p:spPr>
          <a:xfrm>
            <a:off x="3080093" y="5581480"/>
            <a:ext cx="2721455" cy="997966"/>
          </a:xfrm>
          <a:prstGeom prst="rect">
            <a:avLst/>
          </a:prstGeom>
          <a:noFill/>
        </p:spPr>
        <p:txBody>
          <a:bodyPr wrap="square">
            <a:spAutoFit/>
          </a:bodyPr>
          <a:lstStyle/>
          <a:p>
            <a:pPr defTabSz="810158" eaLnBrk="0" fontAlgn="base" hangingPunct="0">
              <a:spcBef>
                <a:spcPct val="0"/>
              </a:spcBef>
              <a:spcAft>
                <a:spcPct val="0"/>
              </a:spcAft>
            </a:pPr>
            <a:r>
              <a:rPr lang="en-ZA" sz="981" dirty="0">
                <a:solidFill>
                  <a:prstClr val="black"/>
                </a:solidFill>
                <a:latin typeface="Calibri"/>
              </a:rPr>
              <a:t>Mozambique and Zambia to benchmark and identify areas of collaboration.</a:t>
            </a:r>
          </a:p>
          <a:p>
            <a:pPr defTabSz="810158" eaLnBrk="0" fontAlgn="base" hangingPunct="0">
              <a:spcBef>
                <a:spcPct val="0"/>
              </a:spcBef>
              <a:spcAft>
                <a:spcPct val="0"/>
              </a:spcAft>
            </a:pPr>
            <a:r>
              <a:rPr lang="en-ZA" sz="981" b="1" dirty="0">
                <a:solidFill>
                  <a:prstClr val="black"/>
                </a:solidFill>
                <a:latin typeface="Calibri"/>
              </a:rPr>
              <a:t>Challenge(s): </a:t>
            </a:r>
            <a:r>
              <a:rPr lang="en-ZA" sz="981" dirty="0">
                <a:solidFill>
                  <a:prstClr val="black"/>
                </a:solidFill>
                <a:latin typeface="Calibri"/>
              </a:rPr>
              <a:t>International relations protocols in GI concepts not yet fully established</a:t>
            </a:r>
          </a:p>
          <a:p>
            <a:pPr defTabSz="810158" eaLnBrk="0" fontAlgn="base" hangingPunct="0">
              <a:spcBef>
                <a:spcPct val="0"/>
              </a:spcBef>
              <a:spcAft>
                <a:spcPct val="0"/>
              </a:spcAft>
            </a:pPr>
            <a:r>
              <a:rPr lang="en-ZA" sz="981" b="1" dirty="0">
                <a:solidFill>
                  <a:prstClr val="black"/>
                </a:solidFill>
                <a:latin typeface="Calibri"/>
              </a:rPr>
              <a:t>Plan</a:t>
            </a:r>
            <a:r>
              <a:rPr lang="en-ZA" sz="981" dirty="0">
                <a:solidFill>
                  <a:prstClr val="black"/>
                </a:solidFill>
                <a:latin typeface="Calibri"/>
              </a:rPr>
              <a:t>: Capacitate the IR office of possible collaborations in GI.</a:t>
            </a:r>
            <a:endParaRPr lang="en-ZA" sz="981" dirty="0">
              <a:solidFill>
                <a:srgbClr val="FF0000"/>
              </a:solidFill>
              <a:latin typeface="Calibri"/>
            </a:endParaRPr>
          </a:p>
        </p:txBody>
      </p:sp>
      <p:grpSp>
        <p:nvGrpSpPr>
          <p:cNvPr id="28" name="Group 27">
            <a:extLst>
              <a:ext uri="{FF2B5EF4-FFF2-40B4-BE49-F238E27FC236}">
                <a16:creationId xmlns:a16="http://schemas.microsoft.com/office/drawing/2014/main" id="{80DB4570-236F-A7EB-1997-F31E01BFD0D2}"/>
              </a:ext>
            </a:extLst>
          </p:cNvPr>
          <p:cNvGrpSpPr/>
          <p:nvPr/>
        </p:nvGrpSpPr>
        <p:grpSpPr>
          <a:xfrm>
            <a:off x="589880" y="1768131"/>
            <a:ext cx="4464434" cy="1257912"/>
            <a:chOff x="408957" y="1819057"/>
            <a:chExt cx="6371069" cy="1795131"/>
          </a:xfrm>
        </p:grpSpPr>
        <p:pic>
          <p:nvPicPr>
            <p:cNvPr id="26" name="Picture 25">
              <a:extLst>
                <a:ext uri="{FF2B5EF4-FFF2-40B4-BE49-F238E27FC236}">
                  <a16:creationId xmlns:a16="http://schemas.microsoft.com/office/drawing/2014/main" id="{30B1C116-3DF0-6434-09A5-AAA9B8D39ADE}"/>
                </a:ext>
              </a:extLst>
            </p:cNvPr>
            <p:cNvPicPr>
              <a:picLocks noChangeAspect="1"/>
            </p:cNvPicPr>
            <p:nvPr/>
          </p:nvPicPr>
          <p:blipFill rotWithShape="1">
            <a:blip r:embed="rId4"/>
            <a:srcRect l="-1" t="4549" r="2753" b="6245"/>
            <a:stretch/>
          </p:blipFill>
          <p:spPr>
            <a:xfrm>
              <a:off x="1823781" y="1889087"/>
              <a:ext cx="4956245" cy="1725101"/>
            </a:xfrm>
            <a:prstGeom prst="rect">
              <a:avLst/>
            </a:prstGeom>
          </p:spPr>
        </p:pic>
        <p:pic>
          <p:nvPicPr>
            <p:cNvPr id="27" name="Picture 26">
              <a:extLst>
                <a:ext uri="{FF2B5EF4-FFF2-40B4-BE49-F238E27FC236}">
                  <a16:creationId xmlns:a16="http://schemas.microsoft.com/office/drawing/2014/main" id="{6C468DD9-BD04-2E86-27A9-83139C7C76D8}"/>
                </a:ext>
              </a:extLst>
            </p:cNvPr>
            <p:cNvPicPr>
              <a:picLocks noChangeAspect="1"/>
            </p:cNvPicPr>
            <p:nvPr/>
          </p:nvPicPr>
          <p:blipFill>
            <a:blip r:embed="rId5">
              <a:duotone>
                <a:schemeClr val="accent3">
                  <a:shade val="45000"/>
                  <a:satMod val="135000"/>
                </a:schemeClr>
                <a:prstClr val="white"/>
              </a:duotone>
            </a:blip>
            <a:stretch>
              <a:fillRect/>
            </a:stretch>
          </p:blipFill>
          <p:spPr>
            <a:xfrm>
              <a:off x="408957" y="1819057"/>
              <a:ext cx="3139711" cy="1795131"/>
            </a:xfrm>
            <a:prstGeom prst="rect">
              <a:avLst/>
            </a:prstGeom>
          </p:spPr>
        </p:pic>
      </p:grpSp>
      <p:sp>
        <p:nvSpPr>
          <p:cNvPr id="29" name="TextBox 28">
            <a:extLst>
              <a:ext uri="{FF2B5EF4-FFF2-40B4-BE49-F238E27FC236}">
                <a16:creationId xmlns:a16="http://schemas.microsoft.com/office/drawing/2014/main" id="{C4BEEC6F-1825-E377-71D2-0E2129297B58}"/>
              </a:ext>
            </a:extLst>
          </p:cNvPr>
          <p:cNvSpPr txBox="1"/>
          <p:nvPr/>
        </p:nvSpPr>
        <p:spPr>
          <a:xfrm>
            <a:off x="3818501" y="4275359"/>
            <a:ext cx="1913468" cy="686800"/>
          </a:xfrm>
          <a:prstGeom prst="rect">
            <a:avLst/>
          </a:prstGeom>
          <a:solidFill>
            <a:schemeClr val="bg1"/>
          </a:solidFill>
        </p:spPr>
        <p:txBody>
          <a:bodyPr wrap="square" lIns="0" tIns="0" rIns="0" bIns="0" rtlCol="0" anchor="t">
            <a:noAutofit/>
          </a:bodyPr>
          <a:lstStyle/>
          <a:p>
            <a:pPr defTabSz="810158" eaLnBrk="0" fontAlgn="base" hangingPunct="0">
              <a:spcBef>
                <a:spcPct val="0"/>
              </a:spcBef>
              <a:spcAft>
                <a:spcPct val="0"/>
              </a:spcAft>
            </a:pPr>
            <a:r>
              <a:rPr lang="en-ZA" sz="981" b="1" dirty="0">
                <a:solidFill>
                  <a:prstClr val="black"/>
                </a:solidFill>
                <a:latin typeface="Calibri"/>
              </a:rPr>
              <a:t> Plan</a:t>
            </a:r>
            <a:r>
              <a:rPr lang="en-ZA" sz="981" dirty="0">
                <a:solidFill>
                  <a:prstClr val="black"/>
                </a:solidFill>
                <a:latin typeface="Calibri"/>
              </a:rPr>
              <a:t>: Continuous engagements with the Private sector and Academia and formalise  collaborations through </a:t>
            </a:r>
            <a:r>
              <a:rPr lang="en-ZA" sz="981" dirty="0" err="1">
                <a:solidFill>
                  <a:prstClr val="black"/>
                </a:solidFill>
                <a:latin typeface="Calibri"/>
              </a:rPr>
              <a:t>MoUs</a:t>
            </a:r>
            <a:endParaRPr lang="en-ZA" sz="1402" b="1" dirty="0">
              <a:solidFill>
                <a:prstClr val="black"/>
              </a:solidFill>
              <a:latin typeface="Calibri" panose="020F0502020204030204" pitchFamily="34" charset="0"/>
            </a:endParaRPr>
          </a:p>
        </p:txBody>
      </p:sp>
      <p:pic>
        <p:nvPicPr>
          <p:cNvPr id="38" name="Picture 37">
            <a:extLst>
              <a:ext uri="{FF2B5EF4-FFF2-40B4-BE49-F238E27FC236}">
                <a16:creationId xmlns:a16="http://schemas.microsoft.com/office/drawing/2014/main" id="{E9275259-C480-4A75-15DD-4B0400D3287A}"/>
              </a:ext>
            </a:extLst>
          </p:cNvPr>
          <p:cNvPicPr>
            <a:picLocks noChangeAspect="1"/>
          </p:cNvPicPr>
          <p:nvPr/>
        </p:nvPicPr>
        <p:blipFill rotWithShape="1">
          <a:blip r:embed="rId6"/>
          <a:srcRect t="5760" r="4460"/>
          <a:stretch/>
        </p:blipFill>
        <p:spPr>
          <a:xfrm>
            <a:off x="8017794" y="1236579"/>
            <a:ext cx="1170383" cy="1109080"/>
          </a:xfrm>
          <a:prstGeom prst="rect">
            <a:avLst/>
          </a:prstGeom>
          <a:ln>
            <a:noFill/>
          </a:ln>
          <a:effectLst>
            <a:softEdge rad="112500"/>
          </a:effectLst>
        </p:spPr>
      </p:pic>
      <p:sp>
        <p:nvSpPr>
          <p:cNvPr id="44" name="TextBox 43">
            <a:extLst>
              <a:ext uri="{FF2B5EF4-FFF2-40B4-BE49-F238E27FC236}">
                <a16:creationId xmlns:a16="http://schemas.microsoft.com/office/drawing/2014/main" id="{B8EC65A4-56B6-B955-B5A4-6488AD553D0F}"/>
              </a:ext>
            </a:extLst>
          </p:cNvPr>
          <p:cNvSpPr txBox="1"/>
          <p:nvPr/>
        </p:nvSpPr>
        <p:spPr>
          <a:xfrm>
            <a:off x="9261528" y="1851844"/>
            <a:ext cx="2131007" cy="545149"/>
          </a:xfrm>
          <a:prstGeom prst="rect">
            <a:avLst/>
          </a:prstGeom>
          <a:noFill/>
        </p:spPr>
        <p:txBody>
          <a:bodyPr wrap="square">
            <a:spAutoFit/>
          </a:bodyPr>
          <a:lstStyle/>
          <a:p>
            <a:pPr defTabSz="810158" eaLnBrk="0" fontAlgn="base" hangingPunct="0">
              <a:spcBef>
                <a:spcPct val="0"/>
              </a:spcBef>
              <a:spcAft>
                <a:spcPct val="0"/>
              </a:spcAft>
            </a:pPr>
            <a:r>
              <a:rPr lang="en-US" sz="981" b="1" dirty="0">
                <a:solidFill>
                  <a:prstClr val="black"/>
                </a:solidFill>
                <a:latin typeface="Calibri" panose="020F0502020204030204" pitchFamily="34" charset="0"/>
              </a:rPr>
              <a:t>Status-quo: </a:t>
            </a:r>
            <a:r>
              <a:rPr lang="en-US" sz="981" dirty="0">
                <a:solidFill>
                  <a:prstClr val="black"/>
                </a:solidFill>
                <a:latin typeface="Calibri" panose="020F0502020204030204" pitchFamily="34" charset="0"/>
              </a:rPr>
              <a:t>professional training including hand-on training provide on Data Quality and Metadata standards</a:t>
            </a:r>
          </a:p>
        </p:txBody>
      </p:sp>
      <p:sp>
        <p:nvSpPr>
          <p:cNvPr id="45" name="TextBox 44">
            <a:extLst>
              <a:ext uri="{FF2B5EF4-FFF2-40B4-BE49-F238E27FC236}">
                <a16:creationId xmlns:a16="http://schemas.microsoft.com/office/drawing/2014/main" id="{50DEF324-C17F-F258-A5F9-8CC76F0C1C4C}"/>
              </a:ext>
            </a:extLst>
          </p:cNvPr>
          <p:cNvSpPr txBox="1"/>
          <p:nvPr/>
        </p:nvSpPr>
        <p:spPr>
          <a:xfrm>
            <a:off x="8736541" y="2447333"/>
            <a:ext cx="2516319" cy="696088"/>
          </a:xfrm>
          <a:prstGeom prst="rect">
            <a:avLst/>
          </a:prstGeom>
          <a:noFill/>
        </p:spPr>
        <p:txBody>
          <a:bodyPr wrap="square">
            <a:spAutoFit/>
          </a:bodyPr>
          <a:lstStyle/>
          <a:p>
            <a:pPr defTabSz="810158" eaLnBrk="0" fontAlgn="base" hangingPunct="0">
              <a:spcBef>
                <a:spcPct val="0"/>
              </a:spcBef>
              <a:spcAft>
                <a:spcPct val="0"/>
              </a:spcAft>
            </a:pPr>
            <a:r>
              <a:rPr lang="en-US" sz="981" b="1" dirty="0">
                <a:solidFill>
                  <a:prstClr val="black"/>
                </a:solidFill>
                <a:latin typeface="Calibri" panose="020F0502020204030204" pitchFamily="34" charset="0"/>
              </a:rPr>
              <a:t>Challenge(s): </a:t>
            </a:r>
            <a:r>
              <a:rPr lang="en-US" sz="981" dirty="0">
                <a:solidFill>
                  <a:prstClr val="black"/>
                </a:solidFill>
                <a:latin typeface="Calibri" panose="020F0502020204030204" pitchFamily="34" charset="0"/>
              </a:rPr>
              <a:t>Professional training on other elements of the IGIF is lacking.</a:t>
            </a:r>
          </a:p>
          <a:p>
            <a:pPr defTabSz="810158" eaLnBrk="0" fontAlgn="base" hangingPunct="0">
              <a:spcBef>
                <a:spcPct val="0"/>
              </a:spcBef>
              <a:spcAft>
                <a:spcPct val="0"/>
              </a:spcAft>
            </a:pPr>
            <a:r>
              <a:rPr lang="en-US" sz="981" b="1" dirty="0">
                <a:solidFill>
                  <a:prstClr val="black"/>
                </a:solidFill>
                <a:latin typeface="Calibri" panose="020F0502020204030204" pitchFamily="34" charset="0"/>
              </a:rPr>
              <a:t>Plan: </a:t>
            </a:r>
            <a:r>
              <a:rPr lang="en-US" sz="981" dirty="0">
                <a:solidFill>
                  <a:prstClr val="black"/>
                </a:solidFill>
                <a:latin typeface="Calibri" panose="020F0502020204030204" pitchFamily="34" charset="0"/>
              </a:rPr>
              <a:t>Outsource some of the professional training to institutions of higher learning. </a:t>
            </a:r>
          </a:p>
        </p:txBody>
      </p:sp>
      <p:sp>
        <p:nvSpPr>
          <p:cNvPr id="46" name="TextBox 45">
            <a:extLst>
              <a:ext uri="{FF2B5EF4-FFF2-40B4-BE49-F238E27FC236}">
                <a16:creationId xmlns:a16="http://schemas.microsoft.com/office/drawing/2014/main" id="{07DC55C1-1E51-1ABB-A2E4-46C07C8E6152}"/>
              </a:ext>
            </a:extLst>
          </p:cNvPr>
          <p:cNvSpPr txBox="1"/>
          <p:nvPr/>
        </p:nvSpPr>
        <p:spPr>
          <a:xfrm>
            <a:off x="5958569" y="2174643"/>
            <a:ext cx="2001038" cy="366714"/>
          </a:xfrm>
          <a:prstGeom prst="rect">
            <a:avLst/>
          </a:prstGeom>
          <a:solidFill>
            <a:schemeClr val="bg1"/>
          </a:solidFill>
        </p:spPr>
        <p:txBody>
          <a:bodyPr wrap="square" lIns="0" tIns="0" rIns="0" bIns="0" rtlCol="0" anchor="t">
            <a:noAutofit/>
          </a:bodyPr>
          <a:lstStyle/>
          <a:p>
            <a:pPr defTabSz="640754" fontAlgn="base">
              <a:spcBef>
                <a:spcPct val="0"/>
              </a:spcBef>
              <a:spcAft>
                <a:spcPct val="0"/>
              </a:spcAft>
            </a:pPr>
            <a:r>
              <a:rPr lang="en-US" sz="981" b="1" dirty="0">
                <a:solidFill>
                  <a:prstClr val="black"/>
                </a:solidFill>
                <a:latin typeface="Calibri"/>
              </a:rPr>
              <a:t>Challenge(s): </a:t>
            </a:r>
            <a:r>
              <a:rPr lang="en-US" sz="981" dirty="0">
                <a:solidFill>
                  <a:prstClr val="black"/>
                </a:solidFill>
                <a:latin typeface="Calibri"/>
              </a:rPr>
              <a:t>current systems does not encourage capacity through  innovative and creative applications, </a:t>
            </a:r>
          </a:p>
        </p:txBody>
      </p:sp>
      <p:sp>
        <p:nvSpPr>
          <p:cNvPr id="48" name="TextBox 47">
            <a:extLst>
              <a:ext uri="{FF2B5EF4-FFF2-40B4-BE49-F238E27FC236}">
                <a16:creationId xmlns:a16="http://schemas.microsoft.com/office/drawing/2014/main" id="{24CB29A6-E1E5-14DF-F931-60BC619BE347}"/>
              </a:ext>
            </a:extLst>
          </p:cNvPr>
          <p:cNvSpPr txBox="1"/>
          <p:nvPr/>
        </p:nvSpPr>
        <p:spPr>
          <a:xfrm>
            <a:off x="5975944" y="2605252"/>
            <a:ext cx="2687246" cy="366714"/>
          </a:xfrm>
          <a:prstGeom prst="rect">
            <a:avLst/>
          </a:prstGeom>
          <a:solidFill>
            <a:schemeClr val="bg1"/>
          </a:solidFill>
        </p:spPr>
        <p:txBody>
          <a:bodyPr wrap="square" lIns="0" tIns="0" rIns="0" bIns="0" rtlCol="0" anchor="t">
            <a:noAutofit/>
          </a:bodyPr>
          <a:lstStyle/>
          <a:p>
            <a:pPr defTabSz="640754" fontAlgn="base">
              <a:spcBef>
                <a:spcPct val="0"/>
              </a:spcBef>
              <a:spcAft>
                <a:spcPct val="0"/>
              </a:spcAft>
            </a:pPr>
            <a:r>
              <a:rPr lang="en-US" sz="981" dirty="0">
                <a:solidFill>
                  <a:prstClr val="black"/>
                </a:solidFill>
                <a:latin typeface="Calibri"/>
              </a:rPr>
              <a:t>, design  and launch of start-ups. </a:t>
            </a:r>
          </a:p>
          <a:p>
            <a:pPr defTabSz="640754" fontAlgn="base">
              <a:spcBef>
                <a:spcPct val="0"/>
              </a:spcBef>
              <a:spcAft>
                <a:spcPct val="0"/>
              </a:spcAft>
            </a:pPr>
            <a:r>
              <a:rPr lang="en-US" sz="981" b="1" dirty="0">
                <a:solidFill>
                  <a:prstClr val="black"/>
                </a:solidFill>
                <a:latin typeface="Calibri"/>
              </a:rPr>
              <a:t>Plan</a:t>
            </a:r>
            <a:r>
              <a:rPr lang="en-US" sz="981" dirty="0">
                <a:solidFill>
                  <a:prstClr val="black"/>
                </a:solidFill>
                <a:latin typeface="Calibri"/>
              </a:rPr>
              <a:t>: growing  the digital economies underpinned by geospatial information.</a:t>
            </a:r>
          </a:p>
        </p:txBody>
      </p:sp>
    </p:spTree>
    <p:extLst>
      <p:ext uri="{BB962C8B-B14F-4D97-AF65-F5344CB8AC3E}">
        <p14:creationId xmlns:p14="http://schemas.microsoft.com/office/powerpoint/2010/main" val="916077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383458" y="1284358"/>
            <a:ext cx="11425084"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t>[COUNTRY]</a:t>
            </a:r>
            <a:br>
              <a:rPr kumimoji="0" lang="en-US" sz="4200" b="1" i="0" u="none" strike="noStrike" kern="1200" cap="none" spc="0" normalizeH="0" baseline="0" noProof="0" dirty="0">
                <a:ln>
                  <a:noFill/>
                </a:ln>
                <a:solidFill>
                  <a:srgbClr val="555555"/>
                </a:solidFill>
                <a:effectLst/>
                <a:uLnTx/>
                <a:uFillTx/>
                <a:latin typeface="Roboto" panose="02000000000000000000" pitchFamily="2" charset="0"/>
                <a:ea typeface="Roboto" panose="02000000000000000000" pitchFamily="2" charset="0"/>
                <a:cs typeface="+mn-cs"/>
              </a:rPr>
            </a:br>
            <a:r>
              <a:rPr kumimoji="0" lang="en-US" sz="3200" b="1" i="0" u="none" strike="noStrike" kern="1200" cap="none" spc="0" normalizeH="0" baseline="0" noProof="0" dirty="0">
                <a:ln>
                  <a:noFill/>
                </a:ln>
                <a:solidFill>
                  <a:srgbClr val="009EDB"/>
                </a:solidFill>
                <a:effectLst/>
                <a:uLnTx/>
                <a:uFillTx/>
                <a:latin typeface="Roboto" panose="02000000000000000000" pitchFamily="2" charset="0"/>
                <a:ea typeface="Roboto" panose="02000000000000000000" pitchFamily="2" charset="0"/>
                <a:cs typeface="+mn-cs"/>
              </a:rPr>
              <a:t>[AGENCY]</a:t>
            </a:r>
            <a:endParaRPr kumimoji="0" lang="en-US" sz="3200" b="0" i="0" u="none" strike="noStrike" kern="1200" cap="none" spc="0" normalizeH="0" baseline="0" noProof="0" dirty="0">
              <a:ln>
                <a:noFill/>
              </a:ln>
              <a:solidFill>
                <a:srgbClr val="009EDB"/>
              </a:solidFill>
              <a:effectLst/>
              <a:uLnTx/>
              <a:uFillTx/>
              <a:latin typeface="Roboto" panose="02000000000000000000" pitchFamily="2" charset="0"/>
              <a:ea typeface="Roboto"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pic>
        <p:nvPicPr>
          <p:cNvPr id="3" name="Picture 2">
            <a:extLst>
              <a:ext uri="{FF2B5EF4-FFF2-40B4-BE49-F238E27FC236}">
                <a16:creationId xmlns:a16="http://schemas.microsoft.com/office/drawing/2014/main" id="{6B44ED17-958D-F797-2354-B4588AFC6423}"/>
              </a:ext>
            </a:extLst>
          </p:cNvPr>
          <p:cNvPicPr>
            <a:picLocks noChangeAspect="1"/>
          </p:cNvPicPr>
          <p:nvPr/>
        </p:nvPicPr>
        <p:blipFill>
          <a:blip r:embed="rId2" cstate="print"/>
          <a:stretch>
            <a:fillRect/>
          </a:stretch>
        </p:blipFill>
        <p:spPr>
          <a:xfrm flipH="1">
            <a:off x="-1" y="0"/>
            <a:ext cx="3222559" cy="2909454"/>
          </a:xfrm>
          <a:prstGeom prst="rect">
            <a:avLst/>
          </a:prstGeom>
        </p:spPr>
      </p:pic>
      <p:pic>
        <p:nvPicPr>
          <p:cNvPr id="5" name="Picture 4">
            <a:extLst>
              <a:ext uri="{FF2B5EF4-FFF2-40B4-BE49-F238E27FC236}">
                <a16:creationId xmlns:a16="http://schemas.microsoft.com/office/drawing/2014/main" id="{2E73F75A-749C-0ED9-A100-A354E1901201}"/>
              </a:ext>
            </a:extLst>
          </p:cNvPr>
          <p:cNvPicPr>
            <a:picLocks noChangeAspect="1"/>
          </p:cNvPicPr>
          <p:nvPr/>
        </p:nvPicPr>
        <p:blipFill>
          <a:blip r:embed="rId3"/>
          <a:stretch>
            <a:fillRect/>
          </a:stretch>
        </p:blipFill>
        <p:spPr>
          <a:xfrm>
            <a:off x="910617" y="803356"/>
            <a:ext cx="10101532" cy="1655464"/>
          </a:xfrm>
          <a:prstGeom prst="rect">
            <a:avLst/>
          </a:prstGeom>
        </p:spPr>
      </p:pic>
      <p:sp>
        <p:nvSpPr>
          <p:cNvPr id="6" name="TextBox 5">
            <a:extLst>
              <a:ext uri="{FF2B5EF4-FFF2-40B4-BE49-F238E27FC236}">
                <a16:creationId xmlns:a16="http://schemas.microsoft.com/office/drawing/2014/main" id="{D3C75F66-0163-D0A2-51ED-1939B286D2E3}"/>
              </a:ext>
            </a:extLst>
          </p:cNvPr>
          <p:cNvSpPr txBox="1"/>
          <p:nvPr/>
        </p:nvSpPr>
        <p:spPr>
          <a:xfrm>
            <a:off x="383458" y="2458820"/>
            <a:ext cx="11686673"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F81BD">
                    <a:lumMod val="75000"/>
                  </a:srgbClr>
                </a:solidFill>
                <a:effectLst/>
                <a:uLnTx/>
                <a:uFillTx/>
                <a:latin typeface="Rockwell" panose="02060603020205020403" pitchFamily="18" charset="0"/>
                <a:ea typeface="+mn-ea"/>
                <a:cs typeface="+mn-cs"/>
              </a:rPr>
              <a:t>MINISTRY OF LANDS, AGRICULTURE, FISHERIES, WATER AND RURAL DEVELOPEMNT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F81BD">
                    <a:lumMod val="75000"/>
                  </a:srgbClr>
                </a:solidFill>
                <a:effectLst/>
                <a:uLnTx/>
                <a:uFillTx/>
                <a:latin typeface="Rockwell" panose="02060603020205020403" pitchFamily="18" charset="0"/>
                <a:ea typeface="+mn-ea"/>
                <a:cs typeface="+mn-cs"/>
              </a:rPr>
              <a:t>ZIMBABWE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4F81BD">
                  <a:lumMod val="75000"/>
                </a:srgbClr>
              </a:solidFill>
              <a:effectLst/>
              <a:uLnTx/>
              <a:uFillTx/>
              <a:latin typeface="Rockwell" panose="020606030202050204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81BD">
                    <a:lumMod val="75000"/>
                  </a:srgbClr>
                </a:solidFill>
                <a:effectLst/>
                <a:uLnTx/>
                <a:uFillTx/>
                <a:latin typeface="Rockwell" panose="02060603020205020403" pitchFamily="18" charset="0"/>
                <a:ea typeface="+mn-ea"/>
                <a:cs typeface="+mn-cs"/>
              </a:rPr>
              <a:t>BY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81BD">
                    <a:lumMod val="75000"/>
                  </a:srgbClr>
                </a:solidFill>
                <a:effectLst/>
                <a:uLnTx/>
                <a:uFillTx/>
                <a:latin typeface="Rockwell" panose="02060603020205020403" pitchFamily="18" charset="0"/>
                <a:ea typeface="+mn-ea"/>
                <a:cs typeface="+mn-cs"/>
              </a:rPr>
              <a:t>PLS Cephas </a:t>
            </a:r>
            <a:r>
              <a:rPr kumimoji="0" lang="en-US" sz="2400" b="1" i="0" u="none" strike="noStrike" kern="1200" cap="none" spc="0" normalizeH="0" baseline="0" noProof="0" dirty="0" err="1">
                <a:ln>
                  <a:noFill/>
                </a:ln>
                <a:solidFill>
                  <a:srgbClr val="4F81BD">
                    <a:lumMod val="75000"/>
                  </a:srgbClr>
                </a:solidFill>
                <a:effectLst/>
                <a:uLnTx/>
                <a:uFillTx/>
                <a:latin typeface="Rockwell" panose="02060603020205020403" pitchFamily="18" charset="0"/>
                <a:ea typeface="+mn-ea"/>
                <a:cs typeface="+mn-cs"/>
              </a:rPr>
              <a:t>Magauze</a:t>
            </a:r>
            <a:endParaRPr kumimoji="0" lang="en-US" sz="2400" b="1" i="0" u="none" strike="noStrike" kern="1200" cap="none" spc="0" normalizeH="0" baseline="0" noProof="0" dirty="0">
              <a:ln>
                <a:noFill/>
              </a:ln>
              <a:solidFill>
                <a:srgbClr val="4F81BD">
                  <a:lumMod val="75000"/>
                </a:srgbClr>
              </a:solidFill>
              <a:effectLst/>
              <a:uLnTx/>
              <a:uFillTx/>
              <a:latin typeface="Rockwell" panose="02060603020205020403" pitchFamily="18" charset="0"/>
              <a:ea typeface="+mn-ea"/>
              <a:cs typeface="+mn-cs"/>
            </a:endParaRPr>
          </a:p>
        </p:txBody>
      </p:sp>
    </p:spTree>
    <p:extLst>
      <p:ext uri="{BB962C8B-B14F-4D97-AF65-F5344CB8AC3E}">
        <p14:creationId xmlns:p14="http://schemas.microsoft.com/office/powerpoint/2010/main" val="30351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1901" y="1821257"/>
            <a:ext cx="9601196" cy="3692107"/>
          </a:xfrm>
        </p:spPr>
        <p:txBody>
          <a:bodyPr>
            <a:normAutofit fontScale="92500" lnSpcReduction="20000"/>
          </a:bodyPr>
          <a:lstStyle/>
          <a:p>
            <a:pPr indent="-360000">
              <a:buClr>
                <a:srgbClr val="FF0000"/>
              </a:buClr>
              <a:buSzPct val="50000"/>
              <a:buFont typeface="Wingdings" panose="05000000000000000000" pitchFamily="2" charset="2"/>
              <a:buChar char="q"/>
            </a:pPr>
            <a:r>
              <a:rPr lang="en-GB" dirty="0">
                <a:latin typeface="Arial" panose="020B0604020202020204" pitchFamily="34" charset="0"/>
                <a:cs typeface="Arial" panose="020B0604020202020204" pitchFamily="34" charset="0"/>
              </a:rPr>
              <a:t>Land </a:t>
            </a:r>
            <a:r>
              <a:rPr lang="en-GB" sz="2600" dirty="0">
                <a:latin typeface="Arial" panose="020B0604020202020204" pitchFamily="34" charset="0"/>
                <a:cs typeface="Arial" panose="020B0604020202020204" pitchFamily="34" charset="0"/>
              </a:rPr>
              <a:t>Survey Act [20:12]</a:t>
            </a:r>
          </a:p>
          <a:p>
            <a:pPr indent="-360000">
              <a:buClr>
                <a:srgbClr val="FF0000"/>
              </a:buClr>
              <a:buSzPct val="50000"/>
              <a:buFont typeface="Wingdings" panose="05000000000000000000" pitchFamily="2" charset="2"/>
              <a:buChar char="q"/>
            </a:pPr>
            <a:r>
              <a:rPr lang="en-GB" sz="2600" u="sng" dirty="0">
                <a:latin typeface="Arial" panose="020B0604020202020204" pitchFamily="34" charset="0"/>
                <a:cs typeface="Arial" panose="020B0604020202020204" pitchFamily="34" charset="0"/>
              </a:rPr>
              <a:t>1</a:t>
            </a:r>
            <a:r>
              <a:rPr lang="en-GB" sz="2600" u="sng" baseline="30000" dirty="0">
                <a:latin typeface="Arial" panose="020B0604020202020204" pitchFamily="34" charset="0"/>
                <a:cs typeface="Arial" panose="020B0604020202020204" pitchFamily="34" charset="0"/>
              </a:rPr>
              <a:t>st</a:t>
            </a:r>
            <a:r>
              <a:rPr lang="en-GB" sz="2600" u="sng" dirty="0">
                <a:latin typeface="Arial" panose="020B0604020202020204" pitchFamily="34" charset="0"/>
                <a:cs typeface="Arial" panose="020B0604020202020204" pitchFamily="34" charset="0"/>
              </a:rPr>
              <a:t> May 1933	</a:t>
            </a:r>
            <a:r>
              <a:rPr lang="en-GB" sz="2600" dirty="0">
                <a:latin typeface="Arial" panose="020B0604020202020204" pitchFamily="34" charset="0"/>
                <a:cs typeface="Arial" panose="020B0604020202020204" pitchFamily="34" charset="0"/>
              </a:rPr>
              <a:t>…… ‘</a:t>
            </a:r>
            <a:r>
              <a:rPr lang="en-GB" sz="2600" i="1" dirty="0">
                <a:latin typeface="Arial" panose="020B0604020202020204" pitchFamily="34" charset="0"/>
                <a:cs typeface="Arial" panose="020B0604020202020204" pitchFamily="34" charset="0"/>
              </a:rPr>
              <a:t>consolidation of existing laws relating to the survey 						of land’</a:t>
            </a:r>
            <a:endParaRPr lang="en-GB" sz="2600" u="sng" dirty="0">
              <a:latin typeface="Arial" panose="020B0604020202020204" pitchFamily="34" charset="0"/>
              <a:cs typeface="Arial" panose="020B0604020202020204" pitchFamily="34" charset="0"/>
            </a:endParaRPr>
          </a:p>
          <a:p>
            <a:pPr indent="-360000">
              <a:buClr>
                <a:srgbClr val="FF0000"/>
              </a:buClr>
              <a:buSzPct val="50000"/>
              <a:buFont typeface="Wingdings" panose="05000000000000000000" pitchFamily="2" charset="2"/>
              <a:buChar char="q"/>
            </a:pPr>
            <a:r>
              <a:rPr lang="en-GB" sz="2600" u="sng" dirty="0">
                <a:latin typeface="Arial" panose="020B0604020202020204" pitchFamily="34" charset="0"/>
                <a:cs typeface="Arial" panose="020B0604020202020204" pitchFamily="34" charset="0"/>
              </a:rPr>
              <a:t>Part V</a:t>
            </a:r>
            <a:r>
              <a:rPr lang="en-GB" sz="2600" dirty="0">
                <a:latin typeface="Arial" panose="020B0604020202020204" pitchFamily="34" charset="0"/>
                <a:cs typeface="Arial" panose="020B0604020202020204" pitchFamily="34" charset="0"/>
              </a:rPr>
              <a:t> ……Establishment of the Office of the Surveyor General</a:t>
            </a:r>
          </a:p>
          <a:p>
            <a:pPr lvl="2" indent="-360000">
              <a:buClr>
                <a:srgbClr val="FF0000"/>
              </a:buClr>
              <a:buSzPct val="50000"/>
              <a:buFont typeface="Wingdings" panose="05000000000000000000" pitchFamily="2" charset="2"/>
              <a:buChar char="q"/>
            </a:pPr>
            <a:r>
              <a:rPr lang="en-GB" sz="2600" dirty="0">
                <a:latin typeface="Arial" panose="020B0604020202020204" pitchFamily="34" charset="0"/>
                <a:cs typeface="Arial" panose="020B0604020202020204" pitchFamily="34" charset="0"/>
              </a:rPr>
              <a:t>Section 7(1)(c) 	</a:t>
            </a:r>
            <a:r>
              <a:rPr lang="en-GB" sz="2600" i="1" dirty="0">
                <a:latin typeface="Arial" panose="020B0604020202020204" pitchFamily="34" charset="0"/>
                <a:cs typeface="Arial" panose="020B0604020202020204" pitchFamily="34" charset="0"/>
              </a:rPr>
              <a:t>‘take charge of and preserve all records appertaining to surveys of land which were, prior to 1</a:t>
            </a:r>
            <a:r>
              <a:rPr lang="en-GB" sz="2600" i="1" baseline="30000" dirty="0">
                <a:latin typeface="Arial" panose="020B0604020202020204" pitchFamily="34" charset="0"/>
                <a:cs typeface="Arial" panose="020B0604020202020204" pitchFamily="34" charset="0"/>
              </a:rPr>
              <a:t>st</a:t>
            </a:r>
            <a:r>
              <a:rPr lang="en-GB" sz="2600" i="1" dirty="0">
                <a:latin typeface="Arial" panose="020B0604020202020204" pitchFamily="34" charset="0"/>
                <a:cs typeface="Arial" panose="020B0604020202020204" pitchFamily="34" charset="0"/>
              </a:rPr>
              <a:t> May 1933 preserved as records in the S.G’s office, or which may become, after such date , records of the S.G’s office’</a:t>
            </a:r>
          </a:p>
          <a:p>
            <a:pPr lvl="2" indent="-360000">
              <a:buClr>
                <a:srgbClr val="FF0000"/>
              </a:buClr>
              <a:buSzPct val="50000"/>
              <a:buFont typeface="Wingdings" panose="05000000000000000000" pitchFamily="2" charset="2"/>
              <a:buChar char="q"/>
            </a:pPr>
            <a:r>
              <a:rPr lang="en-GB" sz="2600" i="1" dirty="0">
                <a:latin typeface="Arial" panose="020B0604020202020204" pitchFamily="34" charset="0"/>
                <a:cs typeface="Arial" panose="020B0604020202020204" pitchFamily="34" charset="0"/>
              </a:rPr>
              <a:t>…obligation to avail such records/information/data when requested to do so by any person</a:t>
            </a:r>
            <a:endParaRPr lang="en-GB" sz="2600" dirty="0">
              <a:latin typeface="Arial" panose="020B0604020202020204" pitchFamily="34" charset="0"/>
              <a:cs typeface="Arial" panose="020B0604020202020204" pitchFamily="34" charset="0"/>
            </a:endParaRPr>
          </a:p>
          <a:p>
            <a:pPr marL="0" indent="0">
              <a:buNone/>
            </a:pPr>
            <a:endParaRPr lang="en-US" dirty="0"/>
          </a:p>
        </p:txBody>
      </p:sp>
      <p:sp>
        <p:nvSpPr>
          <p:cNvPr id="4" name="TextBox 3"/>
          <p:cNvSpPr txBox="1"/>
          <p:nvPr/>
        </p:nvSpPr>
        <p:spPr>
          <a:xfrm>
            <a:off x="1164567" y="1162339"/>
            <a:ext cx="253466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background</a:t>
            </a:r>
          </a:p>
        </p:txBody>
      </p:sp>
      <p:sp>
        <p:nvSpPr>
          <p:cNvPr id="6" name="Oval 5"/>
          <p:cNvSpPr/>
          <p:nvPr/>
        </p:nvSpPr>
        <p:spPr>
          <a:xfrm>
            <a:off x="2564296" y="2645994"/>
            <a:ext cx="9362662" cy="28122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C3E8FD18-ED6E-621E-E202-E79B7A4B351C}"/>
              </a:ext>
            </a:extLst>
          </p:cNvPr>
          <p:cNvPicPr>
            <a:picLocks noChangeAspect="1"/>
          </p:cNvPicPr>
          <p:nvPr/>
        </p:nvPicPr>
        <p:blipFill>
          <a:blip r:embed="rId2" cstate="print"/>
          <a:stretch>
            <a:fillRect/>
          </a:stretch>
        </p:blipFill>
        <p:spPr>
          <a:xfrm flipH="1">
            <a:off x="0" y="0"/>
            <a:ext cx="3222559" cy="2909454"/>
          </a:xfrm>
          <a:prstGeom prst="rect">
            <a:avLst/>
          </a:prstGeom>
        </p:spPr>
      </p:pic>
      <p:sp>
        <p:nvSpPr>
          <p:cNvPr id="7" name="Title 1">
            <a:extLst>
              <a:ext uri="{FF2B5EF4-FFF2-40B4-BE49-F238E27FC236}">
                <a16:creationId xmlns:a16="http://schemas.microsoft.com/office/drawing/2014/main" id="{84EEB9E7-A15F-33A5-DD41-AFE8BCA4C11B}"/>
              </a:ext>
            </a:extLst>
          </p:cNvPr>
          <p:cNvSpPr txBox="1">
            <a:spLocks/>
          </p:cNvSpPr>
          <p:nvPr/>
        </p:nvSpPr>
        <p:spPr>
          <a:xfrm>
            <a:off x="1956298" y="410432"/>
            <a:ext cx="9853663" cy="104429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all" spc="0" normalizeH="0" baseline="0" noProof="0" dirty="0">
                <a:ln>
                  <a:noFill/>
                </a:ln>
                <a:solidFill>
                  <a:srgbClr val="4F81BD"/>
                </a:solidFill>
                <a:effectLst/>
                <a:uLnTx/>
                <a:uFillTx/>
                <a:latin typeface="Rockwell" panose="02060603020205020403" pitchFamily="18" charset="0"/>
                <a:ea typeface="+mj-ea"/>
                <a:cs typeface="+mj-cs"/>
              </a:rPr>
              <a:t>Birth of the DSG and Land Records Mandate</a:t>
            </a:r>
          </a:p>
        </p:txBody>
      </p:sp>
      <p:pic>
        <p:nvPicPr>
          <p:cNvPr id="1026" name="Picture 2" descr="Mandate">
            <a:extLst>
              <a:ext uri="{FF2B5EF4-FFF2-40B4-BE49-F238E27FC236}">
                <a16:creationId xmlns:a16="http://schemas.microsoft.com/office/drawing/2014/main" id="{600B2F16-4601-CAB4-A250-EF73FB65A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7" y="3172913"/>
            <a:ext cx="2498099" cy="260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714385"/>
      </p:ext>
    </p:extLst>
  </p:cSld>
  <p:clrMapOvr>
    <a:masterClrMapping/>
  </p:clrMapOvr>
  <mc:AlternateContent xmlns:mc="http://schemas.openxmlformats.org/markup-compatibility/2006" xmlns:p14="http://schemas.microsoft.com/office/powerpoint/2010/main">
    <mc:Choice Requires="p14">
      <p:transition p14:dur="10">
        <p:blinds dir="vert"/>
      </p:transition>
    </mc:Choice>
    <mc:Fallback xmlns="">
      <p:transition>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449D4-ECD4-7596-BD70-FD66F0488DFE}"/>
              </a:ext>
            </a:extLst>
          </p:cNvPr>
          <p:cNvPicPr>
            <a:picLocks noChangeAspect="1"/>
          </p:cNvPicPr>
          <p:nvPr/>
        </p:nvPicPr>
        <p:blipFill>
          <a:blip r:embed="rId2" cstate="print"/>
          <a:stretch>
            <a:fillRect/>
          </a:stretch>
        </p:blipFill>
        <p:spPr>
          <a:xfrm flipH="1">
            <a:off x="-1" y="0"/>
            <a:ext cx="3222559" cy="2909454"/>
          </a:xfrm>
          <a:prstGeom prst="rect">
            <a:avLst/>
          </a:prstGeom>
        </p:spPr>
      </p:pic>
      <p:pic>
        <p:nvPicPr>
          <p:cNvPr id="5" name="Picture 4">
            <a:extLst>
              <a:ext uri="{FF2B5EF4-FFF2-40B4-BE49-F238E27FC236}">
                <a16:creationId xmlns:a16="http://schemas.microsoft.com/office/drawing/2014/main" id="{A17126DF-DDDB-A681-8386-F53D2BCD55B8}"/>
              </a:ext>
            </a:extLst>
          </p:cNvPr>
          <p:cNvPicPr>
            <a:picLocks noChangeAspect="1"/>
          </p:cNvPicPr>
          <p:nvPr/>
        </p:nvPicPr>
        <p:blipFill rotWithShape="1">
          <a:blip r:embed="rId3">
            <a:extLst>
              <a:ext uri="{28A0092B-C50C-407E-A947-70E740481C1C}">
                <a14:useLocalDpi xmlns:a14="http://schemas.microsoft.com/office/drawing/2010/main" val="0"/>
              </a:ext>
            </a:extLst>
          </a:blip>
          <a:srcRect b="8341"/>
          <a:stretch/>
        </p:blipFill>
        <p:spPr>
          <a:xfrm rot="20221046">
            <a:off x="2580021" y="1131174"/>
            <a:ext cx="1530175" cy="1269672"/>
          </a:xfrm>
          <a:prstGeom prst="rect">
            <a:avLst/>
          </a:prstGeom>
          <a:ln>
            <a:solidFill>
              <a:schemeClr val="tx1"/>
            </a:solidFill>
          </a:ln>
          <a:scene3d>
            <a:camera prst="orthographicFront"/>
            <a:lightRig rig="threePt" dir="t"/>
          </a:scene3d>
          <a:sp3d>
            <a:bevelT/>
          </a:sp3d>
        </p:spPr>
      </p:pic>
      <p:pic>
        <p:nvPicPr>
          <p:cNvPr id="6" name="Picture 5">
            <a:extLst>
              <a:ext uri="{FF2B5EF4-FFF2-40B4-BE49-F238E27FC236}">
                <a16:creationId xmlns:a16="http://schemas.microsoft.com/office/drawing/2014/main" id="{2CC9B58B-CF41-941A-259C-5A074944F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10" y="2216426"/>
            <a:ext cx="1479217" cy="1504419"/>
          </a:xfrm>
          <a:prstGeom prst="rect">
            <a:avLst/>
          </a:prstGeom>
          <a:ln>
            <a:solidFill>
              <a:schemeClr val="tx1"/>
            </a:solidFill>
          </a:ln>
          <a:scene3d>
            <a:camera prst="orthographicFront"/>
            <a:lightRig rig="threePt" dir="t"/>
          </a:scene3d>
          <a:sp3d>
            <a:bevelT/>
          </a:sp3d>
        </p:spPr>
      </p:pic>
      <p:pic>
        <p:nvPicPr>
          <p:cNvPr id="7" name="Picture 6">
            <a:extLst>
              <a:ext uri="{FF2B5EF4-FFF2-40B4-BE49-F238E27FC236}">
                <a16:creationId xmlns:a16="http://schemas.microsoft.com/office/drawing/2014/main" id="{ACB9C078-D8EB-7B56-C95B-3CE224571F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8602" y="3597695"/>
            <a:ext cx="2303979" cy="2072777"/>
          </a:xfrm>
          <a:prstGeom prst="rect">
            <a:avLst/>
          </a:prstGeom>
          <a:ln w="12700">
            <a:solidFill>
              <a:schemeClr val="tx1"/>
            </a:solidFill>
          </a:ln>
          <a:scene3d>
            <a:camera prst="orthographicFront"/>
            <a:lightRig rig="threePt" dir="t"/>
          </a:scene3d>
          <a:sp3d>
            <a:bevelT/>
          </a:sp3d>
        </p:spPr>
      </p:pic>
      <p:cxnSp>
        <p:nvCxnSpPr>
          <p:cNvPr id="15" name="Connector: Curved 14">
            <a:extLst>
              <a:ext uri="{FF2B5EF4-FFF2-40B4-BE49-F238E27FC236}">
                <a16:creationId xmlns:a16="http://schemas.microsoft.com/office/drawing/2014/main" id="{514E0F65-08A8-A46F-5B80-3EC115799075}"/>
              </a:ext>
            </a:extLst>
          </p:cNvPr>
          <p:cNvCxnSpPr>
            <a:cxnSpLocks/>
            <a:stCxn id="6" idx="1"/>
            <a:endCxn id="7" idx="1"/>
          </p:cNvCxnSpPr>
          <p:nvPr/>
        </p:nvCxnSpPr>
        <p:spPr>
          <a:xfrm rot="10800000" flipH="1" flipV="1">
            <a:off x="529210" y="2968636"/>
            <a:ext cx="1969392" cy="1665448"/>
          </a:xfrm>
          <a:prstGeom prst="curvedConnector3">
            <a:avLst>
              <a:gd name="adj1" fmla="val -11608"/>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02729B-931C-CE94-7B51-DBB1E045C026}"/>
              </a:ext>
            </a:extLst>
          </p:cNvPr>
          <p:cNvSpPr txBox="1"/>
          <p:nvPr/>
        </p:nvSpPr>
        <p:spPr>
          <a:xfrm>
            <a:off x="5663329" y="1077429"/>
            <a:ext cx="6306379" cy="440120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DSG (and Deeds) datasets being computerized and availed online.</a:t>
            </a:r>
          </a:p>
          <a:p>
            <a:pPr marL="342900" marR="0" lvl="0" indent="-3429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Approx 2,5 million land parcels title surveyed ~25% of the Country</a:t>
            </a:r>
          </a:p>
          <a:p>
            <a:pPr marL="342900" marR="0" lvl="0" indent="-3429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80% registered with Deeds Registry Office.</a:t>
            </a:r>
          </a:p>
          <a:p>
            <a:pPr marL="342900" marR="0" lvl="0" indent="-3429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Web based E-cadastre platform</a:t>
            </a:r>
          </a:p>
          <a:p>
            <a:pPr marL="342900" marR="0" lvl="0" indent="-3429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Online access and dissemination of geospatial information.</a:t>
            </a:r>
          </a:p>
          <a:p>
            <a:pPr marL="342900" marR="0" lvl="0" indent="-3429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Integration of MDAs.</a:t>
            </a:r>
          </a:p>
        </p:txBody>
      </p:sp>
      <p:cxnSp>
        <p:nvCxnSpPr>
          <p:cNvPr id="31" name="Connector: Curved 30">
            <a:extLst>
              <a:ext uri="{FF2B5EF4-FFF2-40B4-BE49-F238E27FC236}">
                <a16:creationId xmlns:a16="http://schemas.microsoft.com/office/drawing/2014/main" id="{87A5A9B4-817A-92DD-A902-98EADB862F82}"/>
              </a:ext>
            </a:extLst>
          </p:cNvPr>
          <p:cNvCxnSpPr>
            <a:cxnSpLocks/>
            <a:stCxn id="5" idx="1"/>
            <a:endCxn id="6" idx="3"/>
          </p:cNvCxnSpPr>
          <p:nvPr/>
        </p:nvCxnSpPr>
        <p:spPr>
          <a:xfrm rot="10800000" flipV="1">
            <a:off x="2008427" y="2064738"/>
            <a:ext cx="632324" cy="903897"/>
          </a:xfrm>
          <a:prstGeom prst="curved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F3CA90C-DACE-49BE-F620-7054D874E516}"/>
              </a:ext>
            </a:extLst>
          </p:cNvPr>
          <p:cNvSpPr txBox="1"/>
          <p:nvPr/>
        </p:nvSpPr>
        <p:spPr>
          <a:xfrm>
            <a:off x="1026888" y="123216"/>
            <a:ext cx="11425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rPr>
              <a:t>Where are you today as a country on enhancing geospatial information?</a:t>
            </a:r>
          </a:p>
        </p:txBody>
      </p:sp>
    </p:spTree>
    <p:extLst>
      <p:ext uri="{BB962C8B-B14F-4D97-AF65-F5344CB8AC3E}">
        <p14:creationId xmlns:p14="http://schemas.microsoft.com/office/powerpoint/2010/main" val="124571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D54AE8-06B3-8AD4-0115-EA6758717AF4}"/>
              </a:ext>
            </a:extLst>
          </p:cNvPr>
          <p:cNvPicPr>
            <a:picLocks noChangeAspect="1"/>
          </p:cNvPicPr>
          <p:nvPr/>
        </p:nvPicPr>
        <p:blipFill>
          <a:blip r:embed="rId2" cstate="print"/>
          <a:stretch>
            <a:fillRect/>
          </a:stretch>
        </p:blipFill>
        <p:spPr>
          <a:xfrm flipH="1">
            <a:off x="-1" y="0"/>
            <a:ext cx="3222559" cy="2909454"/>
          </a:xfrm>
          <a:prstGeom prst="rect">
            <a:avLst/>
          </a:prstGeom>
        </p:spPr>
      </p:pic>
      <p:pic>
        <p:nvPicPr>
          <p:cNvPr id="15" name="Picture 14">
            <a:extLst>
              <a:ext uri="{FF2B5EF4-FFF2-40B4-BE49-F238E27FC236}">
                <a16:creationId xmlns:a16="http://schemas.microsoft.com/office/drawing/2014/main" id="{30E2A929-342A-E962-98E8-A061AB224A1F}"/>
              </a:ext>
            </a:extLst>
          </p:cNvPr>
          <p:cNvPicPr>
            <a:picLocks noChangeAspect="1"/>
          </p:cNvPicPr>
          <p:nvPr/>
        </p:nvPicPr>
        <p:blipFill>
          <a:blip r:embed="rId3"/>
          <a:stretch>
            <a:fillRect/>
          </a:stretch>
        </p:blipFill>
        <p:spPr>
          <a:xfrm>
            <a:off x="9103664" y="2679108"/>
            <a:ext cx="2617480" cy="1408392"/>
          </a:xfrm>
          <a:prstGeom prst="rect">
            <a:avLst/>
          </a:prstGeom>
        </p:spPr>
      </p:pic>
      <p:pic>
        <p:nvPicPr>
          <p:cNvPr id="17" name="Picture 16">
            <a:extLst>
              <a:ext uri="{FF2B5EF4-FFF2-40B4-BE49-F238E27FC236}">
                <a16:creationId xmlns:a16="http://schemas.microsoft.com/office/drawing/2014/main" id="{D13AF761-AC26-01B0-376E-BE3E81469AAE}"/>
              </a:ext>
            </a:extLst>
          </p:cNvPr>
          <p:cNvPicPr>
            <a:picLocks noChangeAspect="1"/>
          </p:cNvPicPr>
          <p:nvPr/>
        </p:nvPicPr>
        <p:blipFill>
          <a:blip r:embed="rId4"/>
          <a:stretch>
            <a:fillRect/>
          </a:stretch>
        </p:blipFill>
        <p:spPr>
          <a:xfrm>
            <a:off x="9103664" y="928836"/>
            <a:ext cx="2463379" cy="1321288"/>
          </a:xfrm>
          <a:prstGeom prst="rect">
            <a:avLst/>
          </a:prstGeom>
        </p:spPr>
      </p:pic>
      <p:sp>
        <p:nvSpPr>
          <p:cNvPr id="19" name="Rectangle: Rounded Corners 18">
            <a:extLst>
              <a:ext uri="{FF2B5EF4-FFF2-40B4-BE49-F238E27FC236}">
                <a16:creationId xmlns:a16="http://schemas.microsoft.com/office/drawing/2014/main" id="{A66E2181-9516-060F-172F-E50D46A9A699}"/>
              </a:ext>
            </a:extLst>
          </p:cNvPr>
          <p:cNvSpPr/>
          <p:nvPr/>
        </p:nvSpPr>
        <p:spPr>
          <a:xfrm>
            <a:off x="3432492" y="1303421"/>
            <a:ext cx="4958666" cy="425115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sng" strike="noStrike" kern="1200" cap="none" spc="0" normalizeH="0" baseline="0" noProof="0" dirty="0">
                <a:ln>
                  <a:noFill/>
                </a:ln>
                <a:solidFill>
                  <a:prstClr val="black"/>
                </a:solidFill>
                <a:effectLst/>
                <a:uLnTx/>
                <a:uFillTx/>
                <a:latin typeface="Garamond" panose="02020404030301010803" pitchFamily="18" charset="0"/>
                <a:ea typeface="+mn-ea"/>
                <a:cs typeface="+mn-cs"/>
              </a:rPr>
              <a:t>Topographical Map Series </a:t>
            </a:r>
            <a:endPar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4472C4"/>
              </a:buClr>
              <a:buSzTx/>
              <a:buFont typeface="Wingdings" panose="05000000000000000000" pitchFamily="2" charset="2"/>
              <a:buChar char="q"/>
              <a:tabLst/>
              <a:defRPr/>
            </a:pP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1:1 000 000 (whole country)</a:t>
            </a:r>
          </a:p>
          <a:p>
            <a:pPr marL="285750" marR="0" lvl="0" indent="-285750" algn="l" defTabSz="914400" rtl="0" eaLnBrk="1" fontAlgn="auto" latinLnBrk="0" hangingPunct="1">
              <a:lnSpc>
                <a:spcPct val="100000"/>
              </a:lnSpc>
              <a:spcBef>
                <a:spcPts val="0"/>
              </a:spcBef>
              <a:spcAft>
                <a:spcPts val="0"/>
              </a:spcAft>
              <a:buClr>
                <a:srgbClr val="4472C4"/>
              </a:buClr>
              <a:buSzTx/>
              <a:buFont typeface="Wingdings" panose="05000000000000000000" pitchFamily="2" charset="2"/>
              <a:buChar char="q"/>
              <a:tabLst/>
              <a:defRPr/>
            </a:pP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1:250000</a:t>
            </a:r>
          </a:p>
          <a:p>
            <a:pPr marL="285750" marR="0" lvl="0" indent="-285750" algn="l" defTabSz="914400" rtl="0" eaLnBrk="1" fontAlgn="auto" latinLnBrk="0" hangingPunct="1">
              <a:lnSpc>
                <a:spcPct val="100000"/>
              </a:lnSpc>
              <a:spcBef>
                <a:spcPts val="0"/>
              </a:spcBef>
              <a:spcAft>
                <a:spcPts val="0"/>
              </a:spcAft>
              <a:buClr>
                <a:srgbClr val="4472C4"/>
              </a:buClr>
              <a:buSzTx/>
              <a:buFont typeface="Wingdings" panose="05000000000000000000" pitchFamily="2" charset="2"/>
              <a:buChar char="q"/>
              <a:tabLst/>
              <a:defRPr/>
            </a:pP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1:50000 (584 sheets whole country except national parks)</a:t>
            </a:r>
          </a:p>
          <a:p>
            <a:pPr marL="285750" marR="0" lvl="0" indent="-285750" algn="l" defTabSz="914400" rtl="0" eaLnBrk="1" fontAlgn="auto" latinLnBrk="0" hangingPunct="1">
              <a:lnSpc>
                <a:spcPct val="100000"/>
              </a:lnSpc>
              <a:spcBef>
                <a:spcPts val="0"/>
              </a:spcBef>
              <a:spcAft>
                <a:spcPts val="0"/>
              </a:spcAft>
              <a:buClr>
                <a:srgbClr val="4472C4"/>
              </a:buClr>
              <a:buSzTx/>
              <a:buFont typeface="Wingdings" panose="05000000000000000000" pitchFamily="2" charset="2"/>
              <a:buChar char="q"/>
              <a:tabLst/>
              <a:defRPr/>
            </a:pP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1:25000 </a:t>
            </a:r>
            <a:r>
              <a:rPr kumimoji="0" lang="en-GB" sz="24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(NEW MAP SERIES hard copy +shapefiles</a:t>
            </a: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t>
            </a:r>
          </a:p>
          <a:p>
            <a:pPr marL="285750" marR="0" lvl="0" indent="-285750" algn="l" defTabSz="914400" rtl="0" eaLnBrk="1" fontAlgn="auto" latinLnBrk="0" hangingPunct="1">
              <a:lnSpc>
                <a:spcPct val="100000"/>
              </a:lnSpc>
              <a:spcBef>
                <a:spcPts val="0"/>
              </a:spcBef>
              <a:spcAft>
                <a:spcPts val="0"/>
              </a:spcAft>
              <a:buClr>
                <a:srgbClr val="4472C4"/>
              </a:buClr>
              <a:buSzTx/>
              <a:buFont typeface="Wingdings" panose="05000000000000000000" pitchFamily="2" charset="2"/>
              <a:buChar char="q"/>
              <a:tabLst/>
              <a:defRPr/>
            </a:pP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1:10000</a:t>
            </a:r>
          </a:p>
          <a:p>
            <a:pPr marL="285750" marR="0" lvl="0" indent="-285750" algn="l" defTabSz="914400" rtl="0" eaLnBrk="1" fontAlgn="auto" latinLnBrk="0" hangingPunct="1">
              <a:lnSpc>
                <a:spcPct val="100000"/>
              </a:lnSpc>
              <a:spcBef>
                <a:spcPts val="0"/>
              </a:spcBef>
              <a:spcAft>
                <a:spcPts val="0"/>
              </a:spcAft>
              <a:buClr>
                <a:srgbClr val="4472C4"/>
              </a:buClr>
              <a:buSzTx/>
              <a:buFont typeface="Wingdings" panose="05000000000000000000" pitchFamily="2" charset="2"/>
              <a:buChar char="q"/>
              <a:tabLst/>
              <a:defRPr/>
            </a:pPr>
            <a:r>
              <a:rPr kumimoji="0" lang="en-GB" sz="24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1:5000 (urban)</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ZW"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9A2B4EF-583A-151B-E790-293891F9C78D}"/>
              </a:ext>
            </a:extLst>
          </p:cNvPr>
          <p:cNvSpPr txBox="1"/>
          <p:nvPr/>
        </p:nvSpPr>
        <p:spPr>
          <a:xfrm>
            <a:off x="9338737" y="548497"/>
            <a:ext cx="1993231" cy="412934"/>
          </a:xfrm>
          <a:prstGeom prst="rect">
            <a:avLst/>
          </a:prstGeom>
          <a:noFill/>
        </p:spPr>
        <p:txBody>
          <a:bodyPr wrap="square">
            <a:spAutoFit/>
          </a:bodyPr>
          <a:lstStyle/>
          <a:p>
            <a:pPr marL="0" marR="0" lvl="0" indent="0" algn="l" defTabSz="914400" rtl="0" eaLnBrk="1" fontAlgn="auto" latinLnBrk="0" hangingPunct="1">
              <a:lnSpc>
                <a:spcPct val="128888"/>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Phantom 4 Pro</a:t>
            </a:r>
            <a:endParaRPr kumimoji="0" lang="LID4096"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BA195E0A-77FE-E679-96FE-60A76045E153}"/>
              </a:ext>
            </a:extLst>
          </p:cNvPr>
          <p:cNvSpPr txBox="1"/>
          <p:nvPr/>
        </p:nvSpPr>
        <p:spPr>
          <a:xfrm>
            <a:off x="9261685" y="2296467"/>
            <a:ext cx="2617481" cy="462114"/>
          </a:xfrm>
          <a:prstGeom prst="rect">
            <a:avLst/>
          </a:prstGeom>
          <a:noFill/>
        </p:spPr>
        <p:txBody>
          <a:bodyPr wrap="square">
            <a:spAutoFit/>
          </a:bodyPr>
          <a:lstStyle/>
          <a:p>
            <a:pPr marL="0" marR="0" lvl="0" indent="0" algn="l" defTabSz="914400" rtl="0" eaLnBrk="1" fontAlgn="auto" latinLnBrk="0" hangingPunct="1">
              <a:lnSpc>
                <a:spcPct val="128888"/>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Satellite imagery</a:t>
            </a:r>
            <a:endParaRPr kumimoji="0" lang="LID4096" sz="20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p:txBody>
      </p:sp>
      <p:pic>
        <p:nvPicPr>
          <p:cNvPr id="25" name="Picture 24">
            <a:extLst>
              <a:ext uri="{FF2B5EF4-FFF2-40B4-BE49-F238E27FC236}">
                <a16:creationId xmlns:a16="http://schemas.microsoft.com/office/drawing/2014/main" id="{AFD8DE21-07F9-C209-8289-CDE838246D64}"/>
              </a:ext>
            </a:extLst>
          </p:cNvPr>
          <p:cNvPicPr>
            <a:picLocks noChangeAspect="1"/>
          </p:cNvPicPr>
          <p:nvPr/>
        </p:nvPicPr>
        <p:blipFill>
          <a:blip r:embed="rId5"/>
          <a:stretch>
            <a:fillRect/>
          </a:stretch>
        </p:blipFill>
        <p:spPr>
          <a:xfrm>
            <a:off x="9182674" y="4319958"/>
            <a:ext cx="2617481" cy="1390720"/>
          </a:xfrm>
          <a:prstGeom prst="rect">
            <a:avLst/>
          </a:prstGeom>
        </p:spPr>
      </p:pic>
      <p:sp>
        <p:nvSpPr>
          <p:cNvPr id="26" name="TextBox 25">
            <a:extLst>
              <a:ext uri="{FF2B5EF4-FFF2-40B4-BE49-F238E27FC236}">
                <a16:creationId xmlns:a16="http://schemas.microsoft.com/office/drawing/2014/main" id="{4CF0316D-FD20-2FED-8833-7F9243D4674A}"/>
              </a:ext>
            </a:extLst>
          </p:cNvPr>
          <p:cNvSpPr txBox="1"/>
          <p:nvPr/>
        </p:nvSpPr>
        <p:spPr>
          <a:xfrm>
            <a:off x="9971582" y="3980317"/>
            <a:ext cx="1142908" cy="462114"/>
          </a:xfrm>
          <a:prstGeom prst="rect">
            <a:avLst/>
          </a:prstGeom>
          <a:noFill/>
        </p:spPr>
        <p:txBody>
          <a:bodyPr wrap="square">
            <a:spAutoFit/>
          </a:bodyPr>
          <a:lstStyle/>
          <a:p>
            <a:pPr marL="0" marR="0" lvl="0" indent="0" algn="l" defTabSz="914400" rtl="0" eaLnBrk="1" fontAlgn="auto" latinLnBrk="0" hangingPunct="1">
              <a:lnSpc>
                <a:spcPct val="128888"/>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DTM</a:t>
            </a:r>
            <a:endParaRPr kumimoji="0" lang="LID4096" sz="2000" b="1" i="1"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p:txBody>
      </p:sp>
      <p:pic>
        <p:nvPicPr>
          <p:cNvPr id="2" name="Picture 1">
            <a:extLst>
              <a:ext uri="{FF2B5EF4-FFF2-40B4-BE49-F238E27FC236}">
                <a16:creationId xmlns:a16="http://schemas.microsoft.com/office/drawing/2014/main" id="{E7A650B2-9E0D-5F90-73FD-498FDAF916C3}"/>
              </a:ext>
            </a:extLst>
          </p:cNvPr>
          <p:cNvPicPr>
            <a:picLocks noChangeAspect="1"/>
          </p:cNvPicPr>
          <p:nvPr/>
        </p:nvPicPr>
        <p:blipFill>
          <a:blip r:embed="rId6"/>
          <a:stretch>
            <a:fillRect/>
          </a:stretch>
        </p:blipFill>
        <p:spPr>
          <a:xfrm>
            <a:off x="170980" y="2091851"/>
            <a:ext cx="3446032" cy="2674297"/>
          </a:xfrm>
          <a:prstGeom prst="rect">
            <a:avLst/>
          </a:prstGeom>
          <a:ln>
            <a:solidFill>
              <a:schemeClr val="accent2"/>
            </a:solid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4" name="TextBox 3">
            <a:extLst>
              <a:ext uri="{FF2B5EF4-FFF2-40B4-BE49-F238E27FC236}">
                <a16:creationId xmlns:a16="http://schemas.microsoft.com/office/drawing/2014/main" id="{9EDEAEB3-6836-4560-DBB9-4ECF2513B956}"/>
              </a:ext>
            </a:extLst>
          </p:cNvPr>
          <p:cNvSpPr txBox="1"/>
          <p:nvPr/>
        </p:nvSpPr>
        <p:spPr>
          <a:xfrm>
            <a:off x="860032" y="68714"/>
            <a:ext cx="11425084"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rPr>
              <a:t>Where are you today as a country on enhancing geospatial information.. ? </a:t>
            </a:r>
            <a:r>
              <a:rPr kumimoji="0" lang="en-US" sz="2400" b="1" i="0" u="none" strike="noStrike" kern="1200" cap="none"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rPr>
              <a:t>Cont</a:t>
            </a:r>
            <a:r>
              <a:rPr kumimoji="0" lang="en-US" sz="2800" b="1" i="0" u="none" strike="noStrike" kern="1200" cap="none"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rPr>
              <a:t>..</a:t>
            </a:r>
          </a:p>
        </p:txBody>
      </p:sp>
    </p:spTree>
    <p:extLst>
      <p:ext uri="{BB962C8B-B14F-4D97-AF65-F5344CB8AC3E}">
        <p14:creationId xmlns:p14="http://schemas.microsoft.com/office/powerpoint/2010/main" val="1410547888"/>
      </p:ext>
    </p:extLst>
  </p:cSld>
  <p:clrMapOvr>
    <a:masterClrMapping/>
  </p:clrMapOvr>
  <mc:AlternateContent xmlns:mc="http://schemas.openxmlformats.org/markup-compatibility/2006" xmlns:p14="http://schemas.microsoft.com/office/powerpoint/2010/main">
    <mc:Choice Requires="p14">
      <p:transition p14:dur="10">
        <p:blinds dir="vert"/>
      </p:transition>
    </mc:Choice>
    <mc:Fallback xmlns="">
      <p:transition>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D54AE8-06B3-8AD4-0115-EA6758717AF4}"/>
              </a:ext>
            </a:extLst>
          </p:cNvPr>
          <p:cNvPicPr>
            <a:picLocks noChangeAspect="1"/>
          </p:cNvPicPr>
          <p:nvPr/>
        </p:nvPicPr>
        <p:blipFill>
          <a:blip r:embed="rId2" cstate="print"/>
          <a:stretch>
            <a:fillRect/>
          </a:stretch>
        </p:blipFill>
        <p:spPr>
          <a:xfrm flipH="1">
            <a:off x="-1" y="0"/>
            <a:ext cx="3222559" cy="2909454"/>
          </a:xfrm>
          <a:prstGeom prst="rect">
            <a:avLst/>
          </a:prstGeom>
        </p:spPr>
      </p:pic>
      <p:pic>
        <p:nvPicPr>
          <p:cNvPr id="3" name="Picture 2">
            <a:extLst>
              <a:ext uri="{FF2B5EF4-FFF2-40B4-BE49-F238E27FC236}">
                <a16:creationId xmlns:a16="http://schemas.microsoft.com/office/drawing/2014/main" id="{92277AA0-5F6E-AEE5-07D7-B71D70E59476}"/>
              </a:ext>
            </a:extLst>
          </p:cNvPr>
          <p:cNvPicPr>
            <a:picLocks noChangeAspect="1"/>
          </p:cNvPicPr>
          <p:nvPr/>
        </p:nvPicPr>
        <p:blipFill>
          <a:blip r:embed="rId3"/>
          <a:stretch>
            <a:fillRect/>
          </a:stretch>
        </p:blipFill>
        <p:spPr>
          <a:xfrm>
            <a:off x="81605" y="1108673"/>
            <a:ext cx="3089547" cy="2124707"/>
          </a:xfrm>
          <a:prstGeom prst="rect">
            <a:avLst/>
          </a:prstGeom>
        </p:spPr>
      </p:pic>
      <p:sp>
        <p:nvSpPr>
          <p:cNvPr id="4" name="Content Placeholder 2">
            <a:extLst>
              <a:ext uri="{FF2B5EF4-FFF2-40B4-BE49-F238E27FC236}">
                <a16:creationId xmlns:a16="http://schemas.microsoft.com/office/drawing/2014/main" id="{53719C9D-EFED-A714-AC13-DEF92488FFB1}"/>
              </a:ext>
            </a:extLst>
          </p:cNvPr>
          <p:cNvSpPr txBox="1">
            <a:spLocks/>
          </p:cNvSpPr>
          <p:nvPr/>
        </p:nvSpPr>
        <p:spPr>
          <a:xfrm>
            <a:off x="4672831" y="925296"/>
            <a:ext cx="7296578" cy="4223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0000"/>
              </a:buClr>
              <a:buSzPct val="50000"/>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itle 1">
            <a:extLst>
              <a:ext uri="{FF2B5EF4-FFF2-40B4-BE49-F238E27FC236}">
                <a16:creationId xmlns:a16="http://schemas.microsoft.com/office/drawing/2014/main" id="{CBB52881-9F61-3499-ADA6-FAE6135FF386}"/>
              </a:ext>
            </a:extLst>
          </p:cNvPr>
          <p:cNvSpPr txBox="1">
            <a:spLocks/>
          </p:cNvSpPr>
          <p:nvPr/>
        </p:nvSpPr>
        <p:spPr>
          <a:xfrm>
            <a:off x="5280992" y="589127"/>
            <a:ext cx="5204791" cy="336169"/>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1" u="none" strike="noStrike" kern="1200" cap="all" spc="0" normalizeH="0" baseline="0" noProof="0" dirty="0">
                <a:ln>
                  <a:noFill/>
                </a:ln>
                <a:solidFill>
                  <a:srgbClr val="FF0000"/>
                </a:solidFill>
                <a:effectLst/>
                <a:uLnTx/>
                <a:uFillTx/>
                <a:latin typeface="Rockwell" panose="02060603020205020403" pitchFamily="18" charset="0"/>
                <a:ea typeface="+mj-ea"/>
                <a:cs typeface="+mj-cs"/>
              </a:rPr>
              <a:t>Zimbabwe :towards the Digital age</a:t>
            </a:r>
          </a:p>
        </p:txBody>
      </p:sp>
      <p:sp>
        <p:nvSpPr>
          <p:cNvPr id="7" name="TextBox 6">
            <a:extLst>
              <a:ext uri="{FF2B5EF4-FFF2-40B4-BE49-F238E27FC236}">
                <a16:creationId xmlns:a16="http://schemas.microsoft.com/office/drawing/2014/main" id="{23F30712-8DF1-389B-7858-2ACCD3A7DE96}"/>
              </a:ext>
            </a:extLst>
          </p:cNvPr>
          <p:cNvSpPr txBox="1"/>
          <p:nvPr/>
        </p:nvSpPr>
        <p:spPr>
          <a:xfrm>
            <a:off x="752399" y="739218"/>
            <a:ext cx="2265616" cy="412934"/>
          </a:xfrm>
          <a:prstGeom prst="rect">
            <a:avLst/>
          </a:prstGeom>
          <a:noFill/>
        </p:spPr>
        <p:txBody>
          <a:bodyPr wrap="square">
            <a:spAutoFit/>
          </a:bodyPr>
          <a:lstStyle/>
          <a:p>
            <a:pPr marL="0" marR="0" lvl="0" indent="0" algn="l" defTabSz="914400" rtl="0" eaLnBrk="1" fontAlgn="auto" latinLnBrk="0" hangingPunct="1">
              <a:lnSpc>
                <a:spcPct val="128888"/>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Smart City</a:t>
            </a:r>
            <a:endParaRPr kumimoji="0" lang="LID4096"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5B8B9CB3-0C2D-CB23-DA69-3AA20E897093}"/>
              </a:ext>
            </a:extLst>
          </p:cNvPr>
          <p:cNvSpPr txBox="1"/>
          <p:nvPr/>
        </p:nvSpPr>
        <p:spPr>
          <a:xfrm>
            <a:off x="1495321" y="127462"/>
            <a:ext cx="114250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mn-cs"/>
              </a:rPr>
              <a:t>Where does your country want to be in the next 5 years</a:t>
            </a:r>
            <a:r>
              <a:rPr kumimoji="0" lang="en-US" sz="2400" b="1" i="0" u="none" strike="noStrike" kern="1200" cap="all"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rPr>
              <a:t>?</a:t>
            </a:r>
          </a:p>
        </p:txBody>
      </p:sp>
      <p:pic>
        <p:nvPicPr>
          <p:cNvPr id="10" name="Picture 9">
            <a:extLst>
              <a:ext uri="{FF2B5EF4-FFF2-40B4-BE49-F238E27FC236}">
                <a16:creationId xmlns:a16="http://schemas.microsoft.com/office/drawing/2014/main" id="{4D5C48A3-D24D-EBFB-90F5-C4DA892B76C2}"/>
              </a:ext>
            </a:extLst>
          </p:cNvPr>
          <p:cNvPicPr>
            <a:picLocks noChangeAspect="1"/>
          </p:cNvPicPr>
          <p:nvPr/>
        </p:nvPicPr>
        <p:blipFill>
          <a:blip r:embed="rId4"/>
          <a:stretch>
            <a:fillRect/>
          </a:stretch>
        </p:blipFill>
        <p:spPr>
          <a:xfrm>
            <a:off x="51403" y="3429000"/>
            <a:ext cx="3119750" cy="2271017"/>
          </a:xfrm>
          <a:prstGeom prst="rect">
            <a:avLst/>
          </a:prstGeom>
        </p:spPr>
      </p:pic>
      <p:sp>
        <p:nvSpPr>
          <p:cNvPr id="15" name="TextBox 14">
            <a:extLst>
              <a:ext uri="{FF2B5EF4-FFF2-40B4-BE49-F238E27FC236}">
                <a16:creationId xmlns:a16="http://schemas.microsoft.com/office/drawing/2014/main" id="{5E43F5F8-4658-467A-A047-765A639BC8E0}"/>
              </a:ext>
            </a:extLst>
          </p:cNvPr>
          <p:cNvSpPr txBox="1"/>
          <p:nvPr/>
        </p:nvSpPr>
        <p:spPr>
          <a:xfrm>
            <a:off x="3923552" y="1012954"/>
            <a:ext cx="8349487" cy="39703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0000"/>
              </a:buClr>
              <a:buSzPct val="5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Complete Digital base layer: Cadastral and maps</a:t>
            </a:r>
          </a:p>
          <a:p>
            <a:pPr marL="285750" marR="0" lvl="0" indent="-285750" algn="l" defTabSz="914400" rtl="0" eaLnBrk="1" fontAlgn="auto" latinLnBrk="0" hangingPunct="1">
              <a:lnSpc>
                <a:spcPct val="100000"/>
              </a:lnSpc>
              <a:spcBef>
                <a:spcPts val="0"/>
              </a:spcBef>
              <a:spcAft>
                <a:spcPts val="0"/>
              </a:spcAft>
              <a:buClr>
                <a:srgbClr val="FF0000"/>
              </a:buClr>
              <a:buSzPct val="5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3D cadastre for major Cities</a:t>
            </a:r>
          </a:p>
          <a:p>
            <a:pPr marL="285750" marR="0" lvl="0" indent="-285750" algn="l" defTabSz="914400" rtl="0" eaLnBrk="1" fontAlgn="auto" latinLnBrk="0" hangingPunct="1">
              <a:lnSpc>
                <a:spcPct val="100000"/>
              </a:lnSpc>
              <a:spcBef>
                <a:spcPts val="0"/>
              </a:spcBef>
              <a:spcAft>
                <a:spcPts val="0"/>
              </a:spcAft>
              <a:buClr>
                <a:srgbClr val="FF0000"/>
              </a:buClr>
              <a:buSzPct val="5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Control Network (CORs)-Whole Country (60)</a:t>
            </a:r>
          </a:p>
          <a:p>
            <a:pPr marL="285750" marR="0" lvl="0" indent="-285750" algn="l" defTabSz="914400" rtl="0" eaLnBrk="1" fontAlgn="auto" latinLnBrk="0" hangingPunct="1">
              <a:lnSpc>
                <a:spcPct val="100000"/>
              </a:lnSpc>
              <a:spcBef>
                <a:spcPts val="0"/>
              </a:spcBef>
              <a:spcAft>
                <a:spcPts val="0"/>
              </a:spcAft>
              <a:buClr>
                <a:srgbClr val="FF0000"/>
              </a:buClr>
              <a:buSzPct val="5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Updated maps: Topography, tourism, navigation etc</a:t>
            </a:r>
          </a:p>
          <a:p>
            <a:pPr marL="285750" marR="0" lvl="0" indent="-285750" algn="l" defTabSz="914400" rtl="0" eaLnBrk="1" fontAlgn="auto" latinLnBrk="0" hangingPunct="1">
              <a:lnSpc>
                <a:spcPct val="100000"/>
              </a:lnSpc>
              <a:spcBef>
                <a:spcPts val="0"/>
              </a:spcBef>
              <a:spcAft>
                <a:spcPts val="0"/>
              </a:spcAft>
              <a:buClr>
                <a:srgbClr val="FF0000"/>
              </a:buClr>
              <a:buSzPct val="5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Integration of Land Information Systems</a:t>
            </a:r>
          </a:p>
          <a:p>
            <a:pPr marL="285750" marR="0" lvl="0" indent="-285750" algn="l" defTabSz="914400" rtl="0" eaLnBrk="1" fontAlgn="auto" latinLnBrk="0" hangingPunct="1">
              <a:lnSpc>
                <a:spcPct val="100000"/>
              </a:lnSpc>
              <a:spcBef>
                <a:spcPts val="0"/>
              </a:spcBef>
              <a:spcAft>
                <a:spcPts val="0"/>
              </a:spcAft>
              <a:buClr>
                <a:srgbClr val="FF0000"/>
              </a:buClr>
              <a:buSzPct val="5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Digital dissemination and sharing of Land Information</a:t>
            </a:r>
          </a:p>
          <a:p>
            <a:pPr marL="285750" marR="0" lvl="0" indent="-285750" algn="l" defTabSz="914400" rtl="0" eaLnBrk="1" fontAlgn="auto" latinLnBrk="0" hangingPunct="1">
              <a:lnSpc>
                <a:spcPct val="100000"/>
              </a:lnSpc>
              <a:spcBef>
                <a:spcPts val="0"/>
              </a:spcBef>
              <a:spcAft>
                <a:spcPts val="0"/>
              </a:spcAft>
              <a:buClr>
                <a:srgbClr val="FF0000"/>
              </a:buClr>
              <a:buSzPct val="5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Surveyed Communal, Urban and rural land by year end 2026</a:t>
            </a:r>
          </a:p>
          <a:p>
            <a:pPr marL="285750" marR="0" lvl="0" indent="-285750" algn="l" defTabSz="914400" rtl="0" eaLnBrk="1" fontAlgn="auto" latinLnBrk="0" hangingPunct="1">
              <a:lnSpc>
                <a:spcPct val="100000"/>
              </a:lnSpc>
              <a:spcBef>
                <a:spcPts val="0"/>
              </a:spcBef>
              <a:spcAft>
                <a:spcPts val="0"/>
              </a:spcAft>
              <a:buClr>
                <a:srgbClr val="FF0000"/>
              </a:buClr>
              <a:buSzPct val="50000"/>
              <a:buFont typeface="Wingdings" panose="05000000000000000000" pitchFamily="2" charset="2"/>
              <a:buChar char="q"/>
              <a:tabLst/>
              <a:defRPr/>
            </a:pPr>
            <a:r>
              <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Full fledged e-cadastre-NSDI-</a:t>
            </a:r>
            <a:r>
              <a:rPr kumimoji="0" lang="en-GB" sz="2800" b="0" i="0" u="none" strike="noStrike" kern="1200" cap="none" spc="0" normalizeH="0" baseline="0" noProof="0" dirty="0" err="1">
                <a:ln>
                  <a:noFill/>
                </a:ln>
                <a:solidFill>
                  <a:prstClr val="black"/>
                </a:solidFill>
                <a:effectLst/>
                <a:uLnTx/>
                <a:uFillTx/>
                <a:latin typeface="Garamond" panose="02020404030301010803" pitchFamily="18" charset="0"/>
                <a:ea typeface="+mn-ea"/>
                <a:cs typeface="Arial" panose="020B0604020202020204" pitchFamily="34" charset="0"/>
              </a:rPr>
              <a:t>eGovernance</a:t>
            </a:r>
            <a:endParaRPr kumimoji="0" lang="en-GB"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p:txBody>
      </p:sp>
    </p:spTree>
    <p:extLst>
      <p:ext uri="{BB962C8B-B14F-4D97-AF65-F5344CB8AC3E}">
        <p14:creationId xmlns:p14="http://schemas.microsoft.com/office/powerpoint/2010/main" val="3636109878"/>
      </p:ext>
    </p:extLst>
  </p:cSld>
  <p:clrMapOvr>
    <a:masterClrMapping/>
  </p:clrMapOvr>
  <mc:AlternateContent xmlns:mc="http://schemas.openxmlformats.org/markup-compatibility/2006" xmlns:p14="http://schemas.microsoft.com/office/powerpoint/2010/main">
    <mc:Choice Requires="p14">
      <p:transition p14:dur="10">
        <p:blinds dir="vert"/>
      </p:transition>
    </mc:Choice>
    <mc:Fallback xmlns="">
      <p:transition>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2FD46D-0A2C-169B-6DE2-954D863D0A20}"/>
              </a:ext>
            </a:extLst>
          </p:cNvPr>
          <p:cNvSpPr/>
          <p:nvPr/>
        </p:nvSpPr>
        <p:spPr>
          <a:xfrm>
            <a:off x="4117285" y="1480091"/>
            <a:ext cx="6825698" cy="34440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endParaRPr kumimoji="0" lang="en-US" sz="2600" b="0" i="0" u="none" strike="noStrike" kern="1200" cap="none" spc="0" normalizeH="0" baseline="0" noProof="0" dirty="0">
              <a:ln>
                <a:noFill/>
              </a:ln>
              <a:solidFill>
                <a:prstClr val="black">
                  <a:lumMod val="50000"/>
                  <a:lumOff val="50000"/>
                </a:prstClr>
              </a:solidFill>
              <a:effectLst/>
              <a:uLnTx/>
              <a:uFillTx/>
              <a:latin typeface="Garamond" panose="02020404030301010803" pitchFamily="18" charset="0"/>
              <a:ea typeface="+mn-ea"/>
              <a:cs typeface="+mn-cs"/>
            </a:endParaRPr>
          </a:p>
        </p:txBody>
      </p:sp>
      <p:pic>
        <p:nvPicPr>
          <p:cNvPr id="6" name="Picture 5">
            <a:extLst>
              <a:ext uri="{FF2B5EF4-FFF2-40B4-BE49-F238E27FC236}">
                <a16:creationId xmlns:a16="http://schemas.microsoft.com/office/drawing/2014/main" id="{8F4C13EE-3A9D-2A3F-EB82-16293FEDC98E}"/>
              </a:ext>
            </a:extLst>
          </p:cNvPr>
          <p:cNvPicPr>
            <a:picLocks noChangeAspect="1"/>
          </p:cNvPicPr>
          <p:nvPr/>
        </p:nvPicPr>
        <p:blipFill>
          <a:blip r:embed="rId2" cstate="print"/>
          <a:stretch>
            <a:fillRect/>
          </a:stretch>
        </p:blipFill>
        <p:spPr>
          <a:xfrm flipH="1">
            <a:off x="-1" y="0"/>
            <a:ext cx="3222559" cy="2909454"/>
          </a:xfrm>
          <a:prstGeom prst="rect">
            <a:avLst/>
          </a:prstGeom>
        </p:spPr>
      </p:pic>
      <p:pic>
        <p:nvPicPr>
          <p:cNvPr id="2050" name="Picture 2" descr="Tips For Dealing With Challenges ...">
            <a:extLst>
              <a:ext uri="{FF2B5EF4-FFF2-40B4-BE49-F238E27FC236}">
                <a16:creationId xmlns:a16="http://schemas.microsoft.com/office/drawing/2014/main" id="{952C4DC0-A9D8-7529-C88F-E4E8C898D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42336"/>
            <a:ext cx="4442792" cy="37720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08730AB-DF87-1CD4-5366-EB16A30491DA}"/>
              </a:ext>
            </a:extLst>
          </p:cNvPr>
          <p:cNvSpPr txBox="1"/>
          <p:nvPr/>
        </p:nvSpPr>
        <p:spPr>
          <a:xfrm>
            <a:off x="4792229" y="1589177"/>
            <a:ext cx="6361042" cy="4401205"/>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Competing needs to financial resources</a:t>
            </a:r>
          </a:p>
          <a:p>
            <a:pPr marL="457200" marR="0" lvl="0" indent="-4572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Ideal structures to coordinate geospatial information acquisition and sharing.</a:t>
            </a:r>
          </a:p>
          <a:p>
            <a:pPr marL="457200" marR="0" lvl="0" indent="-4572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High Costs of Data Collection</a:t>
            </a:r>
          </a:p>
          <a:p>
            <a:pPr marL="457200" marR="0" lvl="0" indent="-4572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Training and availability of experts</a:t>
            </a:r>
          </a:p>
          <a:p>
            <a:pPr marL="457200" marR="0" lvl="0" indent="-4572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Bringing together different MDA (different database systems, data formats</a:t>
            </a:r>
          </a:p>
          <a:p>
            <a:pPr marL="457200" marR="0" lvl="0" indent="-4572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Legislative changes/enhancements </a:t>
            </a:r>
          </a:p>
          <a:p>
            <a:pPr marL="457200" marR="0" lvl="0" indent="-4572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Different coordinate systems…</a:t>
            </a:r>
          </a:p>
          <a:p>
            <a:pPr marL="457200" marR="0" lvl="0" indent="-45720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Volunteers</a:t>
            </a:r>
          </a:p>
        </p:txBody>
      </p:sp>
      <p:sp>
        <p:nvSpPr>
          <p:cNvPr id="9" name="TextBox 8">
            <a:extLst>
              <a:ext uri="{FF2B5EF4-FFF2-40B4-BE49-F238E27FC236}">
                <a16:creationId xmlns:a16="http://schemas.microsoft.com/office/drawing/2014/main" id="{2F3CA90C-DACE-49BE-F620-7054D874E516}"/>
              </a:ext>
            </a:extLst>
          </p:cNvPr>
          <p:cNvSpPr txBox="1"/>
          <p:nvPr/>
        </p:nvSpPr>
        <p:spPr>
          <a:xfrm>
            <a:off x="1297858" y="105221"/>
            <a:ext cx="11425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rPr>
              <a:t>What do you see as the main challenges in your country to get to this ‘ideal’ situation in the next 5 years ?</a:t>
            </a:r>
          </a:p>
        </p:txBody>
      </p:sp>
    </p:spTree>
    <p:extLst>
      <p:ext uri="{BB962C8B-B14F-4D97-AF65-F5344CB8AC3E}">
        <p14:creationId xmlns:p14="http://schemas.microsoft.com/office/powerpoint/2010/main" val="358333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0BC8-7CB6-528E-01D4-A1895DE0B23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956D94C-AE76-B81E-2CBD-86D73A0CD0F2}"/>
              </a:ext>
            </a:extLst>
          </p:cNvPr>
          <p:cNvSpPr/>
          <p:nvPr/>
        </p:nvSpPr>
        <p:spPr>
          <a:xfrm>
            <a:off x="6358004" y="2909454"/>
            <a:ext cx="5619750" cy="30670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587C01C-BD86-653C-7E85-B8661365405F}"/>
              </a:ext>
            </a:extLst>
          </p:cNvPr>
          <p:cNvPicPr>
            <a:picLocks noChangeAspect="1"/>
          </p:cNvPicPr>
          <p:nvPr/>
        </p:nvPicPr>
        <p:blipFill>
          <a:blip r:embed="rId2"/>
          <a:stretch>
            <a:fillRect/>
          </a:stretch>
        </p:blipFill>
        <p:spPr>
          <a:xfrm>
            <a:off x="9794207" y="675816"/>
            <a:ext cx="2319703" cy="1783804"/>
          </a:xfrm>
          <a:prstGeom prst="rect">
            <a:avLst/>
          </a:prstGeom>
        </p:spPr>
      </p:pic>
      <p:pic>
        <p:nvPicPr>
          <p:cNvPr id="5" name="Picture 4">
            <a:extLst>
              <a:ext uri="{FF2B5EF4-FFF2-40B4-BE49-F238E27FC236}">
                <a16:creationId xmlns:a16="http://schemas.microsoft.com/office/drawing/2014/main" id="{DD72364F-E845-EA26-01CD-13D48CAE9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75816"/>
            <a:ext cx="2472679" cy="1783805"/>
          </a:xfrm>
          <a:prstGeom prst="rect">
            <a:avLst/>
          </a:prstGeom>
        </p:spPr>
      </p:pic>
      <p:sp>
        <p:nvSpPr>
          <p:cNvPr id="6" name="Right Arrow 3">
            <a:extLst>
              <a:ext uri="{FF2B5EF4-FFF2-40B4-BE49-F238E27FC236}">
                <a16:creationId xmlns:a16="http://schemas.microsoft.com/office/drawing/2014/main" id="{07946436-E2DB-1D93-9D68-34EEE8D49A8D}"/>
              </a:ext>
            </a:extLst>
          </p:cNvPr>
          <p:cNvSpPr/>
          <p:nvPr/>
        </p:nvSpPr>
        <p:spPr>
          <a:xfrm>
            <a:off x="8641542" y="1330401"/>
            <a:ext cx="1079802" cy="789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Support &amp; Maintenance - Customer ...">
            <a:extLst>
              <a:ext uri="{FF2B5EF4-FFF2-40B4-BE49-F238E27FC236}">
                <a16:creationId xmlns:a16="http://schemas.microsoft.com/office/drawing/2014/main" id="{D2185F3D-BF8E-98A3-1674-C55B88CF7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558" y="892959"/>
            <a:ext cx="2771775" cy="19790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DB248E6-A882-A7B1-656C-D4A82113855A}"/>
              </a:ext>
            </a:extLst>
          </p:cNvPr>
          <p:cNvPicPr>
            <a:picLocks noChangeAspect="1"/>
          </p:cNvPicPr>
          <p:nvPr/>
        </p:nvPicPr>
        <p:blipFill>
          <a:blip r:embed="rId5" cstate="print"/>
          <a:stretch>
            <a:fillRect/>
          </a:stretch>
        </p:blipFill>
        <p:spPr>
          <a:xfrm flipH="1">
            <a:off x="-1" y="0"/>
            <a:ext cx="3222559" cy="2909454"/>
          </a:xfrm>
          <a:prstGeom prst="rect">
            <a:avLst/>
          </a:prstGeom>
        </p:spPr>
      </p:pic>
      <p:sp>
        <p:nvSpPr>
          <p:cNvPr id="10" name="TextBox 9">
            <a:extLst>
              <a:ext uri="{FF2B5EF4-FFF2-40B4-BE49-F238E27FC236}">
                <a16:creationId xmlns:a16="http://schemas.microsoft.com/office/drawing/2014/main" id="{88CE67AE-33B7-C9D6-0408-521506171D2F}"/>
              </a:ext>
            </a:extLst>
          </p:cNvPr>
          <p:cNvSpPr txBox="1"/>
          <p:nvPr/>
        </p:nvSpPr>
        <p:spPr>
          <a:xfrm>
            <a:off x="6715210" y="17824"/>
            <a:ext cx="45084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rPr>
              <a:t>Any other challenge</a:t>
            </a:r>
            <a:r>
              <a:rPr kumimoji="0" lang="en-US" sz="2800" b="1" i="0" u="none" strike="noStrike" kern="1200" cap="all"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rPr>
              <a:t>?</a:t>
            </a:r>
          </a:p>
        </p:txBody>
      </p:sp>
      <p:sp>
        <p:nvSpPr>
          <p:cNvPr id="11" name="Rectangle 10">
            <a:extLst>
              <a:ext uri="{FF2B5EF4-FFF2-40B4-BE49-F238E27FC236}">
                <a16:creationId xmlns:a16="http://schemas.microsoft.com/office/drawing/2014/main" id="{BA4CD78E-BAA7-53E3-F2CC-58148603A66E}"/>
              </a:ext>
            </a:extLst>
          </p:cNvPr>
          <p:cNvSpPr/>
          <p:nvPr/>
        </p:nvSpPr>
        <p:spPr>
          <a:xfrm>
            <a:off x="115102" y="2897991"/>
            <a:ext cx="5753130" cy="30670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1051FD3C-A574-69DB-4ABE-E72BF94BCE71}"/>
              </a:ext>
            </a:extLst>
          </p:cNvPr>
          <p:cNvSpPr txBox="1"/>
          <p:nvPr/>
        </p:nvSpPr>
        <p:spPr>
          <a:xfrm>
            <a:off x="236404" y="3039633"/>
            <a:ext cx="5165644"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Government support (LTIP), International Agencies.</a:t>
            </a:r>
          </a:p>
          <a:p>
            <a:pPr marL="285750" marR="0" lvl="0" indent="-28575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Government approval for NSDI</a:t>
            </a:r>
          </a:p>
          <a:p>
            <a:pPr marL="285750" marR="0" lvl="0" indent="-28575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Existing data sets in different MDA, private players</a:t>
            </a:r>
          </a:p>
          <a:p>
            <a:pPr marL="285750" marR="0" lvl="0" indent="-28575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Robust cadastral and mapping datasets</a:t>
            </a:r>
          </a:p>
        </p:txBody>
      </p:sp>
      <p:sp>
        <p:nvSpPr>
          <p:cNvPr id="15" name="TextBox 14">
            <a:extLst>
              <a:ext uri="{FF2B5EF4-FFF2-40B4-BE49-F238E27FC236}">
                <a16:creationId xmlns:a16="http://schemas.microsoft.com/office/drawing/2014/main" id="{1E627A4F-A5EA-8CE3-BFDF-601A81FF2491}"/>
              </a:ext>
            </a:extLst>
          </p:cNvPr>
          <p:cNvSpPr txBox="1"/>
          <p:nvPr/>
        </p:nvSpPr>
        <p:spPr>
          <a:xfrm>
            <a:off x="5983335" y="2608745"/>
            <a:ext cx="5823194" cy="304698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Bringing all </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MDAs</a:t>
            </a:r>
          </a:p>
          <a:p>
            <a:pPr marL="285750" marR="0" lvl="0" indent="-28575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Thousands of documents </a:t>
            </a:r>
            <a:r>
              <a:rPr kumimoji="0" lang="en-US" sz="2400" b="0"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deteriorating</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through wear-and-tear</a:t>
            </a:r>
          </a:p>
          <a:p>
            <a:pPr marL="285750" marR="0" lvl="0" indent="-28575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Connectivity issues and costs</a:t>
            </a:r>
          </a:p>
          <a:p>
            <a:pPr marL="285750" marR="0" lvl="0" indent="-28575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Difficult to Share: this seriously affects the ease and cost of doing business (MDA’s unstandardized silos challenge)</a:t>
            </a:r>
          </a:p>
          <a:p>
            <a:pPr marL="285750" marR="0" lvl="0" indent="-285750" algn="l" defTabSz="914400" rtl="0" eaLnBrk="1" fontAlgn="auto" latinLnBrk="0" hangingPunct="1">
              <a:lnSpc>
                <a:spcPct val="100000"/>
              </a:lnSpc>
              <a:spcBef>
                <a:spcPts val="0"/>
              </a:spcBef>
              <a:spcAft>
                <a:spcPts val="0"/>
              </a:spcAft>
              <a:buClr>
                <a:srgbClr val="C0504D"/>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Scattered datasets (SG and Deeds</a:t>
            </a:r>
            <a:r>
              <a:rPr kumimoji="0" lang="en-US" sz="2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a:t>
            </a:r>
          </a:p>
        </p:txBody>
      </p:sp>
      <p:sp>
        <p:nvSpPr>
          <p:cNvPr id="9" name="TextBox 8">
            <a:extLst>
              <a:ext uri="{FF2B5EF4-FFF2-40B4-BE49-F238E27FC236}">
                <a16:creationId xmlns:a16="http://schemas.microsoft.com/office/drawing/2014/main" id="{FFD16EA4-2F02-0E49-40F9-564B0F8B2F63}"/>
              </a:ext>
            </a:extLst>
          </p:cNvPr>
          <p:cNvSpPr txBox="1"/>
          <p:nvPr/>
        </p:nvSpPr>
        <p:spPr>
          <a:xfrm>
            <a:off x="236404" y="85071"/>
            <a:ext cx="55963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rPr>
              <a:t>Any other opportunities</a:t>
            </a:r>
            <a:endParaRPr kumimoji="0" lang="en-US" sz="2800" b="1" i="0" u="none" strike="noStrike" kern="1200" cap="all" spc="0" normalizeH="0" baseline="0" noProof="0" dirty="0">
              <a:ln>
                <a:noFill/>
              </a:ln>
              <a:solidFill>
                <a:srgbClr val="4F81BD"/>
              </a:solidFill>
              <a:effectLst/>
              <a:uLnTx/>
              <a:uFillTx/>
              <a:latin typeface="Rockwell" panose="02060603020205020403" pitchFamily="18" charset="0"/>
              <a:ea typeface="Roboto" panose="02000000000000000000" pitchFamily="2" charset="0"/>
              <a:cs typeface="Aptos" panose="020B0004020202020204" pitchFamily="34" charset="0"/>
            </a:endParaRPr>
          </a:p>
        </p:txBody>
      </p:sp>
    </p:spTree>
    <p:extLst>
      <p:ext uri="{BB962C8B-B14F-4D97-AF65-F5344CB8AC3E}">
        <p14:creationId xmlns:p14="http://schemas.microsoft.com/office/powerpoint/2010/main" val="81017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0BC8-7CB6-528E-01D4-A1895DE0B23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956D94C-AE76-B81E-2CBD-86D73A0CD0F2}"/>
              </a:ext>
            </a:extLst>
          </p:cNvPr>
          <p:cNvSpPr/>
          <p:nvPr/>
        </p:nvSpPr>
        <p:spPr>
          <a:xfrm>
            <a:off x="6358004" y="2909454"/>
            <a:ext cx="5619750" cy="30670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BDB248E6-A882-A7B1-656C-D4A82113855A}"/>
              </a:ext>
            </a:extLst>
          </p:cNvPr>
          <p:cNvPicPr>
            <a:picLocks noChangeAspect="1"/>
          </p:cNvPicPr>
          <p:nvPr/>
        </p:nvPicPr>
        <p:blipFill>
          <a:blip r:embed="rId2" cstate="print"/>
          <a:stretch>
            <a:fillRect/>
          </a:stretch>
        </p:blipFill>
        <p:spPr>
          <a:xfrm flipH="1">
            <a:off x="-1" y="0"/>
            <a:ext cx="3222559" cy="2909454"/>
          </a:xfrm>
          <a:prstGeom prst="rect">
            <a:avLst/>
          </a:prstGeom>
        </p:spPr>
      </p:pic>
      <p:pic>
        <p:nvPicPr>
          <p:cNvPr id="4100" name="Picture 4" descr="Aravind Gogineni ...">
            <a:extLst>
              <a:ext uri="{FF2B5EF4-FFF2-40B4-BE49-F238E27FC236}">
                <a16:creationId xmlns:a16="http://schemas.microsoft.com/office/drawing/2014/main" id="{A1ADF104-F42A-4778-ACEA-DA15F3259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158" y="1635702"/>
            <a:ext cx="6164148" cy="30670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A4CD78E-BAA7-53E3-F2CC-58148603A66E}"/>
              </a:ext>
            </a:extLst>
          </p:cNvPr>
          <p:cNvSpPr/>
          <p:nvPr/>
        </p:nvSpPr>
        <p:spPr>
          <a:xfrm>
            <a:off x="115102" y="2897991"/>
            <a:ext cx="5753130" cy="30670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Tree>
    <p:extLst>
      <p:ext uri="{BB962C8B-B14F-4D97-AF65-F5344CB8AC3E}">
        <p14:creationId xmlns:p14="http://schemas.microsoft.com/office/powerpoint/2010/main" val="24429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289189" y="-171996"/>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Where are you today as a country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on</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 enhancing geospatial information?</a:t>
            </a:r>
          </a:p>
        </p:txBody>
      </p:sp>
      <p:sp>
        <p:nvSpPr>
          <p:cNvPr id="2" name="Rectangle 1">
            <a:extLst>
              <a:ext uri="{FF2B5EF4-FFF2-40B4-BE49-F238E27FC236}">
                <a16:creationId xmlns:a16="http://schemas.microsoft.com/office/drawing/2014/main" id="{D35F3BE5-2258-40BD-06FE-C5BC3DB5BE69}"/>
              </a:ext>
            </a:extLst>
          </p:cNvPr>
          <p:cNvSpPr/>
          <p:nvPr/>
        </p:nvSpPr>
        <p:spPr>
          <a:xfrm>
            <a:off x="1543049" y="1366887"/>
            <a:ext cx="8364521" cy="35194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tx1">
                  <a:lumMod val="50000"/>
                  <a:lumOff val="50000"/>
                </a:schemeClr>
              </a:solidFill>
            </a:endParaRPr>
          </a:p>
        </p:txBody>
      </p:sp>
      <p:sp>
        <p:nvSpPr>
          <p:cNvPr id="4" name="TextBox 5"/>
          <p:cNvSpPr txBox="1">
            <a:spLocks noChangeArrowheads="1"/>
          </p:cNvSpPr>
          <p:nvPr/>
        </p:nvSpPr>
        <p:spPr bwMode="auto">
          <a:xfrm>
            <a:off x="289189" y="800098"/>
            <a:ext cx="10474633" cy="948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3650"/>
              </a:lnSpc>
            </a:pPr>
            <a:r>
              <a:rPr lang="fr-FR" altLang="fr-FR" sz="3200" b="1" dirty="0" err="1">
                <a:latin typeface="Roboto" panose="02000000000000000000"/>
                <a:cs typeface="Arial" panose="020B0604020202020204" pitchFamily="34" charset="0"/>
              </a:rPr>
              <a:t>Governance</a:t>
            </a:r>
            <a:r>
              <a:rPr lang="fr-FR" altLang="fr-FR" sz="3200" b="1" dirty="0">
                <a:latin typeface="Roboto" panose="02000000000000000000"/>
                <a:cs typeface="Arial" panose="020B0604020202020204" pitchFamily="34" charset="0"/>
              </a:rPr>
              <a:t> and Institutions</a:t>
            </a:r>
            <a:endParaRPr lang="en-US" altLang="fr-FR" sz="3200" b="1" dirty="0">
              <a:solidFill>
                <a:srgbClr val="000000"/>
              </a:solidFill>
              <a:latin typeface="Roboto" panose="02000000000000000000"/>
              <a:cs typeface="Telegraf" charset="0"/>
              <a:sym typeface="Telegraf" charset="0"/>
            </a:endParaRPr>
          </a:p>
          <a:p>
            <a:pPr algn="ctr" eaLnBrk="1" hangingPunct="1">
              <a:lnSpc>
                <a:spcPts val="3650"/>
              </a:lnSpc>
            </a:pPr>
            <a:endParaRPr lang="en-US" altLang="fr-FR" sz="3200" b="1" dirty="0">
              <a:solidFill>
                <a:srgbClr val="000000"/>
              </a:solidFill>
              <a:latin typeface="Roboto" panose="02000000000000000000"/>
              <a:cs typeface="Telegraf" charset="0"/>
              <a:sym typeface="Telegraf" charset="0"/>
            </a:endParaRPr>
          </a:p>
        </p:txBody>
      </p:sp>
      <p:sp>
        <p:nvSpPr>
          <p:cNvPr id="7" name="TextBox 8"/>
          <p:cNvSpPr txBox="1">
            <a:spLocks noChangeArrowheads="1"/>
          </p:cNvSpPr>
          <p:nvPr/>
        </p:nvSpPr>
        <p:spPr bwMode="auto">
          <a:xfrm>
            <a:off x="379379" y="1188085"/>
            <a:ext cx="10847945"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ts val="3363"/>
              </a:lnSpc>
            </a:pPr>
            <a:r>
              <a:rPr lang="en-US" altLang="fr-FR" sz="1600" dirty="0">
                <a:latin typeface="Roboto" panose="02000000000000000000"/>
              </a:rPr>
              <a:t>Currently, the main organizations involved in Geospatial Information management  in Burundi are:</a:t>
            </a:r>
            <a:endParaRPr lang="en-US" altLang="fr-FR" sz="1600" dirty="0">
              <a:solidFill>
                <a:srgbClr val="000000"/>
              </a:solidFill>
              <a:latin typeface="Roboto" panose="02000000000000000000"/>
              <a:cs typeface="Telegraf" charset="0"/>
              <a:sym typeface="Telegraf" charset="0"/>
            </a:endParaRPr>
          </a:p>
        </p:txBody>
      </p:sp>
      <p:grpSp>
        <p:nvGrpSpPr>
          <p:cNvPr id="8" name="Group 9"/>
          <p:cNvGrpSpPr>
            <a:grpSpLocks/>
          </p:cNvGrpSpPr>
          <p:nvPr/>
        </p:nvGrpSpPr>
        <p:grpSpPr bwMode="auto">
          <a:xfrm>
            <a:off x="1448781" y="1694149"/>
            <a:ext cx="8364521" cy="1729115"/>
            <a:chOff x="0" y="-84672"/>
            <a:chExt cx="12252669" cy="3811153"/>
          </a:xfrm>
        </p:grpSpPr>
        <p:sp>
          <p:nvSpPr>
            <p:cNvPr id="10" name="Freeform 10"/>
            <p:cNvSpPr>
              <a:spLocks/>
            </p:cNvSpPr>
            <p:nvPr/>
          </p:nvSpPr>
          <p:spPr bwMode="auto">
            <a:xfrm>
              <a:off x="0" y="0"/>
              <a:ext cx="416352" cy="555135"/>
            </a:xfrm>
            <a:custGeom>
              <a:avLst/>
              <a:gdLst>
                <a:gd name="T0" fmla="*/ 0 w 416352"/>
                <a:gd name="T1" fmla="*/ 0 h 555135"/>
                <a:gd name="T2" fmla="*/ 416352 w 416352"/>
                <a:gd name="T3" fmla="*/ 0 h 555135"/>
                <a:gd name="T4" fmla="*/ 416352 w 416352"/>
                <a:gd name="T5" fmla="*/ 555135 h 555135"/>
                <a:gd name="T6" fmla="*/ 0 w 416352"/>
                <a:gd name="T7" fmla="*/ 555135 h 555135"/>
                <a:gd name="T8" fmla="*/ 0 w 416352"/>
                <a:gd name="T9" fmla="*/ 0 h 555135"/>
              </a:gdLst>
              <a:ahLst/>
              <a:cxnLst>
                <a:cxn ang="0">
                  <a:pos x="T0" y="T1"/>
                </a:cxn>
                <a:cxn ang="0">
                  <a:pos x="T2" y="T3"/>
                </a:cxn>
                <a:cxn ang="0">
                  <a:pos x="T4" y="T5"/>
                </a:cxn>
                <a:cxn ang="0">
                  <a:pos x="T6" y="T7"/>
                </a:cxn>
                <a:cxn ang="0">
                  <a:pos x="T8" y="T9"/>
                </a:cxn>
              </a:cxnLst>
              <a:rect l="0" t="0" r="r" b="b"/>
              <a:pathLst>
                <a:path w="416352" h="555135">
                  <a:moveTo>
                    <a:pt x="0" y="0"/>
                  </a:moveTo>
                  <a:lnTo>
                    <a:pt x="416352" y="0"/>
                  </a:lnTo>
                  <a:lnTo>
                    <a:pt x="416352" y="555135"/>
                  </a:lnTo>
                  <a:lnTo>
                    <a:pt x="0" y="555135"/>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sz="1600"/>
            </a:p>
          </p:txBody>
        </p:sp>
        <p:sp>
          <p:nvSpPr>
            <p:cNvPr id="11" name="TextBox 11"/>
            <p:cNvSpPr txBox="1"/>
            <p:nvPr/>
          </p:nvSpPr>
          <p:spPr>
            <a:xfrm>
              <a:off x="0" y="-84672"/>
              <a:ext cx="10728758" cy="828887"/>
            </a:xfrm>
            <a:prstGeom prst="rect">
              <a:avLst/>
            </a:prstGeom>
          </p:spPr>
          <p:txBody>
            <a:bodyPr lIns="0" tIns="0" rIns="0" bIns="0">
              <a:spAutoFit/>
            </a:bodyPr>
            <a:lstStyle/>
            <a:p>
              <a:pPr eaLnBrk="1" fontAlgn="auto" hangingPunct="1">
                <a:lnSpc>
                  <a:spcPts val="3359"/>
                </a:lnSpc>
                <a:spcAft>
                  <a:spcPts val="0"/>
                </a:spcAft>
                <a:defRPr/>
              </a:pPr>
              <a:r>
                <a:rPr lang="en-US" sz="1600" b="1" dirty="0">
                  <a:solidFill>
                    <a:srgbClr val="000000"/>
                  </a:solidFill>
                  <a:latin typeface="Telegraf Bold"/>
                  <a:ea typeface="Telegraf Bold"/>
                  <a:cs typeface="Telegraf Bold"/>
                  <a:sym typeface="Telegraf Bold"/>
                </a:rPr>
                <a:t>      </a:t>
              </a:r>
              <a:r>
                <a:rPr lang="en-US" sz="1600" b="1" dirty="0">
                  <a:solidFill>
                    <a:srgbClr val="000000"/>
                  </a:solidFill>
                  <a:latin typeface="Roboto" panose="02000000000000000000"/>
                  <a:ea typeface="Telegraf Bold"/>
                  <a:cs typeface="Telegraf Bold"/>
                  <a:sym typeface="Telegraf Bold"/>
                </a:rPr>
                <a:t>The National Geomatics Center of Burundi</a:t>
              </a:r>
            </a:p>
          </p:txBody>
        </p:sp>
        <p:sp>
          <p:nvSpPr>
            <p:cNvPr id="12" name="Freeform 12"/>
            <p:cNvSpPr>
              <a:spLocks/>
            </p:cNvSpPr>
            <p:nvPr/>
          </p:nvSpPr>
          <p:spPr bwMode="auto">
            <a:xfrm>
              <a:off x="0" y="771035"/>
              <a:ext cx="416352" cy="555135"/>
            </a:xfrm>
            <a:custGeom>
              <a:avLst/>
              <a:gdLst>
                <a:gd name="T0" fmla="*/ 0 w 416352"/>
                <a:gd name="T1" fmla="*/ 0 h 555135"/>
                <a:gd name="T2" fmla="*/ 416352 w 416352"/>
                <a:gd name="T3" fmla="*/ 0 h 555135"/>
                <a:gd name="T4" fmla="*/ 416352 w 416352"/>
                <a:gd name="T5" fmla="*/ 555136 h 555135"/>
                <a:gd name="T6" fmla="*/ 0 w 416352"/>
                <a:gd name="T7" fmla="*/ 555136 h 555135"/>
                <a:gd name="T8" fmla="*/ 0 w 416352"/>
                <a:gd name="T9" fmla="*/ 0 h 555135"/>
              </a:gdLst>
              <a:ahLst/>
              <a:cxnLst>
                <a:cxn ang="0">
                  <a:pos x="T0" y="T1"/>
                </a:cxn>
                <a:cxn ang="0">
                  <a:pos x="T2" y="T3"/>
                </a:cxn>
                <a:cxn ang="0">
                  <a:pos x="T4" y="T5"/>
                </a:cxn>
                <a:cxn ang="0">
                  <a:pos x="T6" y="T7"/>
                </a:cxn>
                <a:cxn ang="0">
                  <a:pos x="T8" y="T9"/>
                </a:cxn>
              </a:cxnLst>
              <a:rect l="0" t="0" r="r" b="b"/>
              <a:pathLst>
                <a:path w="416352" h="555135">
                  <a:moveTo>
                    <a:pt x="0" y="0"/>
                  </a:moveTo>
                  <a:lnTo>
                    <a:pt x="416352" y="0"/>
                  </a:lnTo>
                  <a:lnTo>
                    <a:pt x="416352" y="555136"/>
                  </a:lnTo>
                  <a:lnTo>
                    <a:pt x="0" y="555136"/>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sz="1600"/>
            </a:p>
          </p:txBody>
        </p:sp>
        <p:sp>
          <p:nvSpPr>
            <p:cNvPr id="13" name="TextBox 13"/>
            <p:cNvSpPr txBox="1"/>
            <p:nvPr/>
          </p:nvSpPr>
          <p:spPr>
            <a:xfrm>
              <a:off x="607449" y="696529"/>
              <a:ext cx="10466305" cy="830159"/>
            </a:xfrm>
            <a:prstGeom prst="rect">
              <a:avLst/>
            </a:prstGeom>
          </p:spPr>
          <p:txBody>
            <a:bodyPr lIns="0" tIns="0" rIns="0" bIns="0">
              <a:spAutoFit/>
            </a:bodyPr>
            <a:lstStyle/>
            <a:p>
              <a:pPr eaLnBrk="1" fontAlgn="auto" hangingPunct="1">
                <a:lnSpc>
                  <a:spcPts val="3359"/>
                </a:lnSpc>
                <a:spcAft>
                  <a:spcPts val="0"/>
                </a:spcAft>
                <a:defRPr/>
              </a:pPr>
              <a:r>
                <a:rPr lang="en-US" sz="1600" b="1" dirty="0">
                  <a:solidFill>
                    <a:srgbClr val="000000"/>
                  </a:solidFill>
                  <a:latin typeface="Roboto" panose="02000000000000000000"/>
                  <a:ea typeface="Telegraf Bold"/>
                  <a:cs typeface="Telegraf Bold"/>
                  <a:sym typeface="Telegraf Bold"/>
                </a:rPr>
                <a:t>The Geographic  Institute of Burundi </a:t>
              </a:r>
            </a:p>
          </p:txBody>
        </p:sp>
        <p:sp>
          <p:nvSpPr>
            <p:cNvPr id="14" name="Freeform 14"/>
            <p:cNvSpPr>
              <a:spLocks/>
            </p:cNvSpPr>
            <p:nvPr/>
          </p:nvSpPr>
          <p:spPr bwMode="auto">
            <a:xfrm>
              <a:off x="0" y="1542071"/>
              <a:ext cx="416352" cy="555135"/>
            </a:xfrm>
            <a:custGeom>
              <a:avLst/>
              <a:gdLst>
                <a:gd name="T0" fmla="*/ 0 w 416352"/>
                <a:gd name="T1" fmla="*/ 0 h 555135"/>
                <a:gd name="T2" fmla="*/ 416352 w 416352"/>
                <a:gd name="T3" fmla="*/ 0 h 555135"/>
                <a:gd name="T4" fmla="*/ 416352 w 416352"/>
                <a:gd name="T5" fmla="*/ 555135 h 555135"/>
                <a:gd name="T6" fmla="*/ 0 w 416352"/>
                <a:gd name="T7" fmla="*/ 555135 h 555135"/>
                <a:gd name="T8" fmla="*/ 0 w 416352"/>
                <a:gd name="T9" fmla="*/ 0 h 555135"/>
              </a:gdLst>
              <a:ahLst/>
              <a:cxnLst>
                <a:cxn ang="0">
                  <a:pos x="T0" y="T1"/>
                </a:cxn>
                <a:cxn ang="0">
                  <a:pos x="T2" y="T3"/>
                </a:cxn>
                <a:cxn ang="0">
                  <a:pos x="T4" y="T5"/>
                </a:cxn>
                <a:cxn ang="0">
                  <a:pos x="T6" y="T7"/>
                </a:cxn>
                <a:cxn ang="0">
                  <a:pos x="T8" y="T9"/>
                </a:cxn>
              </a:cxnLst>
              <a:rect l="0" t="0" r="r" b="b"/>
              <a:pathLst>
                <a:path w="416352" h="555135">
                  <a:moveTo>
                    <a:pt x="0" y="0"/>
                  </a:moveTo>
                  <a:lnTo>
                    <a:pt x="416352" y="0"/>
                  </a:lnTo>
                  <a:lnTo>
                    <a:pt x="416352" y="555135"/>
                  </a:lnTo>
                  <a:lnTo>
                    <a:pt x="0" y="555135"/>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sz="1600"/>
            </a:p>
          </p:txBody>
        </p:sp>
        <p:sp>
          <p:nvSpPr>
            <p:cNvPr id="15" name="TextBox 15"/>
            <p:cNvSpPr txBox="1"/>
            <p:nvPr/>
          </p:nvSpPr>
          <p:spPr>
            <a:xfrm>
              <a:off x="0" y="1541246"/>
              <a:ext cx="12252669" cy="828887"/>
            </a:xfrm>
            <a:prstGeom prst="rect">
              <a:avLst/>
            </a:prstGeom>
          </p:spPr>
          <p:txBody>
            <a:bodyPr lIns="0" tIns="0" rIns="0" bIns="0">
              <a:spAutoFit/>
            </a:bodyPr>
            <a:lstStyle/>
            <a:p>
              <a:pPr eaLnBrk="1" fontAlgn="auto" hangingPunct="1">
                <a:lnSpc>
                  <a:spcPts val="3359"/>
                </a:lnSpc>
                <a:spcAft>
                  <a:spcPts val="0"/>
                </a:spcAft>
                <a:defRPr/>
              </a:pPr>
              <a:r>
                <a:rPr lang="en-US" sz="1600" b="1" dirty="0">
                  <a:latin typeface="Telegraf Bold" panose="020B0604020202020204" charset="0"/>
                </a:rPr>
                <a:t>       </a:t>
              </a:r>
              <a:r>
                <a:rPr lang="en-US" sz="1600" b="1" dirty="0">
                  <a:latin typeface="Roboto" panose="02000000000000000000"/>
                </a:rPr>
                <a:t>The National Institute of Statistics of Burundi</a:t>
              </a:r>
              <a:endParaRPr lang="en-US" sz="1600" b="1" dirty="0">
                <a:solidFill>
                  <a:srgbClr val="000000"/>
                </a:solidFill>
                <a:latin typeface="Roboto" panose="02000000000000000000"/>
                <a:ea typeface="Telegraf Bold"/>
                <a:cs typeface="Telegraf Bold"/>
                <a:sym typeface="Telegraf Bold"/>
              </a:endParaRPr>
            </a:p>
          </p:txBody>
        </p:sp>
        <p:sp>
          <p:nvSpPr>
            <p:cNvPr id="16" name="Freeform 16"/>
            <p:cNvSpPr>
              <a:spLocks/>
            </p:cNvSpPr>
            <p:nvPr/>
          </p:nvSpPr>
          <p:spPr bwMode="auto">
            <a:xfrm>
              <a:off x="0" y="2351206"/>
              <a:ext cx="416352" cy="555135"/>
            </a:xfrm>
            <a:custGeom>
              <a:avLst/>
              <a:gdLst>
                <a:gd name="T0" fmla="*/ 0 w 416352"/>
                <a:gd name="T1" fmla="*/ 0 h 555135"/>
                <a:gd name="T2" fmla="*/ 416352 w 416352"/>
                <a:gd name="T3" fmla="*/ 0 h 555135"/>
                <a:gd name="T4" fmla="*/ 416352 w 416352"/>
                <a:gd name="T5" fmla="*/ 555136 h 555135"/>
                <a:gd name="T6" fmla="*/ 0 w 416352"/>
                <a:gd name="T7" fmla="*/ 555136 h 555135"/>
                <a:gd name="T8" fmla="*/ 0 w 416352"/>
                <a:gd name="T9" fmla="*/ 0 h 555135"/>
              </a:gdLst>
              <a:ahLst/>
              <a:cxnLst>
                <a:cxn ang="0">
                  <a:pos x="T0" y="T1"/>
                </a:cxn>
                <a:cxn ang="0">
                  <a:pos x="T2" y="T3"/>
                </a:cxn>
                <a:cxn ang="0">
                  <a:pos x="T4" y="T5"/>
                </a:cxn>
                <a:cxn ang="0">
                  <a:pos x="T6" y="T7"/>
                </a:cxn>
                <a:cxn ang="0">
                  <a:pos x="T8" y="T9"/>
                </a:cxn>
              </a:cxnLst>
              <a:rect l="0" t="0" r="r" b="b"/>
              <a:pathLst>
                <a:path w="416352" h="555135">
                  <a:moveTo>
                    <a:pt x="0" y="0"/>
                  </a:moveTo>
                  <a:lnTo>
                    <a:pt x="416352" y="0"/>
                  </a:lnTo>
                  <a:lnTo>
                    <a:pt x="416352" y="555136"/>
                  </a:lnTo>
                  <a:lnTo>
                    <a:pt x="0" y="555136"/>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sz="1600"/>
            </a:p>
          </p:txBody>
        </p:sp>
        <p:sp>
          <p:nvSpPr>
            <p:cNvPr id="17" name="TextBox 17"/>
            <p:cNvSpPr txBox="1"/>
            <p:nvPr/>
          </p:nvSpPr>
          <p:spPr>
            <a:xfrm>
              <a:off x="607449" y="2294922"/>
              <a:ext cx="7571643" cy="828887"/>
            </a:xfrm>
            <a:prstGeom prst="rect">
              <a:avLst/>
            </a:prstGeom>
          </p:spPr>
          <p:txBody>
            <a:bodyPr wrap="square" lIns="0" tIns="0" rIns="0" bIns="0">
              <a:spAutoFit/>
            </a:bodyPr>
            <a:lstStyle/>
            <a:p>
              <a:pPr eaLnBrk="1" fontAlgn="auto" hangingPunct="1">
                <a:lnSpc>
                  <a:spcPts val="3359"/>
                </a:lnSpc>
                <a:spcAft>
                  <a:spcPts val="0"/>
                </a:spcAft>
                <a:defRPr/>
              </a:pPr>
              <a:r>
                <a:rPr lang="en-US" sz="1600" b="1" dirty="0">
                  <a:solidFill>
                    <a:srgbClr val="000000"/>
                  </a:solidFill>
                  <a:latin typeface="Telegraf Bold"/>
                  <a:ea typeface="Telegraf Bold"/>
                  <a:cs typeface="Telegraf Bold"/>
                  <a:sym typeface="Telegraf Bold"/>
                </a:rPr>
                <a:t> </a:t>
              </a:r>
              <a:r>
                <a:rPr lang="en-US" sz="1600" b="1" dirty="0">
                  <a:solidFill>
                    <a:srgbClr val="000000"/>
                  </a:solidFill>
                  <a:latin typeface="Roboto" panose="02000000000000000000"/>
                  <a:ea typeface="Telegraf Bold"/>
                  <a:cs typeface="Telegraf Bold"/>
                  <a:sym typeface="Telegraf Bold"/>
                </a:rPr>
                <a:t>The University of  Burundi</a:t>
              </a:r>
            </a:p>
          </p:txBody>
        </p:sp>
        <p:sp>
          <p:nvSpPr>
            <p:cNvPr id="18" name="Freeform 18"/>
            <p:cNvSpPr>
              <a:spLocks/>
            </p:cNvSpPr>
            <p:nvPr/>
          </p:nvSpPr>
          <p:spPr bwMode="auto">
            <a:xfrm>
              <a:off x="0" y="3122242"/>
              <a:ext cx="416352" cy="555135"/>
            </a:xfrm>
            <a:custGeom>
              <a:avLst/>
              <a:gdLst>
                <a:gd name="T0" fmla="*/ 0 w 416352"/>
                <a:gd name="T1" fmla="*/ 0 h 555135"/>
                <a:gd name="T2" fmla="*/ 416352 w 416352"/>
                <a:gd name="T3" fmla="*/ 0 h 555135"/>
                <a:gd name="T4" fmla="*/ 416352 w 416352"/>
                <a:gd name="T5" fmla="*/ 555135 h 555135"/>
                <a:gd name="T6" fmla="*/ 0 w 416352"/>
                <a:gd name="T7" fmla="*/ 555135 h 555135"/>
                <a:gd name="T8" fmla="*/ 0 w 416352"/>
                <a:gd name="T9" fmla="*/ 0 h 555135"/>
              </a:gdLst>
              <a:ahLst/>
              <a:cxnLst>
                <a:cxn ang="0">
                  <a:pos x="T0" y="T1"/>
                </a:cxn>
                <a:cxn ang="0">
                  <a:pos x="T2" y="T3"/>
                </a:cxn>
                <a:cxn ang="0">
                  <a:pos x="T4" y="T5"/>
                </a:cxn>
                <a:cxn ang="0">
                  <a:pos x="T6" y="T7"/>
                </a:cxn>
                <a:cxn ang="0">
                  <a:pos x="T8" y="T9"/>
                </a:cxn>
              </a:cxnLst>
              <a:rect l="0" t="0" r="r" b="b"/>
              <a:pathLst>
                <a:path w="416352" h="555135">
                  <a:moveTo>
                    <a:pt x="0" y="0"/>
                  </a:moveTo>
                  <a:lnTo>
                    <a:pt x="416352" y="0"/>
                  </a:lnTo>
                  <a:lnTo>
                    <a:pt x="416352" y="555135"/>
                  </a:lnTo>
                  <a:lnTo>
                    <a:pt x="0" y="555135"/>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sz="1600"/>
            </a:p>
          </p:txBody>
        </p:sp>
        <p:sp>
          <p:nvSpPr>
            <p:cNvPr id="19" name="TextBox 19"/>
            <p:cNvSpPr txBox="1"/>
            <p:nvPr/>
          </p:nvSpPr>
          <p:spPr>
            <a:xfrm>
              <a:off x="607449" y="2897594"/>
              <a:ext cx="7113701" cy="828887"/>
            </a:xfrm>
            <a:prstGeom prst="rect">
              <a:avLst/>
            </a:prstGeom>
          </p:spPr>
          <p:txBody>
            <a:bodyPr lIns="0" tIns="0" rIns="0" bIns="0">
              <a:spAutoFit/>
            </a:bodyPr>
            <a:lstStyle/>
            <a:p>
              <a:pPr eaLnBrk="1" fontAlgn="auto" hangingPunct="1">
                <a:lnSpc>
                  <a:spcPts val="3359"/>
                </a:lnSpc>
                <a:spcAft>
                  <a:spcPts val="0"/>
                </a:spcAft>
                <a:defRPr/>
              </a:pPr>
              <a:r>
                <a:rPr lang="en-US" sz="1600" b="1" dirty="0">
                  <a:solidFill>
                    <a:srgbClr val="000000"/>
                  </a:solidFill>
                  <a:latin typeface="Telegraf Bold"/>
                  <a:ea typeface="Telegraf Bold"/>
                  <a:cs typeface="Telegraf Bold"/>
                  <a:sym typeface="Telegraf Bold"/>
                </a:rPr>
                <a:t>  </a:t>
              </a:r>
              <a:r>
                <a:rPr lang="en-US" sz="1600" b="1" dirty="0">
                  <a:solidFill>
                    <a:srgbClr val="000000"/>
                  </a:solidFill>
                  <a:latin typeface="Roboto" panose="02000000000000000000"/>
                  <a:ea typeface="Telegraf Bold"/>
                  <a:cs typeface="Telegraf Bold"/>
                  <a:sym typeface="Telegraf Bold"/>
                </a:rPr>
                <a:t>The </a:t>
              </a:r>
              <a:r>
                <a:rPr lang="fr-FR" sz="1600" dirty="0">
                  <a:latin typeface="Roboto" panose="02000000000000000000"/>
                </a:rPr>
                <a:t>National Cadastre</a:t>
              </a:r>
              <a:r>
                <a:rPr lang="en-US" sz="1600" b="1" dirty="0">
                  <a:solidFill>
                    <a:srgbClr val="000000"/>
                  </a:solidFill>
                  <a:latin typeface="Roboto" panose="02000000000000000000"/>
                  <a:ea typeface="Telegraf Bold"/>
                  <a:cs typeface="Telegraf Bold"/>
                  <a:sym typeface="Telegraf Bold"/>
                </a:rPr>
                <a:t> </a:t>
              </a:r>
            </a:p>
          </p:txBody>
        </p:sp>
      </p:grpSp>
      <p:sp>
        <p:nvSpPr>
          <p:cNvPr id="20" name="TextBox 4"/>
          <p:cNvSpPr txBox="1">
            <a:spLocks noChangeArrowheads="1"/>
          </p:cNvSpPr>
          <p:nvPr/>
        </p:nvSpPr>
        <p:spPr bwMode="auto">
          <a:xfrm>
            <a:off x="95420" y="3341646"/>
            <a:ext cx="11812621" cy="254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ct val="150000"/>
              </a:lnSpc>
            </a:pPr>
            <a:r>
              <a:rPr lang="en-US" altLang="fr-FR" sz="1600" dirty="0">
                <a:latin typeface="Roboto" panose="02000000000000000000"/>
              </a:rPr>
              <a:t>In addition to these key actors, other national agencies also contribute to the management of geospatial information in Burundi.</a:t>
            </a:r>
          </a:p>
          <a:p>
            <a:pPr algn="just" eaLnBrk="1" hangingPunct="1">
              <a:lnSpc>
                <a:spcPct val="150000"/>
              </a:lnSpc>
            </a:pPr>
            <a:r>
              <a:rPr lang="en-US" altLang="fr-FR" sz="1600" dirty="0">
                <a:latin typeface="Roboto" panose="02000000000000000000"/>
              </a:rPr>
              <a:t>The development partners, such as the Global Fund, the International Organization for Migration (IOM) ,  the United Nations Development </a:t>
            </a:r>
            <a:r>
              <a:rPr lang="en-US" altLang="fr-FR" sz="1600" dirty="0" err="1">
                <a:latin typeface="Roboto" panose="02000000000000000000"/>
              </a:rPr>
              <a:t>Programme</a:t>
            </a:r>
            <a:r>
              <a:rPr lang="en-US" altLang="fr-FR" sz="1600" dirty="0">
                <a:latin typeface="Roboto" panose="02000000000000000000"/>
              </a:rPr>
              <a:t> (UNDP), the European Union, The Food and Agriculture Organization(FAO) , The </a:t>
            </a:r>
            <a:r>
              <a:rPr lang="fr-FR" altLang="fr-FR" sz="1600" dirty="0">
                <a:latin typeface="Roboto" panose="02000000000000000000"/>
              </a:rPr>
              <a:t>World Food Programme (</a:t>
            </a:r>
            <a:r>
              <a:rPr lang="en-US" altLang="fr-FR" sz="1600" dirty="0">
                <a:latin typeface="Roboto" panose="02000000000000000000"/>
              </a:rPr>
              <a:t>WFP), T</a:t>
            </a:r>
            <a:r>
              <a:rPr lang="fr-FR" altLang="fr-FR" sz="1600" dirty="0" err="1">
                <a:latin typeface="Roboto" panose="02000000000000000000"/>
              </a:rPr>
              <a:t>he</a:t>
            </a:r>
            <a:r>
              <a:rPr lang="fr-FR" altLang="fr-FR" sz="1600" dirty="0">
                <a:latin typeface="Roboto" panose="02000000000000000000"/>
              </a:rPr>
              <a:t> World Bank(WB)</a:t>
            </a:r>
            <a:r>
              <a:rPr lang="en-US" altLang="fr-FR" sz="1600" dirty="0">
                <a:latin typeface="Roboto" panose="02000000000000000000"/>
              </a:rPr>
              <a:t>, </a:t>
            </a:r>
            <a:r>
              <a:rPr lang="fr-FR" altLang="fr-FR" sz="1600" dirty="0">
                <a:latin typeface="Roboto" panose="02000000000000000000"/>
              </a:rPr>
              <a:t>United Nations </a:t>
            </a:r>
            <a:r>
              <a:rPr lang="fr-FR" altLang="fr-FR" sz="1600" dirty="0" err="1">
                <a:latin typeface="Roboto" panose="02000000000000000000"/>
              </a:rPr>
              <a:t>Children's</a:t>
            </a:r>
            <a:r>
              <a:rPr lang="fr-FR" altLang="fr-FR" sz="1600" dirty="0">
                <a:latin typeface="Roboto" panose="02000000000000000000"/>
              </a:rPr>
              <a:t> </a:t>
            </a:r>
            <a:r>
              <a:rPr lang="fr-FR" altLang="fr-FR" sz="1600" dirty="0" err="1">
                <a:latin typeface="Roboto" panose="02000000000000000000"/>
              </a:rPr>
              <a:t>Fund</a:t>
            </a:r>
            <a:r>
              <a:rPr lang="fr-FR" altLang="fr-FR" sz="1600" dirty="0">
                <a:latin typeface="Roboto" panose="02000000000000000000"/>
              </a:rPr>
              <a:t> (</a:t>
            </a:r>
            <a:r>
              <a:rPr lang="en-US" altLang="fr-FR" sz="1600" dirty="0">
                <a:latin typeface="Roboto" panose="02000000000000000000"/>
              </a:rPr>
              <a:t>UNICEF) and the  United Nations Population Fund (UNFPA) play an important role in the use and production of geospatial data in the country.</a:t>
            </a:r>
            <a:endParaRPr lang="en-US" altLang="fr-FR" sz="1600" dirty="0">
              <a:solidFill>
                <a:srgbClr val="000000"/>
              </a:solidFill>
              <a:latin typeface="Roboto" panose="02000000000000000000"/>
              <a:cs typeface="Telegraf" charset="0"/>
              <a:sym typeface="Telegraf" charset="0"/>
            </a:endParaRPr>
          </a:p>
        </p:txBody>
      </p:sp>
    </p:spTree>
    <p:extLst>
      <p:ext uri="{BB962C8B-B14F-4D97-AF65-F5344CB8AC3E}">
        <p14:creationId xmlns:p14="http://schemas.microsoft.com/office/powerpoint/2010/main" val="310881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289189" y="-171996"/>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Where are you today as a country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on</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 enhancing geospatial information?</a:t>
            </a:r>
          </a:p>
        </p:txBody>
      </p:sp>
      <p:sp>
        <p:nvSpPr>
          <p:cNvPr id="2" name="Rectangle 1">
            <a:extLst>
              <a:ext uri="{FF2B5EF4-FFF2-40B4-BE49-F238E27FC236}">
                <a16:creationId xmlns:a16="http://schemas.microsoft.com/office/drawing/2014/main" id="{D35F3BE5-2258-40BD-06FE-C5BC3DB5BE69}"/>
              </a:ext>
            </a:extLst>
          </p:cNvPr>
          <p:cNvSpPr/>
          <p:nvPr/>
        </p:nvSpPr>
        <p:spPr>
          <a:xfrm>
            <a:off x="1543049" y="1366887"/>
            <a:ext cx="8364521" cy="35194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tx1">
                  <a:lumMod val="50000"/>
                  <a:lumOff val="50000"/>
                </a:schemeClr>
              </a:solidFill>
            </a:endParaRPr>
          </a:p>
        </p:txBody>
      </p:sp>
      <p:sp>
        <p:nvSpPr>
          <p:cNvPr id="21" name="TextBox 6"/>
          <p:cNvSpPr txBox="1">
            <a:spLocks noChangeArrowheads="1"/>
          </p:cNvSpPr>
          <p:nvPr/>
        </p:nvSpPr>
        <p:spPr bwMode="auto">
          <a:xfrm>
            <a:off x="289189" y="629794"/>
            <a:ext cx="10328115" cy="700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ts val="6725"/>
              </a:lnSpc>
            </a:pPr>
            <a:r>
              <a:rPr lang="en-US" altLang="fr-FR" b="1" dirty="0">
                <a:solidFill>
                  <a:srgbClr val="A21942"/>
                </a:solidFill>
                <a:latin typeface="Roboto" panose="02000000000000000000"/>
                <a:cs typeface="League Spartan" charset="0"/>
                <a:sym typeface="League Spartan" charset="0"/>
              </a:rPr>
              <a:t>Geospatial data Centralized at National Geomatics Center of Burundi</a:t>
            </a:r>
          </a:p>
        </p:txBody>
      </p:sp>
      <p:pic>
        <p:nvPicPr>
          <p:cNvPr id="22"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3049" y="1399110"/>
            <a:ext cx="7902609" cy="44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581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3CA90C-DACE-49BE-F620-7054D874E516}"/>
              </a:ext>
            </a:extLst>
          </p:cNvPr>
          <p:cNvSpPr txBox="1"/>
          <p:nvPr/>
        </p:nvSpPr>
        <p:spPr>
          <a:xfrm>
            <a:off x="289189" y="-171996"/>
            <a:ext cx="11425084" cy="1077218"/>
          </a:xfrm>
          <a:prstGeom prst="rect">
            <a:avLst/>
          </a:prstGeom>
          <a:noFill/>
        </p:spPr>
        <p:txBody>
          <a:bodyPr wrap="square" rtlCol="0">
            <a:spAutoFit/>
          </a:bodyPr>
          <a:lstStyle/>
          <a:p>
            <a:pPr marR="0">
              <a:spcBef>
                <a:spcPts val="0"/>
              </a:spcBef>
              <a:spcAft>
                <a:spcPts val="0"/>
              </a:spcAft>
            </a:pP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Where are you today as a country </a:t>
            </a:r>
            <a:r>
              <a:rPr lang="en-US" sz="3200" b="1" dirty="0">
                <a:solidFill>
                  <a:srgbClr val="555555"/>
                </a:solidFill>
                <a:latin typeface="Roboto" panose="02000000000000000000" pitchFamily="2" charset="0"/>
                <a:ea typeface="Roboto" panose="02000000000000000000" pitchFamily="2" charset="0"/>
                <a:cs typeface="Aptos" panose="020B0004020202020204" pitchFamily="34" charset="0"/>
              </a:rPr>
              <a:t>on</a:t>
            </a:r>
            <a:r>
              <a:rPr lang="en-US" sz="3200" b="1" dirty="0">
                <a:solidFill>
                  <a:srgbClr val="555555"/>
                </a:solidFill>
                <a:effectLst/>
                <a:latin typeface="Roboto" panose="02000000000000000000" pitchFamily="2" charset="0"/>
                <a:ea typeface="Roboto" panose="02000000000000000000" pitchFamily="2" charset="0"/>
                <a:cs typeface="Aptos" panose="020B0004020202020204" pitchFamily="34" charset="0"/>
              </a:rPr>
              <a:t> enhancing geospatial information?</a:t>
            </a:r>
          </a:p>
        </p:txBody>
      </p:sp>
      <p:sp>
        <p:nvSpPr>
          <p:cNvPr id="2" name="Rectangle 1">
            <a:extLst>
              <a:ext uri="{FF2B5EF4-FFF2-40B4-BE49-F238E27FC236}">
                <a16:creationId xmlns:a16="http://schemas.microsoft.com/office/drawing/2014/main" id="{D35F3BE5-2258-40BD-06FE-C5BC3DB5BE69}"/>
              </a:ext>
            </a:extLst>
          </p:cNvPr>
          <p:cNvSpPr/>
          <p:nvPr/>
        </p:nvSpPr>
        <p:spPr>
          <a:xfrm>
            <a:off x="1543049" y="1366887"/>
            <a:ext cx="8364521" cy="35194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tx1">
                  <a:lumMod val="50000"/>
                  <a:lumOff val="50000"/>
                </a:schemeClr>
              </a:solidFill>
            </a:endParaRPr>
          </a:p>
        </p:txBody>
      </p:sp>
      <p:sp>
        <p:nvSpPr>
          <p:cNvPr id="21" name="TextBox 6"/>
          <p:cNvSpPr txBox="1">
            <a:spLocks noChangeArrowheads="1"/>
          </p:cNvSpPr>
          <p:nvPr/>
        </p:nvSpPr>
        <p:spPr bwMode="auto">
          <a:xfrm>
            <a:off x="289189" y="629794"/>
            <a:ext cx="10328115" cy="700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ts val="6725"/>
              </a:lnSpc>
            </a:pPr>
            <a:r>
              <a:rPr lang="en-US" altLang="fr-FR" b="1" dirty="0">
                <a:solidFill>
                  <a:srgbClr val="A21942"/>
                </a:solidFill>
                <a:latin typeface="Roboto" panose="02000000000000000000"/>
                <a:cs typeface="League Spartan" charset="0"/>
                <a:sym typeface="League Spartan" charset="0"/>
              </a:rPr>
              <a:t>Geospatial data Centralized at National Geomatics Center of Burundi</a:t>
            </a:r>
          </a:p>
        </p:txBody>
      </p:sp>
      <p:pic>
        <p:nvPicPr>
          <p:cNvPr id="6"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073" y="1489004"/>
            <a:ext cx="10734472" cy="220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546755" y="3958091"/>
            <a:ext cx="105457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en-US" altLang="fr-FR" sz="1600" dirty="0">
                <a:solidFill>
                  <a:srgbClr val="111111"/>
                </a:solidFill>
                <a:latin typeface="Roboto" panose="02000000000000000000"/>
              </a:rPr>
              <a:t>Currently Burundi has recent data from the General Census of Population, Housing, Agriculture and Livestock, 2024 Edition. This data will be published to the public soon.</a:t>
            </a:r>
            <a:endParaRPr lang="fr-FR" altLang="fr-FR" sz="1600" dirty="0">
              <a:latin typeface="Roboto" panose="02000000000000000000"/>
            </a:endParaRPr>
          </a:p>
        </p:txBody>
      </p:sp>
    </p:spTree>
    <p:extLst>
      <p:ext uri="{BB962C8B-B14F-4D97-AF65-F5344CB8AC3E}">
        <p14:creationId xmlns:p14="http://schemas.microsoft.com/office/powerpoint/2010/main" val="2872179566"/>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清谈模板">
  <a:themeElements>
    <a:clrScheme name="nasg-lpd">
      <a:dk1>
        <a:srgbClr val="0070C0"/>
      </a:dk1>
      <a:lt1>
        <a:srgbClr val="B9EBFF"/>
      </a:lt1>
      <a:dk2>
        <a:srgbClr val="3C1956"/>
      </a:dk2>
      <a:lt2>
        <a:srgbClr val="CEADE6"/>
      </a:lt2>
      <a:accent1>
        <a:srgbClr val="FF0000"/>
      </a:accent1>
      <a:accent2>
        <a:srgbClr val="387025"/>
      </a:accent2>
      <a:accent3>
        <a:srgbClr val="7E7800"/>
      </a:accent3>
      <a:accent4>
        <a:srgbClr val="0DBCFF"/>
      </a:accent4>
      <a:accent5>
        <a:srgbClr val="54A838"/>
      </a:accent5>
      <a:accent6>
        <a:srgbClr val="7E9532"/>
      </a:accent6>
      <a:hlink>
        <a:srgbClr val="FFF654"/>
      </a:hlink>
      <a:folHlink>
        <a:srgbClr val="002736"/>
      </a:folHlink>
    </a:clrScheme>
    <a:fontScheme name="NordriDesign_免费商务模板系列">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ordriDesign_免费商务模板系列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_免费商务模板系列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_免费商务模板系列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_免费商务模板系列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_免费商务模板系列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_免费商务模板系列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_免费商务模板系列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_免费商务模板系列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_免费商务模板系列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_免费商务模板系列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_免费商务模板系列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_免费商务模板系列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_免费商务模板系列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nordridesign.com 1">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66B2F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heme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4" id="{B5B1B7EC-6D2D-874C-9A0F-20A77F02C9C0}" vid="{D29FE6B4-9610-0744-9EBC-E880961F776B}"/>
    </a:ext>
  </a:extLst>
</a:theme>
</file>

<file path=ppt/theme/theme5.xml><?xml version="1.0" encoding="utf-8"?>
<a:theme xmlns:a="http://schemas.openxmlformats.org/drawingml/2006/main" name="2_Theme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6" id="{9447A282-5BC4-1548-AB94-6F0A70AD81E7}" vid="{C0EA4BFA-1F03-4B4B-A598-5608595E1C5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CE9CB7B05C164D8080449E5E0CE91F" ma:contentTypeVersion="13" ma:contentTypeDescription="Create a new document." ma:contentTypeScope="" ma:versionID="3999dec8198ecb8cc683b4d4850a16b2">
  <xsd:schema xmlns:xsd="http://www.w3.org/2001/XMLSchema" xmlns:xs="http://www.w3.org/2001/XMLSchema" xmlns:p="http://schemas.microsoft.com/office/2006/metadata/properties" xmlns:ns3="331bc5fa-37a0-4eaf-92e6-e8f500860589" xmlns:ns4="efb7f1d3-2f00-4f20-b7f7-b4cd1648c34e" targetNamespace="http://schemas.microsoft.com/office/2006/metadata/properties" ma:root="true" ma:fieldsID="5128388655f3e8506cab096e93a9de37" ns3:_="" ns4:_="">
    <xsd:import namespace="331bc5fa-37a0-4eaf-92e6-e8f500860589"/>
    <xsd:import namespace="efb7f1d3-2f00-4f20-b7f7-b4cd1648c34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bc5fa-37a0-4eaf-92e6-e8f5008605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b7f1d3-2f00-4f20-b7f7-b4cd1648c34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A6515A-EB7C-4478-B3D9-15DD180A50C5}">
  <ds:schemaRefs>
    <ds:schemaRef ds:uri="http://purl.org/dc/dcmitype/"/>
    <ds:schemaRef ds:uri="http://purl.org/dc/terms/"/>
    <ds:schemaRef ds:uri="efb7f1d3-2f00-4f20-b7f7-b4cd1648c34e"/>
    <ds:schemaRef ds:uri="http://www.w3.org/XML/1998/namespac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331bc5fa-37a0-4eaf-92e6-e8f500860589"/>
  </ds:schemaRefs>
</ds:datastoreItem>
</file>

<file path=customXml/itemProps2.xml><?xml version="1.0" encoding="utf-8"?>
<ds:datastoreItem xmlns:ds="http://schemas.openxmlformats.org/officeDocument/2006/customXml" ds:itemID="{86C5F1DF-1D39-4AC7-AD13-2E2E68D0A2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bc5fa-37a0-4eaf-92e6-e8f500860589"/>
    <ds:schemaRef ds:uri="efb7f1d3-2f00-4f20-b7f7-b4cd1648c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BE3C52-5E06-483C-84B8-244E87BDB45A}">
  <ds:schemaRefs>
    <ds:schemaRef ds:uri="http://schemas.microsoft.com/sharepoint/v3/contenttype/forms"/>
  </ds:schemaRefs>
</ds:datastoreItem>
</file>

<file path=docMetadata/LabelInfo.xml><?xml version="1.0" encoding="utf-8"?>
<clbl:labelList xmlns:clbl="http://schemas.microsoft.com/office/2020/mipLabelMetadata">
  <clbl:label id="{0f9e35db-544f-4f60-bdcc-5ea416e6dc70}" enabled="0" method="" siteId="{0f9e35db-544f-4f60-bdcc-5ea416e6dc70}" removed="1"/>
</clbl:labelList>
</file>

<file path=docProps/app.xml><?xml version="1.0" encoding="utf-8"?>
<Properties xmlns="http://schemas.openxmlformats.org/officeDocument/2006/extended-properties" xmlns:vt="http://schemas.openxmlformats.org/officeDocument/2006/docPropsVTypes">
  <TotalTime>15759</TotalTime>
  <Words>6004</Words>
  <Application>Microsoft Office PowerPoint</Application>
  <PresentationFormat>Widescreen</PresentationFormat>
  <Paragraphs>555</Paragraphs>
  <Slides>68</Slides>
  <Notes>7</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68</vt:i4>
      </vt:variant>
    </vt:vector>
  </HeadingPairs>
  <TitlesOfParts>
    <vt:vector size="89" baseType="lpstr">
      <vt:lpstr>Abadi</vt:lpstr>
      <vt:lpstr>Arial</vt:lpstr>
      <vt:lpstr>Book Antiqua</vt:lpstr>
      <vt:lpstr>Calibri</vt:lpstr>
      <vt:lpstr>Century Gothic</vt:lpstr>
      <vt:lpstr>Exo 2</vt:lpstr>
      <vt:lpstr>Garamond</vt:lpstr>
      <vt:lpstr>Myriad Pro</vt:lpstr>
      <vt:lpstr>Play</vt:lpstr>
      <vt:lpstr>Play Bold</vt:lpstr>
      <vt:lpstr>Roboto</vt:lpstr>
      <vt:lpstr>Rockwell</vt:lpstr>
      <vt:lpstr>Segoe UI</vt:lpstr>
      <vt:lpstr>Telegraf</vt:lpstr>
      <vt:lpstr>Telegraf Bold</vt:lpstr>
      <vt:lpstr>Wingdings</vt:lpstr>
      <vt:lpstr>2_Office Theme</vt:lpstr>
      <vt:lpstr>清谈模板</vt:lpstr>
      <vt:lpstr>Office Theme</vt:lpstr>
      <vt:lpstr>Theme4</vt:lpstr>
      <vt:lpstr>2_Theme6</vt:lpstr>
      <vt:lpstr>PowerPoint Presentation</vt:lpstr>
      <vt:lpstr>Country Report (Order of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General presentation of the country   </vt:lpstr>
      <vt:lpstr>PowerPoint Presentation</vt:lpstr>
      <vt:lpstr>PowerPoint Presentation</vt:lpstr>
      <vt:lpstr>PowerPoint Presentation</vt:lpstr>
      <vt:lpstr>Community conflict resolution :</vt:lpstr>
      <vt:lpstr>PowerPoint Presentation</vt:lpstr>
      <vt:lpstr>PowerPoint Presentation</vt:lpstr>
      <vt:lpstr>PowerPoint Presentation</vt:lpstr>
      <vt:lpstr>PowerPoint Presentation</vt:lpstr>
      <vt:lpstr>PowerPoint Presentation</vt:lpstr>
      <vt:lpstr>PowerPoint Presentation</vt:lpstr>
      <vt:lpstr>Where are you today as a country on enhancing geospatial information? (cont)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MOÇAMBIQUE</vt:lpstr>
      <vt:lpstr>              </vt:lpstr>
      <vt:lpstr>                 Where does your country want to be in the next 5 years?</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 Hai Teo</dc:creator>
  <cp:lastModifiedBy>ADE_MoZ_GIS</cp:lastModifiedBy>
  <cp:revision>969</cp:revision>
  <cp:lastPrinted>2024-01-16T21:04:10Z</cp:lastPrinted>
  <dcterms:created xsi:type="dcterms:W3CDTF">2021-02-02T00:57:32Z</dcterms:created>
  <dcterms:modified xsi:type="dcterms:W3CDTF">2025-03-24T15:14:56Z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0x0101002ACE9CB7B05C164D8080449E5E0CE91F</vt:lpwstr>
  </property>
</Properties>
</file>